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63" r:id="rId4"/>
    <p:sldId id="264" r:id="rId5"/>
    <p:sldId id="276" r:id="rId6"/>
    <p:sldId id="266" r:id="rId7"/>
    <p:sldId id="271" r:id="rId8"/>
    <p:sldId id="272" r:id="rId9"/>
    <p:sldId id="274" r:id="rId10"/>
    <p:sldId id="273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CDD3-5015-60B7-1774-173256604388}" v="906" dt="2022-06-05T08:23:38.095"/>
    <p1510:client id="{34E30659-E65A-456A-8F96-0FF5692F1AA6}" v="11" dt="2022-04-09T06:00:46.455"/>
    <p1510:client id="{4DC379F3-7B1E-B446-FF83-250231B40414}" v="129" dt="2022-06-05T08:50:28.689"/>
    <p1510:client id="{AA777D6F-85BA-8A5E-CBCE-9401679F58D4}" v="192" dt="2022-06-05T08:14:57.446"/>
    <p1510:client id="{DDDC0D2C-77FA-4F33-8F2A-A664E18D033E}" v="105" dt="2022-06-05T09:01:44.732"/>
    <p1510:client id="{E72C21BE-F0C1-4ED1-93AD-34DA6CB2D053}" v="147" dt="2022-04-07T06:09:08.924"/>
    <p1510:client id="{EE1B823A-F272-FB12-4C82-5ADFFB74AFC4}" v="911" dt="2022-06-05T09:00:57.656"/>
    <p1510:client id="{F8643422-FDC5-A857-4AC0-5B3883A14091}" v="1" dt="2022-04-07T06:11:11.576"/>
    <p1510:client id="{FCFDE16B-6128-5785-B89A-810067860897}" v="209" dt="2022-06-05T08:44:3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867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330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064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23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756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24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249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418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4198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197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024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726E-1AFE-4EDD-8D29-A6D7E572DCA7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F73A-B52A-48C0-977E-C12AE35FC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5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4832928879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silk_manufacture_china3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ctworks.org/4-tips-on-how-to-engage-farmers-using-communication-technolog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5787736"/>
            <a:ext cx="12192000" cy="1070266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929743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7C5125-6D23-41B7-8B31-432D4F51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17" y="2446022"/>
            <a:ext cx="4662372" cy="19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D4B529-8051-4041-0F53-BC558A9BE472}"/>
              </a:ext>
            </a:extLst>
          </p:cNvPr>
          <p:cNvSpPr txBox="1"/>
          <p:nvPr/>
        </p:nvSpPr>
        <p:spPr>
          <a:xfrm>
            <a:off x="6096000" y="2550412"/>
            <a:ext cx="609193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>
                <a:latin typeface="Montserrat"/>
              </a:rPr>
              <a:t>PROGRAM STUDI </a:t>
            </a:r>
            <a:r>
              <a:rPr lang="en-US" b="1">
                <a:latin typeface="Montserrat"/>
              </a:rPr>
              <a:t>TEKNIK KOMPUTER</a:t>
            </a:r>
          </a:p>
          <a:p>
            <a:pPr algn="just"/>
            <a:endParaRPr lang="en-US">
              <a:latin typeface="Montserrat"/>
            </a:endParaRPr>
          </a:p>
          <a:p>
            <a:pPr algn="just"/>
            <a:r>
              <a:rPr lang="en-US">
                <a:latin typeface="Montserrat"/>
              </a:rPr>
              <a:t>Armando Mendoza Putra (2022012)</a:t>
            </a:r>
          </a:p>
          <a:p>
            <a:pPr algn="just"/>
            <a:r>
              <a:rPr lang="en-US">
                <a:latin typeface="Montserrat"/>
              </a:rPr>
              <a:t>Andika Zahra </a:t>
            </a:r>
            <a:r>
              <a:rPr lang="en-US" err="1">
                <a:latin typeface="Montserrat"/>
              </a:rPr>
              <a:t>Ramadhanti</a:t>
            </a:r>
            <a:r>
              <a:rPr lang="en-US">
                <a:latin typeface="Montserrat"/>
              </a:rPr>
              <a:t> (2022029)</a:t>
            </a:r>
          </a:p>
          <a:p>
            <a:pPr algn="just"/>
            <a:r>
              <a:rPr lang="en-US">
                <a:latin typeface="Montserrat"/>
              </a:rPr>
              <a:t>Arvy Kurnia Ramadhan (2022009)</a:t>
            </a:r>
          </a:p>
          <a:p>
            <a:pPr algn="just"/>
            <a:r>
              <a:rPr lang="en-US">
                <a:latin typeface="Montserrat"/>
              </a:rPr>
              <a:t>Jeremy Andika (2022002)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F187E-01A8-A7DF-C292-8CC3F780C264}"/>
              </a:ext>
            </a:extLst>
          </p:cNvPr>
          <p:cNvSpPr/>
          <p:nvPr/>
        </p:nvSpPr>
        <p:spPr>
          <a:xfrm>
            <a:off x="0" y="700490"/>
            <a:ext cx="12192000" cy="10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4ADF6-96A5-2E6C-7B3C-7FBFF3CFA278}"/>
              </a:ext>
            </a:extLst>
          </p:cNvPr>
          <p:cNvSpPr/>
          <p:nvPr/>
        </p:nvSpPr>
        <p:spPr>
          <a:xfrm>
            <a:off x="0" y="5922818"/>
            <a:ext cx="12192000" cy="124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798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SOLUSI TERPILIH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5546-FA7C-B515-63A7-A6A6534E786F}"/>
              </a:ext>
            </a:extLst>
          </p:cNvPr>
          <p:cNvSpPr txBox="1"/>
          <p:nvPr/>
        </p:nvSpPr>
        <p:spPr>
          <a:xfrm>
            <a:off x="440392" y="1551227"/>
            <a:ext cx="575626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 err="1">
                <a:latin typeface="Montserrat"/>
                <a:cs typeface="Calibri"/>
              </a:rPr>
              <a:t>Hidroponik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metode</a:t>
            </a:r>
            <a:r>
              <a:rPr lang="sv" sz="1600">
                <a:latin typeface="Montserrat"/>
                <a:cs typeface="Calibri"/>
              </a:rPr>
              <a:t> NFT </a:t>
            </a:r>
            <a:r>
              <a:rPr lang="sv" sz="1600" err="1">
                <a:latin typeface="Montserrat"/>
                <a:cs typeface="Calibri"/>
              </a:rPr>
              <a:t>dimana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tanaman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ditanam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dengan</a:t>
            </a:r>
            <a:r>
              <a:rPr lang="sv" sz="1600">
                <a:latin typeface="Montserrat"/>
                <a:cs typeface="Calibri"/>
              </a:rPr>
              <a:t> </a:t>
            </a:r>
            <a:r>
              <a:rPr lang="sv" sz="1600" err="1">
                <a:latin typeface="Montserrat"/>
                <a:cs typeface="Calibri"/>
              </a:rPr>
              <a:t>menggunakan</a:t>
            </a:r>
            <a:r>
              <a:rPr lang="sv" sz="1600">
                <a:latin typeface="Montserrat"/>
                <a:cs typeface="Calibri"/>
              </a:rPr>
              <a:t> air </a:t>
            </a:r>
            <a:r>
              <a:rPr lang="sv" sz="1600" err="1">
                <a:latin typeface="Montserrat"/>
                <a:cs typeface="Calibri"/>
              </a:rPr>
              <a:t>sebagai</a:t>
            </a:r>
            <a:r>
              <a:rPr lang="sv" sz="1600">
                <a:latin typeface="Montserrat"/>
                <a:cs typeface="Calibri"/>
              </a:rPr>
              <a:t> media yang </a:t>
            </a:r>
            <a:r>
              <a:rPr lang="sv" sz="1600" err="1">
                <a:latin typeface="Montserrat"/>
                <a:cs typeface="Calibri"/>
              </a:rPr>
              <a:t>tumbuh</a:t>
            </a:r>
            <a:r>
              <a:rPr lang="sv" sz="1600">
                <a:latin typeface="Montserrat"/>
                <a:cs typeface="Calibri"/>
              </a:rPr>
              <a:t>,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metode</a:t>
            </a:r>
            <a:r>
              <a:rPr lang="sv" sz="1600">
                <a:latin typeface="Montserrat"/>
                <a:ea typeface="+mn-lt"/>
                <a:cs typeface="+mn-lt"/>
              </a:rPr>
              <a:t> ini </a:t>
            </a:r>
            <a:r>
              <a:rPr lang="sv" sz="1600" err="1">
                <a:latin typeface="Montserrat"/>
                <a:ea typeface="+mn-lt"/>
                <a:cs typeface="+mn-lt"/>
              </a:rPr>
              <a:t>sangat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cocok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orang</a:t>
            </a:r>
            <a:r>
              <a:rPr lang="sv" sz="1600">
                <a:latin typeface="Montserrat"/>
                <a:ea typeface="+mn-lt"/>
                <a:cs typeface="+mn-lt"/>
              </a:rPr>
              <a:t> yang </a:t>
            </a:r>
            <a:r>
              <a:rPr lang="sv" sz="1600" err="1">
                <a:latin typeface="Montserrat"/>
                <a:ea typeface="+mn-lt"/>
                <a:cs typeface="+mn-lt"/>
              </a:rPr>
              <a:t>ingin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menanam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sayuran</a:t>
            </a:r>
            <a:r>
              <a:rPr lang="sv" sz="1600">
                <a:latin typeface="Montserrat"/>
                <a:ea typeface="+mn-lt"/>
                <a:cs typeface="+mn-lt"/>
              </a:rPr>
              <a:t> di </a:t>
            </a:r>
            <a:r>
              <a:rPr lang="sv" sz="1600" err="1">
                <a:latin typeface="Montserrat"/>
                <a:ea typeface="+mn-lt"/>
                <a:cs typeface="+mn-lt"/>
              </a:rPr>
              <a:t>ruang</a:t>
            </a:r>
            <a:r>
              <a:rPr lang="sv" sz="1600">
                <a:latin typeface="Montserrat"/>
                <a:ea typeface="+mn-lt"/>
                <a:cs typeface="+mn-lt"/>
              </a:rPr>
              <a:t> yang </a:t>
            </a:r>
            <a:r>
              <a:rPr lang="sv" sz="1600" err="1">
                <a:latin typeface="Montserrat"/>
                <a:ea typeface="+mn-lt"/>
                <a:cs typeface="+mn-lt"/>
              </a:rPr>
              <a:t>terbatas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r>
              <a:rPr lang="sv" sz="1600">
                <a:latin typeface="Montserrat"/>
                <a:cs typeface="Calibri"/>
              </a:rPr>
              <a:t> </a:t>
            </a:r>
          </a:p>
          <a:p>
            <a:pPr algn="just"/>
            <a:endParaRPr lang="sv" sz="1600">
              <a:latin typeface="Montserrat"/>
              <a:cs typeface="Calibri"/>
            </a:endParaRPr>
          </a:p>
          <a:p>
            <a:pPr algn="just"/>
            <a:r>
              <a:rPr lang="en-US" sz="1600">
                <a:latin typeface="Montserrat"/>
                <a:ea typeface="+mn-lt"/>
                <a:cs typeface="+mn-lt"/>
              </a:rPr>
              <a:t>Fitur </a:t>
            </a:r>
            <a:r>
              <a:rPr lang="en-US" sz="1600" err="1">
                <a:latin typeface="Montserrat"/>
                <a:ea typeface="+mn-lt"/>
                <a:cs typeface="+mn-lt"/>
              </a:rPr>
              <a:t>utama</a:t>
            </a:r>
            <a:r>
              <a:rPr lang="sv" sz="1600">
                <a:latin typeface="Montserrat"/>
                <a:ea typeface="+mn-lt"/>
                <a:cs typeface="+mn-lt"/>
              </a:rPr>
              <a:t> dari </a:t>
            </a:r>
            <a:r>
              <a:rPr lang="sv" sz="1600" err="1">
                <a:latin typeface="Montserrat"/>
                <a:ea typeface="+mn-lt"/>
                <a:cs typeface="+mn-lt"/>
              </a:rPr>
              <a:t>cara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kerja</a:t>
            </a:r>
            <a:r>
              <a:rPr lang="sv" sz="1600">
                <a:latin typeface="Montserrat"/>
                <a:ea typeface="+mn-lt"/>
                <a:cs typeface="+mn-lt"/>
              </a:rPr>
              <a:t> NFT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 air dan </a:t>
            </a:r>
            <a:r>
              <a:rPr lang="sv" sz="1600" err="1">
                <a:latin typeface="Montserrat"/>
                <a:ea typeface="+mn-lt"/>
                <a:cs typeface="+mn-lt"/>
              </a:rPr>
              <a:t>nutrisi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digunakan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berulang-ulang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setelah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melewati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sehingga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dengan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cara</a:t>
            </a:r>
            <a:r>
              <a:rPr lang="sv" sz="1600">
                <a:latin typeface="Montserrat"/>
                <a:ea typeface="+mn-lt"/>
                <a:cs typeface="+mn-lt"/>
              </a:rPr>
              <a:t> ini air dan </a:t>
            </a:r>
            <a:r>
              <a:rPr lang="sv" sz="1600" err="1">
                <a:latin typeface="Montserrat"/>
                <a:ea typeface="+mn-lt"/>
                <a:cs typeface="+mn-lt"/>
              </a:rPr>
              <a:t>nutrisi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menjadi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lebih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hemat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Sudah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banyak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sekali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petani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berskala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rumahan</a:t>
            </a:r>
            <a:r>
              <a:rPr lang="sv" sz="1600">
                <a:latin typeface="Montserrat"/>
                <a:ea typeface="+mn-lt"/>
                <a:cs typeface="+mn-lt"/>
              </a:rPr>
              <a:t> dan skala industri yang </a:t>
            </a:r>
            <a:r>
              <a:rPr lang="sv" sz="1600" err="1">
                <a:latin typeface="Montserrat"/>
                <a:ea typeface="+mn-lt"/>
                <a:cs typeface="+mn-lt"/>
              </a:rPr>
              <a:t>menggunakan</a:t>
            </a:r>
            <a:r>
              <a:rPr lang="sv" sz="1600">
                <a:latin typeface="Montserrat"/>
                <a:ea typeface="+mn-lt"/>
                <a:cs typeface="+mn-lt"/>
              </a:rPr>
              <a:t> NFT </a:t>
            </a:r>
            <a:r>
              <a:rPr lang="sv" sz="1600" err="1">
                <a:latin typeface="Montserrat"/>
                <a:ea typeface="+mn-lt"/>
                <a:cs typeface="+mn-lt"/>
              </a:rPr>
              <a:t>karena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hemat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efisien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praktis</a:t>
            </a:r>
            <a:endParaRPr lang="sv" sz="1600">
              <a:latin typeface="Montserra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09B7-4966-345A-26FA-EF94E3676219}"/>
              </a:ext>
            </a:extLst>
          </p:cNvPr>
          <p:cNvSpPr txBox="1"/>
          <p:nvPr/>
        </p:nvSpPr>
        <p:spPr>
          <a:xfrm>
            <a:off x="435622" y="1187068"/>
            <a:ext cx="3456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HIDROPONIK METODE NFT</a:t>
            </a:r>
            <a:endParaRPr lang="en-US"/>
          </a:p>
        </p:txBody>
      </p:sp>
      <p:pic>
        <p:nvPicPr>
          <p:cNvPr id="4" name="Picture 5" descr="A picture containing grass, outdoor, green&#10;&#10;Description automatically generated">
            <a:extLst>
              <a:ext uri="{FF2B5EF4-FFF2-40B4-BE49-F238E27FC236}">
                <a16:creationId xmlns:a16="http://schemas.microsoft.com/office/drawing/2014/main" id="{0E8F709A-7EAA-D039-0369-1361E3C1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61" y="1744291"/>
            <a:ext cx="4530435" cy="2549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131131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ALTERNATIF SOLUSI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5546-FA7C-B515-63A7-A6A6534E786F}"/>
              </a:ext>
            </a:extLst>
          </p:cNvPr>
          <p:cNvSpPr txBox="1"/>
          <p:nvPr/>
        </p:nvSpPr>
        <p:spPr>
          <a:xfrm>
            <a:off x="464205" y="1610758"/>
            <a:ext cx="575626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Precision </a:t>
            </a:r>
            <a:r>
              <a:rPr lang="sv" sz="1600" err="1">
                <a:latin typeface="Montserrat"/>
                <a:ea typeface="+mn-lt"/>
                <a:cs typeface="+mn-lt"/>
              </a:rPr>
              <a:t>Farming</a:t>
            </a:r>
            <a:r>
              <a:rPr lang="sv" sz="1600">
                <a:latin typeface="Montserrat"/>
                <a:ea typeface="+mn-lt"/>
                <a:cs typeface="+mn-lt"/>
              </a:rPr>
              <a:t> </a:t>
            </a:r>
            <a:r>
              <a:rPr lang="sv" sz="1600" err="1">
                <a:latin typeface="Montserrat"/>
                <a:ea typeface="+mn-lt"/>
                <a:cs typeface="+mn-lt"/>
              </a:rPr>
              <a:t>merupakan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solusi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efektif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mewujudkan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berkelanjutan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efisien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serta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meningkatkan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produktivitas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presisi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berguna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memantau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mendeteksi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hama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penyakit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, dan </a:t>
            </a:r>
            <a:r>
              <a:rPr lang="sv" sz="1600" err="1">
                <a:latin typeface="Montserrat"/>
                <a:ea typeface="+mn-lt"/>
                <a:cs typeface="+mn-lt"/>
              </a:rPr>
              <a:t>memperkirakan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pupuk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endParaRPr lang="en-US"/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Pelacakan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pemantauan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dalam</a:t>
            </a:r>
            <a:r>
              <a:rPr lang="sv" sz="1600">
                <a:latin typeface="Montserrat"/>
                <a:ea typeface="+mn-lt"/>
                <a:cs typeface="+mn-lt"/>
              </a:rPr>
              <a:t> precision </a:t>
            </a:r>
            <a:r>
              <a:rPr lang="sv" sz="1600" err="1">
                <a:latin typeface="Montserrat"/>
                <a:ea typeface="+mn-lt"/>
                <a:cs typeface="+mn-lt"/>
              </a:rPr>
              <a:t>farming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dilakukan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mengumpulkan</a:t>
            </a:r>
            <a:r>
              <a:rPr lang="sv" sz="1600">
                <a:latin typeface="Montserrat"/>
                <a:ea typeface="+mn-lt"/>
                <a:cs typeface="+mn-lt"/>
              </a:rPr>
              <a:t> data dan </a:t>
            </a:r>
            <a:r>
              <a:rPr lang="sv" sz="1600" err="1">
                <a:latin typeface="Montserrat"/>
                <a:ea typeface="+mn-lt"/>
                <a:cs typeface="+mn-lt"/>
              </a:rPr>
              <a:t>informasi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tentang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kondisi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tertentu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memantau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kegiatan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endParaRPr lang="sv"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09B7-4966-345A-26FA-EF94E3676219}"/>
              </a:ext>
            </a:extLst>
          </p:cNvPr>
          <p:cNvSpPr txBox="1"/>
          <p:nvPr/>
        </p:nvSpPr>
        <p:spPr>
          <a:xfrm>
            <a:off x="459435" y="1246599"/>
            <a:ext cx="34568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PRECISION FARMING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AABC19C-6A61-FED2-3D24-EFA8481D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18" y="1658019"/>
            <a:ext cx="4433453" cy="2952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730249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653E4D58-9168-F307-B08B-E67DFFCD6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8431" y="442592"/>
            <a:ext cx="8567118" cy="5878742"/>
          </a:xfrm>
          <a:prstGeom prst="rect">
            <a:avLst/>
          </a:prstGeom>
        </p:spPr>
      </p:pic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5028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5787736"/>
            <a:ext cx="12192000" cy="1070266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929743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F187E-01A8-A7DF-C292-8CC3F780C264}"/>
              </a:ext>
            </a:extLst>
          </p:cNvPr>
          <p:cNvSpPr/>
          <p:nvPr/>
        </p:nvSpPr>
        <p:spPr>
          <a:xfrm>
            <a:off x="0" y="700490"/>
            <a:ext cx="12192000" cy="10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4ADF6-96A5-2E6C-7B3C-7FBFF3CFA278}"/>
              </a:ext>
            </a:extLst>
          </p:cNvPr>
          <p:cNvSpPr/>
          <p:nvPr/>
        </p:nvSpPr>
        <p:spPr>
          <a:xfrm>
            <a:off x="0" y="5922818"/>
            <a:ext cx="12192000" cy="124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CA76A-0FC1-8030-485E-FA4B46DD3666}"/>
              </a:ext>
            </a:extLst>
          </p:cNvPr>
          <p:cNvSpPr txBox="1"/>
          <p:nvPr/>
        </p:nvSpPr>
        <p:spPr>
          <a:xfrm>
            <a:off x="2797863" y="2662554"/>
            <a:ext cx="659822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latin typeface="Montserrat"/>
              </a:rPr>
              <a:t>HIDROPONIK METODE NUTRIENT FILM TECHNIQUE UNTUK TANAMAN PAKCOY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4943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368298" y="1215860"/>
            <a:ext cx="249005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RINGKASAN TOPIK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49536-5C52-0967-2AD5-4226BAD302E3}"/>
              </a:ext>
            </a:extLst>
          </p:cNvPr>
          <p:cNvSpPr txBox="1"/>
          <p:nvPr/>
        </p:nvSpPr>
        <p:spPr>
          <a:xfrm>
            <a:off x="428486" y="2272746"/>
            <a:ext cx="625502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Indonesia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memprioritaskan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sebagai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pendapatan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terbesarnya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tersebut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kemudian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digunakan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memenuhi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makanan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mengekspor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target</a:t>
            </a:r>
            <a:r>
              <a:rPr lang="sv" sz="1600">
                <a:latin typeface="Montserrat"/>
                <a:ea typeface="+mn-lt"/>
                <a:cs typeface="+mn-lt"/>
              </a:rPr>
              <a:t>. </a:t>
            </a:r>
            <a:endParaRPr lang="en-US" sz="2000">
              <a:latin typeface="Montserrat"/>
              <a:ea typeface="+mn-lt"/>
              <a:cs typeface="+mn-lt"/>
            </a:endParaRP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Di </a:t>
            </a:r>
            <a:r>
              <a:rPr lang="sv" sz="1600" err="1">
                <a:latin typeface="Montserrat"/>
                <a:ea typeface="+mn-lt"/>
                <a:cs typeface="+mn-lt"/>
              </a:rPr>
              <a:t>antara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tersebut</a:t>
            </a:r>
            <a:r>
              <a:rPr lang="sv" sz="1600">
                <a:latin typeface="Montserrat"/>
                <a:ea typeface="+mn-lt"/>
                <a:cs typeface="+mn-lt"/>
              </a:rPr>
              <a:t>, kategori yang </a:t>
            </a:r>
            <a:r>
              <a:rPr lang="sv" sz="1600" err="1">
                <a:latin typeface="Montserrat"/>
                <a:ea typeface="+mn-lt"/>
                <a:cs typeface="+mn-lt"/>
              </a:rPr>
              <a:t>dapat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dianggap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sebagai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satu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kontributor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terbesar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dalam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memenuhi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makanan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sayuran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Masalahnya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adalah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potensi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produksi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sayuran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belum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sepenuhnya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digunakan</a:t>
            </a:r>
            <a:r>
              <a:rPr lang="en-US" sz="1600">
                <a:latin typeface="Montserrat"/>
                <a:ea typeface="+mn-lt"/>
                <a:cs typeface="+mn-lt"/>
              </a:rPr>
              <a:t>. </a:t>
            </a:r>
            <a:endParaRPr lang="en-US" sz="1600">
              <a:latin typeface="Montserrat"/>
              <a:ea typeface="Calibri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4F445B4-7AF5-0DCB-1474-D6A1546AB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9" r="200" b="357"/>
          <a:stretch/>
        </p:blipFill>
        <p:spPr>
          <a:xfrm>
            <a:off x="7248385" y="2095401"/>
            <a:ext cx="4317006" cy="2678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773B7-6AA0-FC8D-F2FE-9230209F9054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PENGANTAR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555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PROBLEM STATEMENT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F5546-FA7C-B515-63A7-A6A6534E786F}"/>
              </a:ext>
            </a:extLst>
          </p:cNvPr>
          <p:cNvSpPr txBox="1"/>
          <p:nvPr/>
        </p:nvSpPr>
        <p:spPr>
          <a:xfrm>
            <a:off x="419079" y="1201499"/>
            <a:ext cx="5197634" cy="2814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Letak</a:t>
            </a:r>
            <a:r>
              <a:rPr lang="sv" sz="1600">
                <a:latin typeface="Montserrat"/>
                <a:ea typeface="+mn-lt"/>
                <a:cs typeface="+mn-lt"/>
              </a:rPr>
              <a:t> geografis Indonesia yang strategis dan </a:t>
            </a:r>
            <a:r>
              <a:rPr lang="sv" sz="1600" err="1">
                <a:latin typeface="Montserrat"/>
                <a:ea typeface="+mn-lt"/>
                <a:cs typeface="+mn-lt"/>
              </a:rPr>
              <a:t>iklim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tropis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menjadikan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memiliki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potensi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sumber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alam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besar</a:t>
            </a:r>
            <a:r>
              <a:rPr lang="sv" sz="1600">
                <a:latin typeface="Montserrat"/>
                <a:ea typeface="+mn-lt"/>
                <a:cs typeface="+mn-lt"/>
              </a:rPr>
              <a:t>. Sektor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merupakan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salah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satu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potensi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sumber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daya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alam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mempengaruhi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pertumbuhan</a:t>
            </a:r>
            <a:r>
              <a:rPr lang="sv" sz="1600">
                <a:latin typeface="Montserrat"/>
                <a:ea typeface="+mn-lt"/>
                <a:cs typeface="+mn-lt"/>
              </a:rPr>
              <a:t> ekonomi di Indonesia, </a:t>
            </a:r>
            <a:r>
              <a:rPr lang="sv" sz="1600" err="1">
                <a:latin typeface="Montserrat"/>
                <a:ea typeface="+mn-lt"/>
                <a:cs typeface="+mn-lt"/>
              </a:rPr>
              <a:t>sehingga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tidak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heran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jika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dijuluki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sebagai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negara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agraris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endParaRPr lang="en-US" sz="1600">
              <a:cs typeface="Calibri"/>
            </a:endParaRP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Namun</a:t>
            </a:r>
            <a:r>
              <a:rPr lang="sv" sz="1600">
                <a:latin typeface="Montserrat"/>
                <a:ea typeface="+mn-lt"/>
                <a:cs typeface="+mn-lt"/>
              </a:rPr>
              <a:t> di </a:t>
            </a:r>
            <a:r>
              <a:rPr lang="sv" sz="1600" err="1">
                <a:latin typeface="Montserrat"/>
                <a:ea typeface="+mn-lt"/>
                <a:cs typeface="+mn-lt"/>
              </a:rPr>
              <a:t>sisi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lain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permintaan</a:t>
            </a:r>
            <a:r>
              <a:rPr lang="sv" sz="1600">
                <a:latin typeface="Montserrat"/>
                <a:ea typeface="+mn-lt"/>
                <a:cs typeface="+mn-lt"/>
              </a:rPr>
              <a:t> akan </a:t>
            </a:r>
            <a:r>
              <a:rPr lang="sv" sz="1600" err="1">
                <a:latin typeface="Montserrat"/>
                <a:ea typeface="+mn-lt"/>
                <a:cs typeface="+mn-lt"/>
              </a:rPr>
              <a:t>produk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makanan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semakin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meningkat</a:t>
            </a:r>
            <a:r>
              <a:rPr lang="sv" sz="1600">
                <a:latin typeface="Montserrat"/>
                <a:ea typeface="+mn-lt"/>
                <a:cs typeface="+mn-lt"/>
              </a:rPr>
              <a:t>.</a:t>
            </a:r>
            <a:endParaRPr lang="sv" sz="1600">
              <a:cs typeface="Calibri"/>
            </a:endParaRPr>
          </a:p>
          <a:p>
            <a:pPr algn="just"/>
            <a:endParaRPr lang="sv" sz="1600">
              <a:latin typeface="Montserrat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509B7-4966-345A-26FA-EF94E3676219}"/>
              </a:ext>
            </a:extLst>
          </p:cNvPr>
          <p:cNvSpPr txBox="1"/>
          <p:nvPr/>
        </p:nvSpPr>
        <p:spPr>
          <a:xfrm>
            <a:off x="423716" y="841787"/>
            <a:ext cx="16696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MASALAH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49ABA-2127-ABA9-F579-A984D13BF2A9}"/>
              </a:ext>
            </a:extLst>
          </p:cNvPr>
          <p:cNvSpPr txBox="1"/>
          <p:nvPr/>
        </p:nvSpPr>
        <p:spPr>
          <a:xfrm>
            <a:off x="6251671" y="1215353"/>
            <a:ext cx="582553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Saat</a:t>
            </a:r>
            <a:r>
              <a:rPr lang="sv" sz="1600">
                <a:latin typeface="Montserrat"/>
                <a:ea typeface="+mn-lt"/>
                <a:cs typeface="+mn-lt"/>
              </a:rPr>
              <a:t> ini </a:t>
            </a:r>
            <a:r>
              <a:rPr lang="sv" sz="1600" err="1">
                <a:latin typeface="Montserrat"/>
                <a:ea typeface="+mn-lt"/>
                <a:cs typeface="+mn-lt"/>
              </a:rPr>
              <a:t>lahan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atau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lahan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bercocok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mulai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berkurang</a:t>
            </a:r>
            <a:r>
              <a:rPr lang="sv" sz="1600">
                <a:latin typeface="Montserrat"/>
                <a:ea typeface="+mn-lt"/>
                <a:cs typeface="+mn-lt"/>
              </a:rPr>
              <a:t>, hal </a:t>
            </a:r>
            <a:r>
              <a:rPr lang="sv" sz="1600" err="1">
                <a:latin typeface="Montserrat"/>
                <a:ea typeface="+mn-lt"/>
                <a:cs typeface="+mn-lt"/>
              </a:rPr>
              <a:t>tersebut</a:t>
            </a:r>
            <a:r>
              <a:rPr lang="sv" sz="1600">
                <a:latin typeface="Montserrat"/>
                <a:ea typeface="+mn-lt"/>
                <a:cs typeface="+mn-lt"/>
              </a:rPr>
              <a:t> dikarenakan </a:t>
            </a:r>
            <a:r>
              <a:rPr lang="sv" sz="1600" err="1">
                <a:latin typeface="Montserrat"/>
                <a:ea typeface="+mn-lt"/>
                <a:cs typeface="+mn-lt"/>
              </a:rPr>
              <a:t>lahan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pertanian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khususnya</a:t>
            </a:r>
            <a:r>
              <a:rPr lang="sv" sz="1600">
                <a:latin typeface="Montserrat"/>
                <a:ea typeface="+mn-lt"/>
                <a:cs typeface="+mn-lt"/>
              </a:rPr>
              <a:t> di </a:t>
            </a:r>
            <a:r>
              <a:rPr lang="sv" sz="1600" err="1">
                <a:latin typeface="Montserrat"/>
                <a:ea typeface="+mn-lt"/>
                <a:cs typeface="+mn-lt"/>
              </a:rPr>
              <a:t>perkotaan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sudah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banyak</a:t>
            </a:r>
            <a:r>
              <a:rPr lang="sv" sz="1600">
                <a:latin typeface="Montserrat"/>
                <a:ea typeface="+mn-lt"/>
                <a:cs typeface="+mn-lt"/>
              </a:rPr>
              <a:t> yang di </a:t>
            </a:r>
            <a:r>
              <a:rPr lang="sv" sz="1600" err="1">
                <a:latin typeface="Montserrat"/>
                <a:ea typeface="+mn-lt"/>
                <a:cs typeface="+mn-lt"/>
              </a:rPr>
              <a:t>dirikan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perumahan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atau</a:t>
            </a:r>
            <a:r>
              <a:rPr lang="sv" sz="1600">
                <a:latin typeface="Montserrat"/>
                <a:ea typeface="+mn-lt"/>
                <a:cs typeface="+mn-lt"/>
              </a:rPr>
              <a:t> industri.</a:t>
            </a: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>
                <a:latin typeface="Montserrat"/>
                <a:ea typeface="+mn-lt"/>
                <a:cs typeface="+mn-lt"/>
              </a:rPr>
              <a:t>Luas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sempit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kondisi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kritis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hama</a:t>
            </a:r>
            <a:r>
              <a:rPr lang="sv" sz="1600">
                <a:latin typeface="Montserrat"/>
                <a:ea typeface="+mn-lt"/>
                <a:cs typeface="+mn-lt"/>
              </a:rPr>
              <a:t> dan </a:t>
            </a:r>
            <a:r>
              <a:rPr lang="sv" sz="1600" err="1">
                <a:latin typeface="Montserrat"/>
                <a:ea typeface="+mn-lt"/>
                <a:cs typeface="+mn-lt"/>
              </a:rPr>
              <a:t>penyakit</a:t>
            </a:r>
            <a:r>
              <a:rPr lang="sv" sz="1600">
                <a:latin typeface="Montserrat"/>
                <a:ea typeface="+mn-lt"/>
                <a:cs typeface="+mn-lt"/>
              </a:rPr>
              <a:t> yang tak </a:t>
            </a:r>
            <a:r>
              <a:rPr lang="sv" sz="1600" err="1">
                <a:latin typeface="Montserrat"/>
                <a:ea typeface="+mn-lt"/>
                <a:cs typeface="+mn-lt"/>
              </a:rPr>
              <a:t>terkendali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keterbatasan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jumlah</a:t>
            </a:r>
            <a:r>
              <a:rPr lang="sv" sz="1600">
                <a:latin typeface="Montserrat"/>
                <a:ea typeface="+mn-lt"/>
                <a:cs typeface="+mn-lt"/>
              </a:rPr>
              <a:t> air </a:t>
            </a:r>
            <a:r>
              <a:rPr lang="sv" sz="1600" err="1">
                <a:latin typeface="Montserrat"/>
                <a:ea typeface="+mn-lt"/>
                <a:cs typeface="+mn-lt"/>
              </a:rPr>
              <a:t>irigasi</a:t>
            </a:r>
            <a:r>
              <a:rPr lang="sv" sz="1600">
                <a:latin typeface="Montserrat"/>
                <a:ea typeface="+mn-lt"/>
                <a:cs typeface="+mn-lt"/>
              </a:rPr>
              <a:t>, </a:t>
            </a:r>
            <a:r>
              <a:rPr lang="sv" sz="1600" err="1">
                <a:latin typeface="Montserrat"/>
                <a:ea typeface="+mn-lt"/>
                <a:cs typeface="+mn-lt"/>
              </a:rPr>
              <a:t>musim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tidak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menentu,dan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mutu</a:t>
            </a:r>
            <a:r>
              <a:rPr lang="sv" sz="1600">
                <a:latin typeface="Montserrat"/>
                <a:ea typeface="+mn-lt"/>
                <a:cs typeface="+mn-lt"/>
              </a:rPr>
              <a:t> yang </a:t>
            </a:r>
            <a:r>
              <a:rPr lang="sv" sz="1600" err="1">
                <a:latin typeface="Montserrat"/>
                <a:ea typeface="+mn-lt"/>
                <a:cs typeface="+mn-lt"/>
              </a:rPr>
              <a:t>tidak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seragam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kimia</a:t>
            </a:r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endParaRPr lang="sv" sz="1600">
              <a:latin typeface="Montserrat"/>
              <a:ea typeface="+mn-lt"/>
              <a:cs typeface="+mn-lt"/>
            </a:endParaRPr>
          </a:p>
          <a:p>
            <a:pPr algn="just"/>
            <a:r>
              <a:rPr lang="sv" sz="1600" err="1">
                <a:latin typeface="Montserrat"/>
                <a:ea typeface="+mn-lt"/>
                <a:cs typeface="+mn-lt"/>
              </a:rPr>
              <a:t>Kebutuhan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nutrisi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harus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diusahakan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pada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nilai</a:t>
            </a:r>
            <a:r>
              <a:rPr lang="sv" sz="1600">
                <a:latin typeface="Montserrat"/>
                <a:ea typeface="+mn-lt"/>
                <a:cs typeface="+mn-lt"/>
              </a:rPr>
              <a:t> ppm yang </a:t>
            </a:r>
            <a:r>
              <a:rPr lang="sv" sz="1600" err="1">
                <a:latin typeface="Montserrat"/>
                <a:ea typeface="+mn-lt"/>
                <a:cs typeface="+mn-lt"/>
              </a:rPr>
              <a:t>tepat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untuk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mengoptimalkan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hasil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produksi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tanaman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ketika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panen</a:t>
            </a:r>
            <a:r>
              <a:rPr lang="sv" sz="1600">
                <a:latin typeface="Montserrat"/>
                <a:ea typeface="+mn-lt"/>
                <a:cs typeface="+mn-lt"/>
              </a:rPr>
              <a:t>. </a:t>
            </a:r>
            <a:r>
              <a:rPr lang="sv" sz="1600" err="1">
                <a:latin typeface="Montserrat"/>
                <a:ea typeface="+mn-lt"/>
                <a:cs typeface="+mn-lt"/>
              </a:rPr>
              <a:t>Pengecekan</a:t>
            </a:r>
            <a:r>
              <a:rPr lang="sv" sz="1600">
                <a:latin typeface="Montserrat"/>
                <a:ea typeface="+mn-lt"/>
                <a:cs typeface="+mn-lt"/>
              </a:rPr>
              <a:t> parameter ppm dan pH </a:t>
            </a:r>
            <a:r>
              <a:rPr lang="sv" sz="1600" err="1">
                <a:latin typeface="Montserrat"/>
                <a:ea typeface="+mn-lt"/>
                <a:cs typeface="+mn-lt"/>
              </a:rPr>
              <a:t>masih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dilakukan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secara</a:t>
            </a:r>
            <a:r>
              <a:rPr lang="sv" sz="1600">
                <a:latin typeface="Montserrat"/>
                <a:ea typeface="+mn-lt"/>
                <a:cs typeface="+mn-lt"/>
              </a:rPr>
              <a:t> manual dan </a:t>
            </a:r>
            <a:r>
              <a:rPr lang="sv" sz="1600" err="1">
                <a:latin typeface="Montserrat"/>
                <a:ea typeface="+mn-lt"/>
                <a:cs typeface="+mn-lt"/>
              </a:rPr>
              <a:t>dilakukan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setiap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saat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sehingga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diperlukan</a:t>
            </a:r>
            <a:r>
              <a:rPr lang="sv" sz="1600">
                <a:latin typeface="Montserrat"/>
                <a:ea typeface="+mn-lt"/>
                <a:cs typeface="+mn-lt"/>
              </a:rPr>
              <a:t> </a:t>
            </a:r>
            <a:r>
              <a:rPr lang="sv" sz="1600" err="1">
                <a:latin typeface="Montserrat"/>
                <a:ea typeface="+mn-lt"/>
                <a:cs typeface="+mn-lt"/>
              </a:rPr>
              <a:t>ketelatenan</a:t>
            </a:r>
            <a:endParaRPr lang="sv" err="1"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C2843-0F3E-5848-7370-D07AA9C1E5D5}"/>
              </a:ext>
            </a:extLst>
          </p:cNvPr>
          <p:cNvSpPr txBox="1"/>
          <p:nvPr/>
        </p:nvSpPr>
        <p:spPr>
          <a:xfrm>
            <a:off x="6256309" y="841786"/>
            <a:ext cx="31371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Latar </a:t>
            </a:r>
            <a:r>
              <a:rPr lang="en-US" b="1" err="1">
                <a:latin typeface="Montserrat"/>
              </a:rPr>
              <a:t>Belakang</a:t>
            </a:r>
            <a:r>
              <a:rPr lang="en-US" b="1">
                <a:latin typeface="Montserrat"/>
              </a:rPr>
              <a:t> </a:t>
            </a:r>
            <a:r>
              <a:rPr lang="en-US" b="1" err="1">
                <a:latin typeface="Montserrat"/>
              </a:rPr>
              <a:t>Masalah</a:t>
            </a:r>
          </a:p>
        </p:txBody>
      </p:sp>
    </p:spTree>
    <p:extLst>
      <p:ext uri="{BB962C8B-B14F-4D97-AF65-F5344CB8AC3E}">
        <p14:creationId xmlns:p14="http://schemas.microsoft.com/office/powerpoint/2010/main" val="33870440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E168-A52D-C42A-DB4B-98EBD400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8" y="1178644"/>
            <a:ext cx="115651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sv" sz="1800" dirty="0" err="1">
                <a:latin typeface="Montserrat"/>
                <a:ea typeface="+mn-lt"/>
                <a:cs typeface="+mn-lt"/>
              </a:rPr>
              <a:t>Masalah</a:t>
            </a:r>
            <a:r>
              <a:rPr lang="sv" sz="1800" dirty="0">
                <a:latin typeface="Montserrat"/>
                <a:ea typeface="+mn-lt"/>
                <a:cs typeface="+mn-lt"/>
              </a:rPr>
              <a:t> ini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dapat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diselesaikan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dengan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menggunakan</a:t>
            </a:r>
            <a:r>
              <a:rPr lang="sv" sz="1800" dirty="0">
                <a:latin typeface="Montserrat"/>
                <a:ea typeface="+mn-lt"/>
                <a:cs typeface="+mn-lt"/>
              </a:rPr>
              <a:t> precision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farming</a:t>
            </a:r>
            <a:r>
              <a:rPr lang="sv" sz="1800" dirty="0">
                <a:latin typeface="Montserrat"/>
                <a:ea typeface="+mn-lt"/>
                <a:cs typeface="+mn-lt"/>
              </a:rPr>
              <a:t>. 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Pelacakan</a:t>
            </a:r>
            <a:r>
              <a:rPr lang="sv" sz="1800" dirty="0">
                <a:latin typeface="Montserrat"/>
                <a:ea typeface="+mn-lt"/>
                <a:cs typeface="+mn-lt"/>
              </a:rPr>
              <a:t> dan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pemantauan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tanah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dengan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penerapan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sistem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monitoring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dalam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pertanian</a:t>
            </a:r>
            <a:r>
              <a:rPr lang="sv" sz="1800" dirty="0">
                <a:latin typeface="Montserrat"/>
                <a:ea typeface="+mn-lt"/>
                <a:cs typeface="+mn-lt"/>
              </a:rPr>
              <a:t> 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presisi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dilakukan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untuk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mengumpulkan</a:t>
            </a:r>
            <a:r>
              <a:rPr lang="sv" sz="1800" dirty="0">
                <a:latin typeface="Montserrat"/>
                <a:ea typeface="+mn-lt"/>
                <a:cs typeface="+mn-lt"/>
              </a:rPr>
              <a:t> data,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informasi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tentang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kondisi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tertentu</a:t>
            </a:r>
            <a:r>
              <a:rPr lang="sv" sz="1800" dirty="0">
                <a:latin typeface="Montserrat"/>
                <a:ea typeface="+mn-lt"/>
                <a:cs typeface="+mn-lt"/>
              </a:rPr>
              <a:t> dan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untuk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memantau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kegiatan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pertanian</a:t>
            </a:r>
            <a:r>
              <a:rPr lang="sv" sz="1800" dirty="0">
                <a:latin typeface="Montserrat"/>
                <a:ea typeface="+mn-lt"/>
                <a:cs typeface="+mn-lt"/>
              </a:rPr>
              <a:t> . </a:t>
            </a:r>
            <a:endParaRPr lang="en-US" sz="1800" dirty="0" err="1">
              <a:latin typeface="Montserrat"/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sv" sz="1800" dirty="0" err="1">
                <a:latin typeface="Montserrat"/>
                <a:ea typeface="+mn-lt"/>
                <a:cs typeface="+mn-lt"/>
              </a:rPr>
              <a:t>Konsep</a:t>
            </a:r>
            <a:r>
              <a:rPr lang="sv" sz="1800" dirty="0">
                <a:latin typeface="Montserrat"/>
                <a:ea typeface="+mn-lt"/>
                <a:cs typeface="+mn-lt"/>
              </a:rPr>
              <a:t> dari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pertanian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presisi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didasarkan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pada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ketepatan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penggunaan</a:t>
            </a:r>
            <a:r>
              <a:rPr lang="sv" sz="1800" dirty="0">
                <a:latin typeface="Montserrat"/>
                <a:ea typeface="+mn-lt"/>
                <a:cs typeface="+mn-lt"/>
              </a:rPr>
              <a:t> input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produksi</a:t>
            </a:r>
            <a:r>
              <a:rPr lang="sv" sz="1800" dirty="0">
                <a:latin typeface="Montserrat"/>
                <a:ea typeface="+mn-lt"/>
                <a:cs typeface="+mn-lt"/>
              </a:rPr>
              <a:t>,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sehingga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dapat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diperoleh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manfaat</a:t>
            </a:r>
            <a:r>
              <a:rPr lang="sv" sz="1800" dirty="0">
                <a:latin typeface="Montserrat"/>
                <a:ea typeface="+mn-lt"/>
                <a:cs typeface="+mn-lt"/>
              </a:rPr>
              <a:t>,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biaya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tenaga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kerja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berkurang</a:t>
            </a:r>
            <a:r>
              <a:rPr lang="sv" sz="1800" dirty="0">
                <a:latin typeface="Montserrat"/>
                <a:ea typeface="+mn-lt"/>
                <a:cs typeface="+mn-lt"/>
              </a:rPr>
              <a:t> dan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diperoleh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hasil</a:t>
            </a:r>
            <a:r>
              <a:rPr lang="sv" sz="1800" dirty="0">
                <a:latin typeface="Montserrat"/>
                <a:ea typeface="+mn-lt"/>
                <a:cs typeface="+mn-lt"/>
              </a:rPr>
              <a:t>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panen</a:t>
            </a:r>
            <a:r>
              <a:rPr lang="sv" sz="1800" dirty="0">
                <a:latin typeface="Montserrat"/>
                <a:ea typeface="+mn-lt"/>
                <a:cs typeface="+mn-lt"/>
              </a:rPr>
              <a:t> yang </a:t>
            </a:r>
            <a:r>
              <a:rPr lang="sv" sz="1800" dirty="0" err="1">
                <a:latin typeface="Montserrat"/>
                <a:ea typeface="+mn-lt"/>
                <a:cs typeface="+mn-lt"/>
              </a:rPr>
              <a:t>melimpah</a:t>
            </a:r>
            <a:r>
              <a:rPr lang="sv" sz="1800" dirty="0">
                <a:latin typeface="Montserrat"/>
                <a:ea typeface="+mn-lt"/>
                <a:cs typeface="+mn-lt"/>
              </a:rPr>
              <a:t>. </a:t>
            </a:r>
            <a:endParaRPr lang="en-US" sz="1800">
              <a:latin typeface="Montserrat"/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D9D6-92A9-00D2-3475-EBDD4D58F558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4F237-4DE2-A973-7802-920217F4821B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DAC83-3E80-2291-CED3-D37B7E9C1297}"/>
              </a:ext>
            </a:extLst>
          </p:cNvPr>
          <p:cNvSpPr txBox="1"/>
          <p:nvPr/>
        </p:nvSpPr>
        <p:spPr>
          <a:xfrm>
            <a:off x="200563" y="718694"/>
            <a:ext cx="65982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Montserrat"/>
              </a:rPr>
              <a:t>Analisa </a:t>
            </a:r>
            <a:r>
              <a:rPr lang="en-US" sz="2400" b="1" dirty="0" err="1">
                <a:latin typeface="Montserrat"/>
              </a:rPr>
              <a:t>Masalah</a:t>
            </a:r>
            <a:r>
              <a:rPr lang="en-US" sz="2400" b="1" dirty="0">
                <a:latin typeface="Montserrat"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7EEAA-E5EE-4167-BB81-DA3DD85C05D5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pic>
        <p:nvPicPr>
          <p:cNvPr id="15" name="Picture 2" descr="Lambang ITEBA - ITEBA - Institut Teknologi Batam">
            <a:extLst>
              <a:ext uri="{FF2B5EF4-FFF2-40B4-BE49-F238E27FC236}">
                <a16:creationId xmlns:a16="http://schemas.microsoft.com/office/drawing/2014/main" id="{07A64E4B-26C6-51DB-DACA-FE5718A2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7785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3143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>
                <a:latin typeface="Montserrat"/>
                <a:ea typeface="+mn-lt"/>
                <a:cs typeface="+mn-lt"/>
              </a:rPr>
              <a:t>Faktor </a:t>
            </a:r>
            <a:r>
              <a:rPr lang="en-ID" sz="1600" err="1">
                <a:latin typeface="Montserrat"/>
                <a:ea typeface="+mn-lt"/>
                <a:cs typeface="+mn-lt"/>
              </a:rPr>
              <a:t>kondisi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keuangan</a:t>
            </a:r>
            <a:r>
              <a:rPr lang="en-ID" sz="1600">
                <a:latin typeface="Montserrat"/>
                <a:ea typeface="+mn-lt"/>
                <a:cs typeface="+mn-lt"/>
              </a:rPr>
              <a:t> di Indonesia </a:t>
            </a:r>
            <a:r>
              <a:rPr lang="en-ID" sz="1600" err="1">
                <a:latin typeface="Montserrat"/>
                <a:ea typeface="+mn-lt"/>
                <a:cs typeface="+mn-lt"/>
              </a:rPr>
              <a:t>sidang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mengalami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penurunan</a:t>
            </a:r>
            <a:r>
              <a:rPr lang="en-ID" sz="1600">
                <a:latin typeface="Montserrat"/>
                <a:ea typeface="+mn-lt"/>
                <a:cs typeface="+mn-lt"/>
              </a:rPr>
              <a:t>, </a:t>
            </a:r>
            <a:r>
              <a:rPr lang="en-ID" sz="1600" err="1">
                <a:latin typeface="Montserrat"/>
                <a:ea typeface="+mn-lt"/>
                <a:cs typeface="+mn-lt"/>
              </a:rPr>
              <a:t>maka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biaya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pembuatan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menyesuaikan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dengan</a:t>
            </a:r>
            <a:r>
              <a:rPr lang="en-ID" sz="1600">
                <a:latin typeface="Montserrat"/>
                <a:ea typeface="+mn-lt"/>
                <a:cs typeface="+mn-lt"/>
              </a:rPr>
              <a:t> budget para </a:t>
            </a:r>
            <a:r>
              <a:rPr lang="en-ID" sz="1600" err="1">
                <a:latin typeface="Montserrat"/>
                <a:ea typeface="+mn-lt"/>
                <a:cs typeface="+mn-lt"/>
              </a:rPr>
              <a:t>petani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Biaya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pengoperasian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tidak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mempersulit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petani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selama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bekerja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  <a:endParaRPr lang="sv" sz="1600">
              <a:latin typeface="Montserrat"/>
            </a:endParaRP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Perangkat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digunakan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diganti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dengan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biaya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relatif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murah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Pengoperasian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tidak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mengonsumsikan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daya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listrik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tinggi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30974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 EKONOMI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23BCE85-08F1-80C2-8431-1391883B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505" y="2023371"/>
            <a:ext cx="4082845" cy="2725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56982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1297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di </a:t>
            </a:r>
            <a:r>
              <a:rPr lang="en-ID" sz="1600" err="1">
                <a:latin typeface="Montserrat"/>
                <a:ea typeface="+mn-lt"/>
                <a:cs typeface="+mn-lt"/>
              </a:rPr>
              <a:t>rangkai</a:t>
            </a:r>
            <a:r>
              <a:rPr lang="en-ID" sz="1600">
                <a:latin typeface="Montserrat"/>
                <a:ea typeface="+mn-lt"/>
                <a:cs typeface="+mn-lt"/>
              </a:rPr>
              <a:t> dan </a:t>
            </a:r>
            <a:r>
              <a:rPr lang="en-ID" sz="1600" err="1">
                <a:latin typeface="Montserrat"/>
                <a:ea typeface="+mn-lt"/>
                <a:cs typeface="+mn-lt"/>
              </a:rPr>
              <a:t>dibuat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dalam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jangka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waktu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cepat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di </a:t>
            </a:r>
            <a:r>
              <a:rPr lang="en-ID" sz="1600" err="1">
                <a:latin typeface="Montserrat"/>
                <a:ea typeface="+mn-lt"/>
                <a:cs typeface="+mn-lt"/>
              </a:rPr>
              <a:t>kirim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sampai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ke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daerah</a:t>
            </a:r>
            <a:r>
              <a:rPr lang="en-ID" sz="1600">
                <a:latin typeface="Montserrat"/>
                <a:ea typeface="+mn-lt"/>
                <a:cs typeface="+mn-lt"/>
              </a:rPr>
              <a:t> rural </a:t>
            </a:r>
            <a:r>
              <a:rPr lang="en-ID" sz="1600" err="1">
                <a:latin typeface="Montserrat"/>
                <a:ea typeface="+mn-lt"/>
                <a:cs typeface="+mn-lt"/>
              </a:rPr>
              <a:t>dengan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baik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52728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D" b="1" err="1">
                <a:latin typeface="Montserrat"/>
                <a:ea typeface="+mn-lt"/>
                <a:cs typeface="+mn-lt"/>
              </a:rPr>
              <a:t>KONSTRAIN</a:t>
            </a:r>
            <a:r>
              <a:rPr lang="en-ID" b="1">
                <a:latin typeface="Montserrat"/>
                <a:ea typeface="+mn-lt"/>
                <a:cs typeface="+mn-lt"/>
              </a:rPr>
              <a:t> </a:t>
            </a:r>
            <a:r>
              <a:rPr lang="en-ID" b="1" err="1">
                <a:latin typeface="Montserrat"/>
                <a:ea typeface="+mn-lt"/>
                <a:cs typeface="+mn-lt"/>
              </a:rPr>
              <a:t>MANUFAKTURABILITAS</a:t>
            </a:r>
            <a:endParaRPr lang="en-US" b="1">
              <a:latin typeface="Montserrat"/>
            </a:endParaRPr>
          </a:p>
        </p:txBody>
      </p:sp>
      <p:pic>
        <p:nvPicPr>
          <p:cNvPr id="2" name="Picture 3" descr="A picture containing indoor, person, cooking&#10;&#10;Description automatically generated">
            <a:extLst>
              <a:ext uri="{FF2B5EF4-FFF2-40B4-BE49-F238E27FC236}">
                <a16:creationId xmlns:a16="http://schemas.microsoft.com/office/drawing/2014/main" id="{909FB5B1-8A9B-5F8E-53F3-1E5586378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5432" y="2019300"/>
            <a:ext cx="3959941" cy="2966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894474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2220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Komponen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digunakan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tidak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sulit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untuk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diganti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bila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terjadi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kerusakan</a:t>
            </a:r>
            <a:endParaRPr lang="en-US" err="1">
              <a:latin typeface="Montserrat"/>
              <a:ea typeface="+mn-lt"/>
              <a:cs typeface="+mn-lt"/>
            </a:endParaRP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dapat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bertahan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dalam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kondisi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cuaca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ekstrim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seperti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hujan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berkisaran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hari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atau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minggu</a:t>
            </a:r>
            <a:r>
              <a:rPr lang="en-ID" sz="1600">
                <a:latin typeface="Montserrat"/>
                <a:ea typeface="+mn-lt"/>
                <a:cs typeface="+mn-lt"/>
              </a:rPr>
              <a:t> dan juga </a:t>
            </a:r>
            <a:r>
              <a:rPr lang="en-ID" sz="1600" err="1">
                <a:latin typeface="Montserrat"/>
                <a:ea typeface="+mn-lt"/>
                <a:cs typeface="+mn-lt"/>
              </a:rPr>
              <a:t>berkemarauan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panjang</a:t>
            </a:r>
            <a:r>
              <a:rPr lang="en-ID" sz="1600">
                <a:latin typeface="Montserrat"/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Menggunakan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komponen</a:t>
            </a:r>
            <a:r>
              <a:rPr lang="en-ID" sz="1600">
                <a:latin typeface="Montserrat"/>
                <a:ea typeface="+mn-lt"/>
                <a:cs typeface="+mn-lt"/>
              </a:rPr>
              <a:t> yang </a:t>
            </a:r>
            <a:r>
              <a:rPr lang="en-ID" sz="1600" err="1">
                <a:latin typeface="Montserrat"/>
                <a:ea typeface="+mn-lt"/>
                <a:cs typeface="+mn-lt"/>
              </a:rPr>
              <a:t>ramah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lingkungan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52728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D" b="1">
                <a:latin typeface="Montserrat"/>
                <a:ea typeface="+mn-lt"/>
                <a:cs typeface="+mn-lt"/>
              </a:rPr>
              <a:t>KONSTRAIN KEBERLANJUTAN</a:t>
            </a:r>
            <a:endParaRPr lang="en-US" b="1">
              <a:latin typeface="Montserrat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245AB74-F673-0C3E-D641-FA61E803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2" y="2018378"/>
            <a:ext cx="4672780" cy="2624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530626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9F867-5A8D-8FF9-D7D7-6B6CDD32E650}"/>
              </a:ext>
            </a:extLst>
          </p:cNvPr>
          <p:cNvSpPr/>
          <p:nvPr/>
        </p:nvSpPr>
        <p:spPr>
          <a:xfrm>
            <a:off x="0" y="6286949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2117-6C4F-D1ED-9897-E9BBE2FC4682}"/>
              </a:ext>
            </a:extLst>
          </p:cNvPr>
          <p:cNvSpPr/>
          <p:nvPr/>
        </p:nvSpPr>
        <p:spPr>
          <a:xfrm>
            <a:off x="0" y="3"/>
            <a:ext cx="12192000" cy="571054"/>
          </a:xfrm>
          <a:prstGeom prst="rect">
            <a:avLst/>
          </a:prstGeom>
          <a:solidFill>
            <a:srgbClr val="8EE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2" descr="Lambang ITEBA - ITEBA - Institut Teknologi Batam">
            <a:extLst>
              <a:ext uri="{FF2B5EF4-FFF2-40B4-BE49-F238E27FC236}">
                <a16:creationId xmlns:a16="http://schemas.microsoft.com/office/drawing/2014/main" id="{2D7E76BD-C1AF-BF52-8381-0DE87506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18" y="6318181"/>
            <a:ext cx="1354282" cy="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D0569-6AE0-D942-3668-CA2FE9C1445A}"/>
              </a:ext>
            </a:extLst>
          </p:cNvPr>
          <p:cNvSpPr txBox="1"/>
          <p:nvPr/>
        </p:nvSpPr>
        <p:spPr>
          <a:xfrm>
            <a:off x="114299" y="100468"/>
            <a:ext cx="6598228" cy="369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ontserrat"/>
              </a:rPr>
              <a:t>KONSTRAIN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41E3B-2B8C-EB19-B6EC-99200C608B31}"/>
              </a:ext>
            </a:extLst>
          </p:cNvPr>
          <p:cNvSpPr txBox="1"/>
          <p:nvPr/>
        </p:nvSpPr>
        <p:spPr>
          <a:xfrm>
            <a:off x="114300" y="6449757"/>
            <a:ext cx="27432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>
                <a:latin typeface="Montserrat" pitchFamily="2" charset="0"/>
              </a:rPr>
              <a:t>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52A9-E466-87C4-676B-2E3C94D26CF0}"/>
              </a:ext>
            </a:extLst>
          </p:cNvPr>
          <p:cNvSpPr txBox="1"/>
          <p:nvPr/>
        </p:nvSpPr>
        <p:spPr>
          <a:xfrm>
            <a:off x="273877" y="2022762"/>
            <a:ext cx="5368337" cy="681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/>
              <a:buChar char="•"/>
            </a:pPr>
            <a:r>
              <a:rPr lang="en-ID" sz="1600" err="1">
                <a:latin typeface="Montserrat"/>
                <a:ea typeface="+mn-lt"/>
                <a:cs typeface="+mn-lt"/>
              </a:rPr>
              <a:t>Petani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mampu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menggunakan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tanpa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bantuan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pembuat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saat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pengoperasian</a:t>
            </a:r>
            <a:r>
              <a:rPr lang="en-ID" sz="1600">
                <a:latin typeface="Montserrat"/>
                <a:ea typeface="+mn-lt"/>
                <a:cs typeface="+mn-lt"/>
              </a:rPr>
              <a:t> </a:t>
            </a:r>
            <a:r>
              <a:rPr lang="en-ID" sz="1600" err="1">
                <a:latin typeface="Montserrat"/>
                <a:ea typeface="+mn-lt"/>
                <a:cs typeface="+mn-lt"/>
              </a:rPr>
              <a:t>produk</a:t>
            </a:r>
            <a:endParaRPr lang="en-US" err="1">
              <a:latin typeface="Montserrat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966A3-628B-26E7-5054-355CE81F317E}"/>
              </a:ext>
            </a:extLst>
          </p:cNvPr>
          <p:cNvSpPr txBox="1"/>
          <p:nvPr/>
        </p:nvSpPr>
        <p:spPr>
          <a:xfrm>
            <a:off x="313081" y="1337338"/>
            <a:ext cx="52728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D" b="1">
                <a:latin typeface="Montserrat"/>
                <a:ea typeface="+mn-lt"/>
                <a:cs typeface="+mn-lt"/>
              </a:rPr>
              <a:t>KONSTRAIN LAINNYA</a:t>
            </a:r>
            <a:endParaRPr lang="en-US" b="1">
              <a:latin typeface="Montserrat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2C510595-D4C4-7576-E5DC-93CC5B731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2744" y="2018693"/>
            <a:ext cx="4267200" cy="2832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275676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93</cp:revision>
  <dcterms:created xsi:type="dcterms:W3CDTF">2022-04-07T06:05:40Z</dcterms:created>
  <dcterms:modified xsi:type="dcterms:W3CDTF">2022-06-05T09:09:26Z</dcterms:modified>
</cp:coreProperties>
</file>