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media/image13.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7"/>
  </p:notesMasterIdLst>
  <p:handoutMasterIdLst>
    <p:handoutMasterId r:id="rId18"/>
  </p:handoutMasterIdLst>
  <p:sldIdLst>
    <p:sldId id="256" r:id="rId5"/>
    <p:sldId id="277" r:id="rId6"/>
    <p:sldId id="278" r:id="rId7"/>
    <p:sldId id="279" r:id="rId8"/>
    <p:sldId id="280" r:id="rId9"/>
    <p:sldId id="287" r:id="rId10"/>
    <p:sldId id="288" r:id="rId11"/>
    <p:sldId id="281" r:id="rId12"/>
    <p:sldId id="283" r:id="rId13"/>
    <p:sldId id="284" r:id="rId14"/>
    <p:sldId id="285" r:id="rId15"/>
    <p:sldId id="28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26B653-DFE1-E5A2-8797-FF81AFBE65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1EB73589-5169-02BF-0E5C-956CB6E235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946F7F-EFAC-4A30-9816-73AFA1FCF4CF}" type="datetimeFigureOut">
              <a:rPr lang="en-ZA" smtClean="0"/>
              <a:t>2022/11/09</a:t>
            </a:fld>
            <a:endParaRPr lang="en-ZA"/>
          </a:p>
        </p:txBody>
      </p:sp>
      <p:sp>
        <p:nvSpPr>
          <p:cNvPr id="4" name="Footer Placeholder 3">
            <a:extLst>
              <a:ext uri="{FF2B5EF4-FFF2-40B4-BE49-F238E27FC236}">
                <a16:creationId xmlns:a16="http://schemas.microsoft.com/office/drawing/2014/main" id="{7F90B4C4-AF84-8984-45A6-CC6D6869F7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C80483EB-7EF3-CFAB-8D48-AB8402DA88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6AF094-6ACA-4B1A-B2C0-6C4F2CD06EB5}" type="slidenum">
              <a:rPr lang="en-ZA" smtClean="0"/>
              <a:t>‹#›</a:t>
            </a:fld>
            <a:endParaRPr lang="en-ZA"/>
          </a:p>
        </p:txBody>
      </p:sp>
    </p:spTree>
    <p:extLst>
      <p:ext uri="{BB962C8B-B14F-4D97-AF65-F5344CB8AC3E}">
        <p14:creationId xmlns:p14="http://schemas.microsoft.com/office/powerpoint/2010/main" val="38487391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52ADB1-275D-430A-89EE-5C7E6CFF6FF2}" type="datetimeFigureOut">
              <a:rPr lang="en-US" smtClean="0"/>
              <a:t>11/9/2022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725628-3A68-42F4-BA86-981817953149}" type="slidenum">
              <a:rPr lang="en-US" smtClean="0"/>
              <a:t>‹#›</a:t>
            </a:fld>
            <a:endParaRPr lang="en-US" dirty="0"/>
          </a:p>
        </p:txBody>
      </p:sp>
    </p:spTree>
    <p:extLst>
      <p:ext uri="{BB962C8B-B14F-4D97-AF65-F5344CB8AC3E}">
        <p14:creationId xmlns:p14="http://schemas.microsoft.com/office/powerpoint/2010/main" val="64925861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7005E26E-BCB2-4FD5-8FD5-81A5EAE94C21}" type="datetime1">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2E9B8-0487-42E4-B571-744A3D775783}" type="datetime1">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52E32D-1E84-43FD-8158-FFFE757EB0E8}" type="datetime1">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85C470-CD19-455C-B830-6D252EAD7FE5}" type="datetime1">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5C43C-50D9-4F49-A136-0EFF292F93ED}" type="datetime1">
              <a:rPr lang="en-US" smtClean="0"/>
              <a:t>11/9/2022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3B1A3-0AEF-4064-A724-D27D660C8653}" type="datetime1">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D5D0F2-BF66-4A24-9384-A0129B196518}" type="datetime1">
              <a:rPr lang="en-US" smtClean="0"/>
              <a:t>11/9/2022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318A6C-4F6B-48D2-BDB0-D7413B3FDB0A}" type="datetime1">
              <a:rPr lang="en-US" smtClean="0"/>
              <a:t>11/9/2022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01ECED-6ECE-4989-B917-9D4D7E6D3C76}" type="datetime1">
              <a:rPr lang="en-US" smtClean="0"/>
              <a:t>11/9/2022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3B570E1-CB40-488E-8C6F-EF4211DFFCB0}" type="datetime1">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1CEB6AF-9F5C-43BE-879E-CB9514111250}" type="datetime1">
              <a:rPr lang="en-US" smtClean="0"/>
              <a:t>11/9/2022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7EE424C-FCA3-4EDD-B274-8E055D649B7D}" type="datetime1">
              <a:rPr lang="en-US" smtClean="0"/>
              <a:t>11/9/2022</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4"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230BD1B1-AA22-48F1-B3ED-579CD284605D}"/>
              </a:ext>
              <a:ext uri="{C183D7F6-B498-43B3-948B-1728B52AA6E4}">
                <adec:decorative xmlns:adec="http://schemas.microsoft.com/office/drawing/2017/decorative" val="1"/>
              </a:ext>
            </a:extLst>
          </p:cNvPr>
          <p:cNvPicPr>
            <a:picLocks noChangeAspect="1"/>
          </p:cNvPicPr>
          <p:nvPr/>
        </p:nvPicPr>
        <p:blipFill rotWithShape="1">
          <a:blip r:embed="rId2"/>
          <a:srcRect r="52444" b="-1"/>
          <a:stretch/>
        </p:blipFill>
        <p:spPr>
          <a:xfrm>
            <a:off x="304820" y="-364069"/>
            <a:ext cx="12191980" cy="6858000"/>
          </a:xfrm>
          <a:prstGeom prst="rect">
            <a:avLst/>
          </a:prstGeom>
        </p:spPr>
      </p:pic>
      <p:sp>
        <p:nvSpPr>
          <p:cNvPr id="21" name="Rectangle 20">
            <a:extLst>
              <a:ext uri="{FF2B5EF4-FFF2-40B4-BE49-F238E27FC236}">
                <a16:creationId xmlns:a16="http://schemas.microsoft.com/office/drawing/2014/main" id="{EAA48FC5-3C83-4F1B-BC33-DF0B588F8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96786" y="3064931"/>
            <a:ext cx="8295215" cy="2488568"/>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3D84FB-5D02-47D2-98FD-4F01A02E2AEA}"/>
              </a:ext>
            </a:extLst>
          </p:cNvPr>
          <p:cNvSpPr>
            <a:spLocks noGrp="1"/>
          </p:cNvSpPr>
          <p:nvPr>
            <p:ph type="ctrTitle"/>
          </p:nvPr>
        </p:nvSpPr>
        <p:spPr>
          <a:xfrm>
            <a:off x="4309349" y="3429000"/>
            <a:ext cx="7501651" cy="1237479"/>
          </a:xfrm>
        </p:spPr>
        <p:txBody>
          <a:bodyPr anchor="b">
            <a:normAutofit fontScale="90000"/>
          </a:bodyPr>
          <a:lstStyle/>
          <a:p>
            <a:pPr algn="l"/>
            <a:r>
              <a:rPr lang="en-US" dirty="0">
                <a:solidFill>
                  <a:srgbClr val="FFFFFF"/>
                </a:solidFill>
              </a:rPr>
              <a:t>Industrious IRISES PROJECT</a:t>
            </a: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E9F6641D-ADF3-40BD-9BA3-E740E77C8826}"/>
              </a:ext>
            </a:extLst>
          </p:cNvPr>
          <p:cNvSpPr>
            <a:spLocks noGrp="1"/>
          </p:cNvSpPr>
          <p:nvPr>
            <p:ph type="subTitle" idx="1"/>
          </p:nvPr>
        </p:nvSpPr>
        <p:spPr>
          <a:xfrm>
            <a:off x="4309348" y="4666479"/>
            <a:ext cx="8295214" cy="627649"/>
          </a:xfrm>
        </p:spPr>
        <p:txBody>
          <a:bodyPr anchor="t">
            <a:noAutofit/>
          </a:bodyPr>
          <a:lstStyle/>
          <a:p>
            <a:r>
              <a:rPr lang="en-US" sz="2400" dirty="0">
                <a:solidFill>
                  <a:srgbClr val="FFFFFF"/>
                </a:solidFill>
                <a:latin typeface="Algerian" panose="04020705040A02060702" pitchFamily="82" charset="0"/>
              </a:rPr>
              <a:t>ENTERPRISE-WIDE INTEGRATION OF AUTOMATION AT  wsu CAMPUS</a:t>
            </a:r>
          </a:p>
        </p:txBody>
      </p:sp>
      <p:cxnSp>
        <p:nvCxnSpPr>
          <p:cNvPr id="23" name="Straight Connector 22">
            <a:extLst>
              <a:ext uri="{FF2B5EF4-FFF2-40B4-BE49-F238E27FC236}">
                <a16:creationId xmlns:a16="http://schemas.microsoft.com/office/drawing/2014/main" id="{62F01714-1A39-4194-BD47-8A9960C599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09349" y="4666480"/>
            <a:ext cx="6832499" cy="0"/>
          </a:xfrm>
          <a:prstGeom prst="line">
            <a:avLst/>
          </a:prstGeom>
          <a:ln w="22225">
            <a:solidFill>
              <a:srgbClr val="4AC4E3"/>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06257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5D52-29BB-8F8F-860B-DFB7AB8E3254}"/>
              </a:ext>
            </a:extLst>
          </p:cNvPr>
          <p:cNvSpPr>
            <a:spLocks noGrp="1"/>
          </p:cNvSpPr>
          <p:nvPr>
            <p:ph type="title"/>
          </p:nvPr>
        </p:nvSpPr>
        <p:spPr/>
        <p:txBody>
          <a:bodyPr/>
          <a:lstStyle/>
          <a:p>
            <a:r>
              <a:rPr lang="en-US" dirty="0"/>
              <a:t>DEMONSTRATION</a:t>
            </a:r>
            <a:endParaRPr lang="en-ZA" dirty="0"/>
          </a:p>
        </p:txBody>
      </p:sp>
      <p:sp>
        <p:nvSpPr>
          <p:cNvPr id="3" name="Content Placeholder 2">
            <a:extLst>
              <a:ext uri="{FF2B5EF4-FFF2-40B4-BE49-F238E27FC236}">
                <a16:creationId xmlns:a16="http://schemas.microsoft.com/office/drawing/2014/main" id="{C32F9009-68AE-8D3C-5DEB-285D7297A5C4}"/>
              </a:ext>
            </a:extLst>
          </p:cNvPr>
          <p:cNvSpPr>
            <a:spLocks noGrp="1"/>
          </p:cNvSpPr>
          <p:nvPr>
            <p:ph idx="1"/>
          </p:nvPr>
        </p:nvSpPr>
        <p:spPr/>
        <p:txBody>
          <a:bodyPr/>
          <a:lstStyle/>
          <a:p>
            <a:r>
              <a:rPr lang="en-ZA" dirty="0"/>
              <a:t>We have created a star topology which allows users only to access specific network resources.</a:t>
            </a:r>
          </a:p>
          <a:p>
            <a:r>
              <a:rPr lang="en-ZA" dirty="0"/>
              <a:t>It allows the network to be configured easily using VLAN’s which makes it better manageable by administrators.</a:t>
            </a:r>
          </a:p>
          <a:p>
            <a:r>
              <a:rPr lang="en-ZA" dirty="0"/>
              <a:t>This type of topology helps in securing the Ibika campus network and also helps administrators to better manage network updates and reliability.</a:t>
            </a:r>
          </a:p>
        </p:txBody>
      </p:sp>
    </p:spTree>
    <p:extLst>
      <p:ext uri="{BB962C8B-B14F-4D97-AF65-F5344CB8AC3E}">
        <p14:creationId xmlns:p14="http://schemas.microsoft.com/office/powerpoint/2010/main" val="43859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31E0B-9B15-1611-40E3-FFC975E39534}"/>
              </a:ext>
            </a:extLst>
          </p:cNvPr>
          <p:cNvSpPr>
            <a:spLocks noGrp="1"/>
          </p:cNvSpPr>
          <p:nvPr>
            <p:ph type="title"/>
          </p:nvPr>
        </p:nvSpPr>
        <p:spPr/>
        <p:txBody>
          <a:bodyPr/>
          <a:lstStyle/>
          <a:p>
            <a:r>
              <a:rPr lang="en-US" dirty="0"/>
              <a:t>CONCLUSION</a:t>
            </a:r>
            <a:endParaRPr lang="en-ZA" dirty="0"/>
          </a:p>
        </p:txBody>
      </p:sp>
      <p:sp>
        <p:nvSpPr>
          <p:cNvPr id="3" name="Content Placeholder 2">
            <a:extLst>
              <a:ext uri="{FF2B5EF4-FFF2-40B4-BE49-F238E27FC236}">
                <a16:creationId xmlns:a16="http://schemas.microsoft.com/office/drawing/2014/main" id="{E7C80104-644C-83F9-4B25-148DD544D338}"/>
              </a:ext>
            </a:extLst>
          </p:cNvPr>
          <p:cNvSpPr>
            <a:spLocks noGrp="1"/>
          </p:cNvSpPr>
          <p:nvPr>
            <p:ph idx="1"/>
          </p:nvPr>
        </p:nvSpPr>
        <p:spPr/>
        <p:txBody>
          <a:bodyPr/>
          <a:lstStyle/>
          <a:p>
            <a:r>
              <a:rPr lang="en-ZA" dirty="0"/>
              <a:t>We found that scope of work is a vital element for the project. We saw that dividing the duties and breaking the down makes the project easier, more controllable, easier to manage, less difficult to see the future and existing risks and successes with the help of work breakdown structure.</a:t>
            </a:r>
          </a:p>
          <a:p>
            <a:r>
              <a:rPr lang="en-ZA" dirty="0"/>
              <a:t>Objectives include what the project needs to do. As a team we specified them correctly so the results depended on them made a good effect in how the work was completed. </a:t>
            </a:r>
          </a:p>
        </p:txBody>
      </p:sp>
    </p:spTree>
    <p:extLst>
      <p:ext uri="{BB962C8B-B14F-4D97-AF65-F5344CB8AC3E}">
        <p14:creationId xmlns:p14="http://schemas.microsoft.com/office/powerpoint/2010/main" val="26320540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F7BA2-1DEF-AC55-CFD5-D040599B2D0B}"/>
              </a:ext>
            </a:extLst>
          </p:cNvPr>
          <p:cNvSpPr>
            <a:spLocks noGrp="1"/>
          </p:cNvSpPr>
          <p:nvPr>
            <p:ph type="title"/>
          </p:nvPr>
        </p:nvSpPr>
        <p:spPr>
          <a:xfrm>
            <a:off x="1024128" y="544576"/>
            <a:ext cx="9720072" cy="1499616"/>
          </a:xfrm>
        </p:spPr>
        <p:txBody>
          <a:bodyPr/>
          <a:lstStyle/>
          <a:p>
            <a:r>
              <a:rPr lang="en-US" dirty="0"/>
              <a:t>                           The end</a:t>
            </a:r>
            <a:endParaRPr lang="en-ZA" dirty="0"/>
          </a:p>
        </p:txBody>
      </p:sp>
      <p:sp>
        <p:nvSpPr>
          <p:cNvPr id="3" name="Content Placeholder 2">
            <a:extLst>
              <a:ext uri="{FF2B5EF4-FFF2-40B4-BE49-F238E27FC236}">
                <a16:creationId xmlns:a16="http://schemas.microsoft.com/office/drawing/2014/main" id="{618A825A-C494-B16E-3894-F6FD17BFFC74}"/>
              </a:ext>
            </a:extLst>
          </p:cNvPr>
          <p:cNvSpPr>
            <a:spLocks noGrp="1"/>
          </p:cNvSpPr>
          <p:nvPr>
            <p:ph idx="1"/>
          </p:nvPr>
        </p:nvSpPr>
        <p:spPr/>
        <p:txBody>
          <a:bodyPr/>
          <a:lstStyle/>
          <a:p>
            <a:endParaRPr lang="en-ZA" dirty="0"/>
          </a:p>
        </p:txBody>
      </p:sp>
    </p:spTree>
    <p:extLst>
      <p:ext uri="{BB962C8B-B14F-4D97-AF65-F5344CB8AC3E}">
        <p14:creationId xmlns:p14="http://schemas.microsoft.com/office/powerpoint/2010/main" val="110714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1024128" y="585216"/>
            <a:ext cx="9720072" cy="1499616"/>
          </a:xfrm>
        </p:spPr>
        <p:txBody>
          <a:bodyPr>
            <a:normAutofit/>
          </a:bodyPr>
          <a:lstStyle/>
          <a:p>
            <a:r>
              <a:rPr lang="en-US" u="sng" dirty="0"/>
              <a:t>iNTRODUCTION</a:t>
            </a:r>
          </a:p>
        </p:txBody>
      </p:sp>
      <p:sp>
        <p:nvSpPr>
          <p:cNvPr id="4" name="Content Placeholder 3">
            <a:extLst>
              <a:ext uri="{FF2B5EF4-FFF2-40B4-BE49-F238E27FC236}">
                <a16:creationId xmlns:a16="http://schemas.microsoft.com/office/drawing/2014/main" id="{448F8E29-35AF-7516-36B1-342CB7C9C2E0}"/>
              </a:ext>
            </a:extLst>
          </p:cNvPr>
          <p:cNvSpPr>
            <a:spLocks noGrp="1"/>
          </p:cNvSpPr>
          <p:nvPr>
            <p:ph idx="1"/>
          </p:nvPr>
        </p:nvSpPr>
        <p:spPr>
          <a:xfrm>
            <a:off x="1024128" y="1652337"/>
            <a:ext cx="9720073" cy="4657023"/>
          </a:xfrm>
        </p:spPr>
        <p:txBody>
          <a:bodyPr>
            <a:normAutofit lnSpcReduction="10000"/>
          </a:bodyPr>
          <a:lstStyle/>
          <a:p>
            <a:pPr>
              <a:buFont typeface="Wingdings" panose="05000000000000000000" pitchFamily="2" charset="2"/>
              <a:buChar char="v"/>
            </a:pPr>
            <a:r>
              <a:rPr lang="en-US" sz="2400" b="1" dirty="0">
                <a:cs typeface="Gautami" panose="020B0502040204020203" pitchFamily="34" charset="0"/>
              </a:rPr>
              <a:t>Project Manager: </a:t>
            </a:r>
            <a:r>
              <a:rPr lang="en-US" sz="2400" dirty="0">
                <a:latin typeface="Abadi" panose="020B0604020104020204" pitchFamily="34" charset="0"/>
                <a:cs typeface="Gautami" panose="020B0502040204020203" pitchFamily="34" charset="0"/>
              </a:rPr>
              <a:t>Miss A.P Gceba #1</a:t>
            </a:r>
          </a:p>
          <a:p>
            <a:pPr>
              <a:buFont typeface="Wingdings" panose="05000000000000000000" pitchFamily="2" charset="2"/>
              <a:buChar char="v"/>
            </a:pPr>
            <a:r>
              <a:rPr lang="en-US" sz="2400" b="1" dirty="0">
                <a:cs typeface="Gautami" panose="020B0502040204020203" pitchFamily="34" charset="0"/>
              </a:rPr>
              <a:t>Business Analyst: </a:t>
            </a:r>
            <a:r>
              <a:rPr lang="en-US" sz="2400" dirty="0">
                <a:latin typeface="Abadi" panose="020B0604020104020204" pitchFamily="34" charset="0"/>
                <a:cs typeface="Gautami" panose="020B0502040204020203" pitchFamily="34" charset="0"/>
              </a:rPr>
              <a:t>Miss N Mkwenkwe #2</a:t>
            </a:r>
          </a:p>
          <a:p>
            <a:pPr>
              <a:buFont typeface="Wingdings" panose="05000000000000000000" pitchFamily="2" charset="2"/>
              <a:buChar char="v"/>
            </a:pPr>
            <a:r>
              <a:rPr lang="en-US" sz="2400" b="1" dirty="0">
                <a:cs typeface="Gautami" panose="020B0502040204020203" pitchFamily="34" charset="0"/>
              </a:rPr>
              <a:t>Data Technician: </a:t>
            </a:r>
            <a:r>
              <a:rPr lang="en-US" sz="2400" dirty="0">
                <a:latin typeface="Abadi" panose="020B0604020104020204" pitchFamily="34" charset="0"/>
                <a:cs typeface="Gautami" panose="020B0502040204020203" pitchFamily="34" charset="0"/>
              </a:rPr>
              <a:t>Mr S Hlabeni #3</a:t>
            </a:r>
          </a:p>
          <a:p>
            <a:pPr>
              <a:buFont typeface="Wingdings" panose="05000000000000000000" pitchFamily="2" charset="2"/>
              <a:buChar char="v"/>
            </a:pPr>
            <a:r>
              <a:rPr lang="en-US" sz="2400" b="1" dirty="0">
                <a:cs typeface="Gautami" panose="020B0502040204020203" pitchFamily="34" charset="0"/>
              </a:rPr>
              <a:t>Database Administrator: </a:t>
            </a:r>
            <a:r>
              <a:rPr lang="en-US" sz="2400" dirty="0">
                <a:latin typeface="Abadi" panose="020B0604020104020204" pitchFamily="34" charset="0"/>
                <a:cs typeface="Gautami" panose="020B0502040204020203" pitchFamily="34" charset="0"/>
              </a:rPr>
              <a:t>Mr A Nomaqhiza #4</a:t>
            </a:r>
          </a:p>
          <a:p>
            <a:pPr>
              <a:buFont typeface="Wingdings" panose="05000000000000000000" pitchFamily="2" charset="2"/>
              <a:buChar char="v"/>
            </a:pPr>
            <a:r>
              <a:rPr lang="en-US" sz="2400" b="1" dirty="0">
                <a:cs typeface="Gautami" panose="020B0502040204020203" pitchFamily="34" charset="0"/>
              </a:rPr>
              <a:t>IT Auditor: </a:t>
            </a:r>
            <a:r>
              <a:rPr lang="en-US" sz="2400" dirty="0">
                <a:latin typeface="Abadi" panose="020B0604020104020204" pitchFamily="34" charset="0"/>
                <a:cs typeface="Gautami" panose="020B0502040204020203" pitchFamily="34" charset="0"/>
              </a:rPr>
              <a:t>Mr M Cimela #5</a:t>
            </a:r>
          </a:p>
          <a:p>
            <a:pPr>
              <a:buFont typeface="Wingdings" panose="05000000000000000000" pitchFamily="2" charset="2"/>
              <a:buChar char="v"/>
            </a:pPr>
            <a:r>
              <a:rPr lang="en-US" sz="2400" b="1" dirty="0">
                <a:cs typeface="Gautami" panose="020B0502040204020203" pitchFamily="34" charset="0"/>
              </a:rPr>
              <a:t>Resource Manger: </a:t>
            </a:r>
            <a:r>
              <a:rPr lang="en-US" sz="2400" dirty="0">
                <a:latin typeface="Abadi" panose="020B0604020104020204" pitchFamily="34" charset="0"/>
                <a:cs typeface="Gautami" panose="020B0502040204020203" pitchFamily="34" charset="0"/>
              </a:rPr>
              <a:t>Mr L Nyawo #6</a:t>
            </a:r>
          </a:p>
          <a:p>
            <a:pPr>
              <a:buFont typeface="Wingdings" panose="05000000000000000000" pitchFamily="2" charset="2"/>
              <a:buChar char="v"/>
            </a:pPr>
            <a:r>
              <a:rPr lang="en-US" sz="2400" b="1" dirty="0">
                <a:cs typeface="Gautami" panose="020B0502040204020203" pitchFamily="34" charset="0"/>
              </a:rPr>
              <a:t>Resource Manager: </a:t>
            </a:r>
            <a:r>
              <a:rPr lang="en-US" sz="2400" dirty="0">
                <a:latin typeface="Abadi" panose="020B0604020104020204" pitchFamily="34" charset="0"/>
                <a:cs typeface="Gautami" panose="020B0502040204020203" pitchFamily="34" charset="0"/>
              </a:rPr>
              <a:t>Mr T Mohale #6</a:t>
            </a:r>
          </a:p>
          <a:p>
            <a:pPr>
              <a:buFont typeface="Wingdings" panose="05000000000000000000" pitchFamily="2" charset="2"/>
              <a:buChar char="v"/>
            </a:pPr>
            <a:r>
              <a:rPr lang="en-US" sz="2400" dirty="0">
                <a:cs typeface="Gautami" panose="020B0502040204020203" pitchFamily="34" charset="0"/>
              </a:rPr>
              <a:t> </a:t>
            </a:r>
            <a:r>
              <a:rPr lang="en-US" sz="2400" b="1" dirty="0">
                <a:cs typeface="Gautami" panose="020B0502040204020203" pitchFamily="34" charset="0"/>
              </a:rPr>
              <a:t>Financial Analyst: </a:t>
            </a:r>
            <a:r>
              <a:rPr lang="en-US" sz="2400" dirty="0">
                <a:latin typeface="Abadi" panose="020B0604020104020204" pitchFamily="34" charset="0"/>
                <a:cs typeface="Gautami" panose="020B0502040204020203" pitchFamily="34" charset="0"/>
              </a:rPr>
              <a:t>Mr W Balemini #7</a:t>
            </a:r>
          </a:p>
          <a:p>
            <a:pPr>
              <a:buFont typeface="Wingdings" panose="05000000000000000000" pitchFamily="2" charset="2"/>
              <a:buChar char="v"/>
            </a:pPr>
            <a:r>
              <a:rPr lang="en-US" sz="2400" b="1" dirty="0">
                <a:cs typeface="Gautami" panose="020B0502040204020203" pitchFamily="34" charset="0"/>
              </a:rPr>
              <a:t>Network Engineer: </a:t>
            </a:r>
            <a:r>
              <a:rPr lang="en-US" sz="2400" dirty="0">
                <a:latin typeface="Abadi" panose="020B0604020104020204" pitchFamily="34" charset="0"/>
                <a:cs typeface="Gautami" panose="020B0502040204020203" pitchFamily="34" charset="0"/>
              </a:rPr>
              <a:t>Mr A Dotye #8</a:t>
            </a:r>
          </a:p>
          <a:p>
            <a:pPr>
              <a:buFont typeface="Wingdings" panose="05000000000000000000" pitchFamily="2" charset="2"/>
              <a:buChar char="v"/>
            </a:pPr>
            <a:r>
              <a:rPr lang="en-US" sz="2400" b="1" dirty="0">
                <a:cs typeface="Gautami" panose="020B0502040204020203" pitchFamily="34" charset="0"/>
              </a:rPr>
              <a:t>Network Engineer</a:t>
            </a:r>
            <a:r>
              <a:rPr lang="en-US" sz="2400" dirty="0">
                <a:cs typeface="Gautami" panose="020B0502040204020203" pitchFamily="34" charset="0"/>
              </a:rPr>
              <a:t>: </a:t>
            </a:r>
            <a:r>
              <a:rPr lang="en-US" sz="2400" dirty="0">
                <a:latin typeface="Abadi" panose="020B0604020104020204" pitchFamily="34" charset="0"/>
                <a:cs typeface="Gautami" panose="020B0502040204020203" pitchFamily="34" charset="0"/>
              </a:rPr>
              <a:t>Miss A Kilili #8</a:t>
            </a:r>
          </a:p>
          <a:p>
            <a:pPr>
              <a:buFont typeface="Wingdings" panose="05000000000000000000" pitchFamily="2" charset="2"/>
              <a:buChar char="v"/>
            </a:pPr>
            <a:endParaRPr lang="en-US" dirty="0"/>
          </a:p>
          <a:p>
            <a:pPr>
              <a:buFont typeface="Wingdings" panose="05000000000000000000" pitchFamily="2" charset="2"/>
              <a:buChar char="v"/>
            </a:pPr>
            <a:endParaRPr lang="en-US" dirty="0"/>
          </a:p>
          <a:p>
            <a:pPr marL="0" indent="0">
              <a:buNone/>
            </a:pPr>
            <a:endParaRPr lang="en-US"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1401741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87F1-B955-60A9-48E3-EFC6D4FBF762}"/>
              </a:ext>
            </a:extLst>
          </p:cNvPr>
          <p:cNvSpPr>
            <a:spLocks noGrp="1"/>
          </p:cNvSpPr>
          <p:nvPr>
            <p:ph type="title"/>
          </p:nvPr>
        </p:nvSpPr>
        <p:spPr/>
        <p:txBody>
          <a:bodyPr/>
          <a:lstStyle/>
          <a:p>
            <a:r>
              <a:rPr lang="en-US" dirty="0"/>
              <a:t>Introduction cont…</a:t>
            </a:r>
            <a:endParaRPr lang="en-ZA" dirty="0"/>
          </a:p>
        </p:txBody>
      </p:sp>
      <p:sp>
        <p:nvSpPr>
          <p:cNvPr id="3" name="Content Placeholder 2">
            <a:extLst>
              <a:ext uri="{FF2B5EF4-FFF2-40B4-BE49-F238E27FC236}">
                <a16:creationId xmlns:a16="http://schemas.microsoft.com/office/drawing/2014/main" id="{9A4D9B4C-984C-CC28-B85C-7659B3B8ACDA}"/>
              </a:ext>
            </a:extLst>
          </p:cNvPr>
          <p:cNvSpPr>
            <a:spLocks noGrp="1"/>
          </p:cNvSpPr>
          <p:nvPr>
            <p:ph idx="1"/>
          </p:nvPr>
        </p:nvSpPr>
        <p:spPr/>
        <p:txBody>
          <a:bodyPr/>
          <a:lstStyle/>
          <a:p>
            <a:r>
              <a:rPr lang="en-US" dirty="0"/>
              <a:t>PROJECT OVERVIEW</a:t>
            </a:r>
          </a:p>
          <a:p>
            <a:r>
              <a:rPr lang="en-US" dirty="0"/>
              <a:t>In Ibika Campus we are integrating the existing network to work with our IoT solution having to look at the existing network and provide all the resources needed to make the network solution which will provide security, reliable connection and data processing using IoT to safeguard students and staff members.</a:t>
            </a:r>
          </a:p>
          <a:p>
            <a:endParaRPr lang="en-US" dirty="0"/>
          </a:p>
          <a:p>
            <a:r>
              <a:rPr lang="en-US" dirty="0"/>
              <a:t>The Industrious Irises Project is created to address challenges in the campus and create a network solution that will provide security and IoT in Ibika Campus</a:t>
            </a:r>
            <a:endParaRPr lang="en-ZA" dirty="0"/>
          </a:p>
        </p:txBody>
      </p:sp>
    </p:spTree>
    <p:extLst>
      <p:ext uri="{BB962C8B-B14F-4D97-AF65-F5344CB8AC3E}">
        <p14:creationId xmlns:p14="http://schemas.microsoft.com/office/powerpoint/2010/main" val="251507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6F9B-F164-4770-D3CD-63178B744637}"/>
              </a:ext>
            </a:extLst>
          </p:cNvPr>
          <p:cNvSpPr>
            <a:spLocks noGrp="1"/>
          </p:cNvSpPr>
          <p:nvPr>
            <p:ph type="title"/>
          </p:nvPr>
        </p:nvSpPr>
        <p:spPr/>
        <p:txBody>
          <a:bodyPr/>
          <a:lstStyle/>
          <a:p>
            <a:r>
              <a:rPr lang="en-US" dirty="0"/>
              <a:t>Design Decisions</a:t>
            </a:r>
            <a:endParaRPr lang="en-ZA" dirty="0"/>
          </a:p>
        </p:txBody>
      </p:sp>
      <p:sp>
        <p:nvSpPr>
          <p:cNvPr id="3" name="Content Placeholder 2">
            <a:extLst>
              <a:ext uri="{FF2B5EF4-FFF2-40B4-BE49-F238E27FC236}">
                <a16:creationId xmlns:a16="http://schemas.microsoft.com/office/drawing/2014/main" id="{2331C64F-D615-FD2C-F8D2-5C1D640437A5}"/>
              </a:ext>
            </a:extLst>
          </p:cNvPr>
          <p:cNvSpPr>
            <a:spLocks noGrp="1"/>
          </p:cNvSpPr>
          <p:nvPr>
            <p:ph idx="1"/>
          </p:nvPr>
        </p:nvSpPr>
        <p:spPr/>
        <p:txBody>
          <a:bodyPr/>
          <a:lstStyle/>
          <a:p>
            <a:pPr>
              <a:buFont typeface="Wingdings" panose="05000000000000000000" pitchFamily="2" charset="2"/>
              <a:buChar char="v"/>
            </a:pPr>
            <a:r>
              <a:rPr lang="en-ZA" dirty="0"/>
              <a:t>We decided to use our star topology to represent our network diagram, where all our network components are physically connected to a central node such as router or switch. </a:t>
            </a:r>
          </a:p>
          <a:p>
            <a:pPr>
              <a:buFont typeface="Wingdings" panose="05000000000000000000" pitchFamily="2" charset="2"/>
              <a:buChar char="v"/>
            </a:pPr>
            <a:r>
              <a:rPr lang="en-US" dirty="0"/>
              <a:t>Because each device only requires one I/O port and only wants to connect to the hub via one link, it is less expensive.</a:t>
            </a:r>
          </a:p>
          <a:p>
            <a:pPr>
              <a:buFont typeface="Wingdings" panose="05000000000000000000" pitchFamily="2" charset="2"/>
              <a:buChar char="v"/>
            </a:pPr>
            <a:r>
              <a:rPr lang="en-US" dirty="0"/>
              <a:t>When adding or uninstalling devices, there are no network interruptions.</a:t>
            </a:r>
          </a:p>
          <a:p>
            <a:pPr>
              <a:buFont typeface="Wingdings" panose="05000000000000000000" pitchFamily="2" charset="2"/>
              <a:buChar char="v"/>
            </a:pPr>
            <a:r>
              <a:rPr lang="en-US" dirty="0"/>
              <a:t> Users are given the option to only access particular network resources.</a:t>
            </a:r>
          </a:p>
          <a:p>
            <a:pPr>
              <a:buFont typeface="Wingdings" panose="05000000000000000000" pitchFamily="2" charset="2"/>
              <a:buChar char="v"/>
            </a:pPr>
            <a:r>
              <a:rPr lang="en-US" dirty="0"/>
              <a:t>Because a network problem only affects the local subnet when it arises, it has better containment.</a:t>
            </a:r>
            <a:endParaRPr lang="en-ZA" dirty="0"/>
          </a:p>
          <a:p>
            <a:pPr>
              <a:buFont typeface="Wingdings" panose="05000000000000000000" pitchFamily="2" charset="2"/>
              <a:buChar char="v"/>
            </a:pPr>
            <a:endParaRPr lang="en-ZA" dirty="0"/>
          </a:p>
          <a:p>
            <a:pPr>
              <a:buFont typeface="Wingdings" panose="05000000000000000000" pitchFamily="2" charset="2"/>
              <a:buChar char="v"/>
            </a:pPr>
            <a:endParaRPr lang="en-ZA" dirty="0"/>
          </a:p>
        </p:txBody>
      </p:sp>
    </p:spTree>
    <p:extLst>
      <p:ext uri="{BB962C8B-B14F-4D97-AF65-F5344CB8AC3E}">
        <p14:creationId xmlns:p14="http://schemas.microsoft.com/office/powerpoint/2010/main" val="1125716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E60F1-4D16-98BA-F153-16196727A81D}"/>
              </a:ext>
            </a:extLst>
          </p:cNvPr>
          <p:cNvSpPr>
            <a:spLocks noGrp="1"/>
          </p:cNvSpPr>
          <p:nvPr>
            <p:ph type="title"/>
          </p:nvPr>
        </p:nvSpPr>
        <p:spPr/>
        <p:txBody>
          <a:bodyPr/>
          <a:lstStyle/>
          <a:p>
            <a:r>
              <a:rPr lang="en-US" dirty="0"/>
              <a:t>Resource and BUDGET</a:t>
            </a:r>
            <a:endParaRPr lang="en-ZA" dirty="0"/>
          </a:p>
        </p:txBody>
      </p:sp>
      <p:sp>
        <p:nvSpPr>
          <p:cNvPr id="4" name="Content Placeholder 2">
            <a:extLst>
              <a:ext uri="{FF2B5EF4-FFF2-40B4-BE49-F238E27FC236}">
                <a16:creationId xmlns:a16="http://schemas.microsoft.com/office/drawing/2014/main" id="{F3FD7D39-685D-1C7F-6AC5-926C2E2C2E84}"/>
              </a:ext>
            </a:extLst>
          </p:cNvPr>
          <p:cNvSpPr>
            <a:spLocks noGrp="1"/>
          </p:cNvSpPr>
          <p:nvPr>
            <p:ph idx="1"/>
          </p:nvPr>
        </p:nvSpPr>
        <p:spPr>
          <a:xfrm>
            <a:off x="1024128" y="1897380"/>
            <a:ext cx="10931652" cy="4411980"/>
          </a:xfrm>
        </p:spPr>
        <p:txBody>
          <a:bodyPr>
            <a:normAutofit fontScale="92500" lnSpcReduction="20000"/>
          </a:bodyPr>
          <a:lstStyle/>
          <a:p>
            <a:r>
              <a:rPr lang="en-ZA" b="1" dirty="0"/>
              <a:t>Mesh Access Point                                                     Server</a:t>
            </a:r>
          </a:p>
          <a:p>
            <a:r>
              <a:rPr lang="en-ZA" dirty="0">
                <a:latin typeface="Abadi" panose="020B0604020104020204" pitchFamily="34" charset="0"/>
              </a:rPr>
              <a:t>Media: Wireless                                                Media: Wired       </a:t>
            </a:r>
          </a:p>
          <a:p>
            <a:r>
              <a:rPr lang="en-ZA" dirty="0">
                <a:latin typeface="Abadi" panose="020B0604020104020204" pitchFamily="34" charset="0"/>
              </a:rPr>
              <a:t>Model: Airronet 552E                                       Manufacture: Cisco               </a:t>
            </a:r>
          </a:p>
          <a:p>
            <a:r>
              <a:rPr lang="en-ZA" dirty="0">
                <a:latin typeface="Abadi" panose="020B0604020104020204" pitchFamily="34" charset="0"/>
              </a:rPr>
              <a:t>Cost: R2724                                                     Cost R37844</a:t>
            </a:r>
          </a:p>
          <a:p>
            <a:r>
              <a:rPr lang="en-ZA" dirty="0">
                <a:latin typeface="Abadi" panose="020B0604020104020204" pitchFamily="34" charset="0"/>
              </a:rPr>
              <a:t>Manufacturer : Cisco company</a:t>
            </a:r>
            <a:endParaRPr lang="en-ZA" dirty="0"/>
          </a:p>
          <a:p>
            <a:r>
              <a:rPr lang="en-ZA" b="1" dirty="0"/>
              <a:t>Fortigate                                                                          Asus ZenWiFi XT8 AX6600    </a:t>
            </a:r>
          </a:p>
          <a:p>
            <a:r>
              <a:rPr lang="en-ZA" dirty="0">
                <a:latin typeface="Abadi" panose="020B0604020104020204" pitchFamily="34" charset="0"/>
              </a:rPr>
              <a:t>Media: Rj-45 rollover cable                                     Vendor: Incredible Connection   </a:t>
            </a:r>
          </a:p>
          <a:p>
            <a:r>
              <a:rPr lang="en-ZA" dirty="0">
                <a:latin typeface="Abadi" panose="020B0604020104020204" pitchFamily="34" charset="0"/>
              </a:rPr>
              <a:t>Model: FG-5001E                                                    Price: R13999                            </a:t>
            </a:r>
          </a:p>
          <a:p>
            <a:r>
              <a:rPr lang="en-ZA" dirty="0">
                <a:latin typeface="Abadi" panose="020B0604020104020204" pitchFamily="34" charset="0"/>
              </a:rPr>
              <a:t>Cost: R794589,26                                                                                 </a:t>
            </a:r>
          </a:p>
          <a:p>
            <a:r>
              <a:rPr lang="en-ZA" dirty="0">
                <a:latin typeface="Abadi" panose="020B0604020104020204" pitchFamily="34" charset="0"/>
              </a:rPr>
              <a:t>Manufacture: Fortinet                                     </a:t>
            </a:r>
          </a:p>
          <a:p>
            <a:pPr marL="0" indent="0">
              <a:buNone/>
            </a:pPr>
            <a:r>
              <a:rPr lang="en-ZA" dirty="0">
                <a:latin typeface="Abadi" panose="020B0604020104020204" pitchFamily="34" charset="0"/>
              </a:rPr>
              <a:t> </a:t>
            </a:r>
            <a:r>
              <a:rPr lang="en-ZA" b="1" dirty="0">
                <a:latin typeface="Abadi" panose="020B0604020104020204" pitchFamily="34" charset="0"/>
              </a:rPr>
              <a:t>Estimated date of delivery 20 November 2022                  </a:t>
            </a:r>
          </a:p>
          <a:p>
            <a:endParaRPr lang="en-ZA" dirty="0"/>
          </a:p>
          <a:p>
            <a:endParaRPr lang="en-ZA" dirty="0"/>
          </a:p>
        </p:txBody>
      </p:sp>
      <p:pic>
        <p:nvPicPr>
          <p:cNvPr id="5" name="Picture 4">
            <a:extLst>
              <a:ext uri="{FF2B5EF4-FFF2-40B4-BE49-F238E27FC236}">
                <a16:creationId xmlns:a16="http://schemas.microsoft.com/office/drawing/2014/main" id="{36B6DCC7-2E1A-C83A-43DF-7C1409457BE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77390" y="4521715"/>
            <a:ext cx="2983430" cy="1080747"/>
          </a:xfrm>
          <a:prstGeom prst="rect">
            <a:avLst/>
          </a:prstGeom>
        </p:spPr>
      </p:pic>
      <p:pic>
        <p:nvPicPr>
          <p:cNvPr id="6" name="Picture 5">
            <a:extLst>
              <a:ext uri="{FF2B5EF4-FFF2-40B4-BE49-F238E27FC236}">
                <a16:creationId xmlns:a16="http://schemas.microsoft.com/office/drawing/2014/main" id="{644AB82B-CF2E-B025-5BF1-10F05E3FA98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77390" y="2112906"/>
            <a:ext cx="1555115" cy="1096645"/>
          </a:xfrm>
          <a:prstGeom prst="rect">
            <a:avLst/>
          </a:prstGeom>
          <a:noFill/>
          <a:ln>
            <a:noFill/>
          </a:ln>
        </p:spPr>
      </p:pic>
      <p:pic>
        <p:nvPicPr>
          <p:cNvPr id="7" name="Picture 6">
            <a:extLst>
              <a:ext uri="{FF2B5EF4-FFF2-40B4-BE49-F238E27FC236}">
                <a16:creationId xmlns:a16="http://schemas.microsoft.com/office/drawing/2014/main" id="{2E9F6EA5-7F1D-9625-5C67-E2F22B7E4C0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76180" y="2249163"/>
            <a:ext cx="2543175" cy="1298622"/>
          </a:xfrm>
          <a:prstGeom prst="rect">
            <a:avLst/>
          </a:prstGeom>
          <a:noFill/>
        </p:spPr>
      </p:pic>
      <p:pic>
        <p:nvPicPr>
          <p:cNvPr id="8" name="Picture 7">
            <a:extLst>
              <a:ext uri="{FF2B5EF4-FFF2-40B4-BE49-F238E27FC236}">
                <a16:creationId xmlns:a16="http://schemas.microsoft.com/office/drawing/2014/main" id="{DD1AC63A-C03B-BBFC-9C88-752639E12AF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42947" y="4521715"/>
            <a:ext cx="2770071" cy="1988814"/>
          </a:xfrm>
          <a:prstGeom prst="rect">
            <a:avLst/>
          </a:prstGeom>
        </p:spPr>
      </p:pic>
    </p:spTree>
    <p:extLst>
      <p:ext uri="{BB962C8B-B14F-4D97-AF65-F5344CB8AC3E}">
        <p14:creationId xmlns:p14="http://schemas.microsoft.com/office/powerpoint/2010/main" val="833633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335024"/>
          </a:xfrm>
        </p:spPr>
        <p:txBody>
          <a:bodyPr/>
          <a:lstStyle/>
          <a:p>
            <a:r>
              <a:rPr lang="en-ZA" dirty="0"/>
              <a:t>Resource Budget cont…</a:t>
            </a:r>
          </a:p>
        </p:txBody>
      </p:sp>
      <p:sp>
        <p:nvSpPr>
          <p:cNvPr id="3" name="Content Placeholder 2"/>
          <p:cNvSpPr>
            <a:spLocks noGrp="1"/>
          </p:cNvSpPr>
          <p:nvPr>
            <p:ph idx="1"/>
          </p:nvPr>
        </p:nvSpPr>
        <p:spPr>
          <a:xfrm>
            <a:off x="1024128" y="1714500"/>
            <a:ext cx="9720073" cy="4594860"/>
          </a:xfrm>
        </p:spPr>
        <p:txBody>
          <a:bodyPr>
            <a:normAutofit lnSpcReduction="10000"/>
          </a:bodyPr>
          <a:lstStyle/>
          <a:p>
            <a:pPr lvl="0">
              <a:buClr>
                <a:srgbClr val="1CADE4"/>
              </a:buClr>
            </a:pPr>
            <a:r>
              <a:rPr lang="en-ZA" sz="1600" b="1" dirty="0">
                <a:solidFill>
                  <a:prstClr val="black"/>
                </a:solidFill>
              </a:rPr>
              <a:t>Access point                                                                         Router                                                                                         </a:t>
            </a:r>
          </a:p>
          <a:p>
            <a:pPr lvl="0">
              <a:buClr>
                <a:srgbClr val="1CADE4"/>
              </a:buClr>
            </a:pPr>
            <a:r>
              <a:rPr lang="en-ZA" sz="1600" dirty="0">
                <a:solidFill>
                  <a:prstClr val="black"/>
                </a:solidFill>
                <a:latin typeface="Abadi" panose="020B0604020104020204" pitchFamily="34" charset="0"/>
              </a:rPr>
              <a:t>Media: Wireless                                                           Media: Wireless</a:t>
            </a:r>
          </a:p>
          <a:p>
            <a:pPr lvl="0">
              <a:buClr>
                <a:srgbClr val="1CADE4"/>
              </a:buClr>
            </a:pPr>
            <a:r>
              <a:rPr lang="en-ZA" sz="1600" dirty="0">
                <a:solidFill>
                  <a:prstClr val="black"/>
                </a:solidFill>
                <a:latin typeface="Abadi" panose="020B0604020104020204" pitchFamily="34" charset="0"/>
              </a:rPr>
              <a:t>Model: 1562i                                                                Model: EAN 9195427263549   </a:t>
            </a:r>
          </a:p>
          <a:p>
            <a:pPr lvl="0">
              <a:buClr>
                <a:srgbClr val="1CADE4"/>
              </a:buClr>
            </a:pPr>
            <a:r>
              <a:rPr lang="en-ZA" sz="1600" dirty="0">
                <a:solidFill>
                  <a:prstClr val="black"/>
                </a:solidFill>
                <a:latin typeface="Abadi" panose="020B0604020104020204" pitchFamily="34" charset="0"/>
              </a:rPr>
              <a:t>Manufacturer: Cisco                                                      Manufacturer : Om Vasuhare</a:t>
            </a:r>
          </a:p>
          <a:p>
            <a:pPr lvl="0">
              <a:buClr>
                <a:srgbClr val="1CADE4"/>
              </a:buClr>
            </a:pPr>
            <a:r>
              <a:rPr lang="en-ZA" sz="1600" dirty="0">
                <a:solidFill>
                  <a:prstClr val="black"/>
                </a:solidFill>
                <a:latin typeface="Abadi" panose="020B0604020104020204" pitchFamily="34" charset="0"/>
              </a:rPr>
              <a:t>Cost: R10167,71                                                           Cost: R1300,00</a:t>
            </a:r>
          </a:p>
          <a:p>
            <a:pPr lvl="0">
              <a:buClr>
                <a:srgbClr val="1CADE4"/>
              </a:buClr>
            </a:pPr>
            <a:r>
              <a:rPr lang="en-ZA" sz="1600" b="1" dirty="0">
                <a:solidFill>
                  <a:prstClr val="black"/>
                </a:solidFill>
              </a:rPr>
              <a:t>                                                              </a:t>
            </a:r>
          </a:p>
          <a:p>
            <a:pPr lvl="0">
              <a:buClr>
                <a:srgbClr val="1CADE4"/>
              </a:buClr>
            </a:pPr>
            <a:r>
              <a:rPr lang="en-ZA" sz="1600" b="1" dirty="0">
                <a:solidFill>
                  <a:prstClr val="black"/>
                </a:solidFill>
              </a:rPr>
              <a:t>  Wireless Controller                                                                 Switch</a:t>
            </a:r>
          </a:p>
          <a:p>
            <a:pPr lvl="0">
              <a:buClr>
                <a:srgbClr val="1CADE4"/>
              </a:buClr>
            </a:pPr>
            <a:r>
              <a:rPr lang="en-ZA" sz="1600" dirty="0">
                <a:solidFill>
                  <a:prstClr val="black"/>
                </a:solidFill>
                <a:latin typeface="Abadi" panose="020B0604020104020204" pitchFamily="34" charset="0"/>
              </a:rPr>
              <a:t>Model: 5520                                                                Model: 0882658808821   </a:t>
            </a:r>
          </a:p>
          <a:p>
            <a:pPr lvl="0">
              <a:buClr>
                <a:srgbClr val="1CADE4"/>
              </a:buClr>
            </a:pPr>
            <a:r>
              <a:rPr lang="en-ZA" sz="1600" dirty="0">
                <a:solidFill>
                  <a:prstClr val="black"/>
                </a:solidFill>
                <a:latin typeface="Abadi" panose="020B0604020104020204" pitchFamily="34" charset="0"/>
              </a:rPr>
              <a:t>Media:  Wireless                                                                  Media: ethernet cable     </a:t>
            </a:r>
          </a:p>
          <a:p>
            <a:pPr lvl="0">
              <a:buClr>
                <a:srgbClr val="1CADE4"/>
              </a:buClr>
            </a:pPr>
            <a:r>
              <a:rPr lang="en-ZA" sz="1600" dirty="0">
                <a:solidFill>
                  <a:prstClr val="black"/>
                </a:solidFill>
                <a:latin typeface="Abadi" panose="020B0604020104020204" pitchFamily="34" charset="0"/>
              </a:rPr>
              <a:t>Manufacturer: Cisco                                                             Manufacture: Cisco</a:t>
            </a:r>
          </a:p>
          <a:p>
            <a:pPr lvl="0">
              <a:buClr>
                <a:srgbClr val="1CADE4"/>
              </a:buClr>
            </a:pPr>
            <a:r>
              <a:rPr lang="en-ZA" sz="1600" dirty="0">
                <a:solidFill>
                  <a:prstClr val="black"/>
                </a:solidFill>
                <a:latin typeface="Abadi" panose="020B0604020104020204" pitchFamily="34" charset="0"/>
              </a:rPr>
              <a:t>Cost:  R337480                                                                   Cost: R 64000,00</a:t>
            </a:r>
          </a:p>
          <a:p>
            <a:pPr lvl="0">
              <a:buClr>
                <a:srgbClr val="1CADE4"/>
              </a:buClr>
            </a:pPr>
            <a:r>
              <a:rPr lang="en-ZA" sz="1800" b="1" dirty="0">
                <a:solidFill>
                  <a:prstClr val="black"/>
                </a:solidFill>
              </a:rPr>
              <a:t>Estimated date of delivery : 20 November 2022</a:t>
            </a:r>
          </a:p>
          <a:p>
            <a:endParaRPr lang="en-ZA" dirty="0"/>
          </a:p>
        </p:txBody>
      </p:sp>
      <p:pic>
        <p:nvPicPr>
          <p:cNvPr id="4" name="Picture 3">
            <a:extLst>
              <a:ext uri="{FF2B5EF4-FFF2-40B4-BE49-F238E27FC236}">
                <a16:creationId xmlns:a16="http://schemas.microsoft.com/office/drawing/2014/main" id="{4F8A01BE-4BDC-AD6A-3744-DD7AD5EA13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0334" y="2214372"/>
            <a:ext cx="1565910" cy="1120140"/>
          </a:xfrm>
          <a:prstGeom prst="rect">
            <a:avLst/>
          </a:prstGeom>
        </p:spPr>
      </p:pic>
      <p:pic>
        <p:nvPicPr>
          <p:cNvPr id="5" name="Picture 4">
            <a:extLst>
              <a:ext uri="{FF2B5EF4-FFF2-40B4-BE49-F238E27FC236}">
                <a16:creationId xmlns:a16="http://schemas.microsoft.com/office/drawing/2014/main" id="{C855039D-F639-DE8E-49F9-C7839A9EE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51048" y="4011930"/>
            <a:ext cx="2833116" cy="1593984"/>
          </a:xfrm>
          <a:prstGeom prst="rect">
            <a:avLst/>
          </a:prstGeom>
        </p:spPr>
      </p:pic>
      <p:pic>
        <p:nvPicPr>
          <p:cNvPr id="6" name="Picture 5">
            <a:extLst>
              <a:ext uri="{FF2B5EF4-FFF2-40B4-BE49-F238E27FC236}">
                <a16:creationId xmlns:a16="http://schemas.microsoft.com/office/drawing/2014/main" id="{C9DC037C-97A6-8A66-CB33-95CCBADDA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3678" y="1440180"/>
            <a:ext cx="2504841" cy="1425067"/>
          </a:xfrm>
          <a:prstGeom prst="rect">
            <a:avLst/>
          </a:prstGeom>
        </p:spPr>
      </p:pic>
      <p:pic>
        <p:nvPicPr>
          <p:cNvPr id="7" name="Picture 6">
            <a:extLst>
              <a:ext uri="{FF2B5EF4-FFF2-40B4-BE49-F238E27FC236}">
                <a16:creationId xmlns:a16="http://schemas.microsoft.com/office/drawing/2014/main" id="{45F67811-D26D-29F4-1D0C-6B6F3824B3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10398" y="4411980"/>
            <a:ext cx="2311400" cy="1472297"/>
          </a:xfrm>
          <a:prstGeom prst="rect">
            <a:avLst/>
          </a:prstGeom>
        </p:spPr>
      </p:pic>
    </p:spTree>
    <p:extLst>
      <p:ext uri="{BB962C8B-B14F-4D97-AF65-F5344CB8AC3E}">
        <p14:creationId xmlns:p14="http://schemas.microsoft.com/office/powerpoint/2010/main" val="2442016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dirty="0"/>
              <a:t>Resource and budget Cont…</a:t>
            </a:r>
          </a:p>
        </p:txBody>
      </p:sp>
      <p:sp>
        <p:nvSpPr>
          <p:cNvPr id="3" name="Content Placeholder 2"/>
          <p:cNvSpPr>
            <a:spLocks noGrp="1"/>
          </p:cNvSpPr>
          <p:nvPr>
            <p:ph idx="1"/>
          </p:nvPr>
        </p:nvSpPr>
        <p:spPr>
          <a:xfrm>
            <a:off x="1024128" y="1623060"/>
            <a:ext cx="10497312" cy="4686300"/>
          </a:xfrm>
        </p:spPr>
        <p:txBody>
          <a:bodyPr>
            <a:normAutofit fontScale="92500" lnSpcReduction="10000"/>
          </a:bodyPr>
          <a:lstStyle/>
          <a:p>
            <a:r>
              <a:rPr lang="en-ZA" sz="2800" b="1" dirty="0"/>
              <a:t>Iris Scanner                                            Biometric RFID Reader</a:t>
            </a:r>
          </a:p>
          <a:p>
            <a:r>
              <a:rPr lang="en-ZA" sz="1500" dirty="0">
                <a:latin typeface="Abadi" panose="020B0604020104020204" pitchFamily="34" charset="0"/>
              </a:rPr>
              <a:t>Model: LG IRIS ACCESS 300                                                           Model: ZKTeco-F12 RFID &amp; Fingerprint Outdoor Slave Reader</a:t>
            </a:r>
          </a:p>
          <a:p>
            <a:r>
              <a:rPr lang="en-ZA" sz="1500" dirty="0">
                <a:latin typeface="Abadi" panose="020B0604020104020204" pitchFamily="34" charset="0"/>
              </a:rPr>
              <a:t>Vendor: Iris ID inc                                                                          Vendor: Miro                  </a:t>
            </a:r>
          </a:p>
          <a:p>
            <a:r>
              <a:rPr lang="en-ZA" sz="1500" dirty="0">
                <a:latin typeface="Abadi" panose="020B0604020104020204" pitchFamily="34" charset="0"/>
              </a:rPr>
              <a:t>Price:  R 8842,28                                                                           Cost: R 2849.70       </a:t>
            </a:r>
          </a:p>
          <a:p>
            <a:r>
              <a:rPr lang="en-ZA" sz="2400" dirty="0"/>
              <a:t>                                                   </a:t>
            </a:r>
          </a:p>
          <a:p>
            <a:r>
              <a:rPr lang="en-ZA" sz="2800" b="1" dirty="0"/>
              <a:t>Fingerprint Readers                                      </a:t>
            </a:r>
          </a:p>
          <a:p>
            <a:r>
              <a:rPr lang="en-ZA" sz="1500" dirty="0">
                <a:latin typeface="Abadi" panose="020B0604020104020204" pitchFamily="34" charset="0"/>
              </a:rPr>
              <a:t>Vendor: Fruugo                                              </a:t>
            </a:r>
          </a:p>
          <a:p>
            <a:r>
              <a:rPr lang="en-ZA" sz="1500" dirty="0">
                <a:latin typeface="Abadi" panose="020B0604020104020204" pitchFamily="34" charset="0"/>
              </a:rPr>
              <a:t>Price: R 849.00</a:t>
            </a:r>
          </a:p>
          <a:p>
            <a:endParaRPr lang="en-ZA" sz="2400" dirty="0"/>
          </a:p>
          <a:p>
            <a:endParaRPr lang="en-ZA" sz="2400" dirty="0"/>
          </a:p>
          <a:p>
            <a:r>
              <a:rPr lang="en-ZA" sz="2800" b="1" dirty="0"/>
              <a:t>Estimated Date of Delivery: 20 November 2022</a:t>
            </a:r>
          </a:p>
          <a:p>
            <a:endParaRPr lang="en-ZA" dirty="0"/>
          </a:p>
        </p:txBody>
      </p:sp>
      <p:pic>
        <p:nvPicPr>
          <p:cNvPr id="4" name="Picture 3">
            <a:extLst>
              <a:ext uri="{FF2B5EF4-FFF2-40B4-BE49-F238E27FC236}">
                <a16:creationId xmlns:a16="http://schemas.microsoft.com/office/drawing/2014/main" id="{02D3A9FF-15B6-8A8F-9148-EAA24DBA3B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11837" y="1874942"/>
            <a:ext cx="1344058" cy="1247734"/>
          </a:xfrm>
          <a:prstGeom prst="rect">
            <a:avLst/>
          </a:prstGeom>
          <a:noFill/>
        </p:spPr>
      </p:pic>
      <p:pic>
        <p:nvPicPr>
          <p:cNvPr id="5" name="Picture 4">
            <a:extLst>
              <a:ext uri="{FF2B5EF4-FFF2-40B4-BE49-F238E27FC236}">
                <a16:creationId xmlns:a16="http://schemas.microsoft.com/office/drawing/2014/main" id="{69D7F06E-53C2-0B23-C2B4-88AD0C8F584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04966" y="4160520"/>
            <a:ext cx="1960035" cy="1412638"/>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85259" y="2335576"/>
            <a:ext cx="3415403" cy="3296688"/>
          </a:xfrm>
          <a:prstGeom prst="rect">
            <a:avLst/>
          </a:prstGeom>
        </p:spPr>
      </p:pic>
    </p:spTree>
    <p:extLst>
      <p:ext uri="{BB962C8B-B14F-4D97-AF65-F5344CB8AC3E}">
        <p14:creationId xmlns:p14="http://schemas.microsoft.com/office/powerpoint/2010/main" val="1003873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87C63-6351-A13D-4144-7EAEF41C83EC}"/>
              </a:ext>
            </a:extLst>
          </p:cNvPr>
          <p:cNvSpPr>
            <a:spLocks noGrp="1"/>
          </p:cNvSpPr>
          <p:nvPr>
            <p:ph type="title"/>
          </p:nvPr>
        </p:nvSpPr>
        <p:spPr/>
        <p:txBody>
          <a:bodyPr/>
          <a:lstStyle/>
          <a:p>
            <a:r>
              <a:rPr lang="en-US" dirty="0"/>
              <a:t>Constraints</a:t>
            </a:r>
            <a:endParaRPr lang="en-ZA" dirty="0"/>
          </a:p>
        </p:txBody>
      </p:sp>
      <p:sp>
        <p:nvSpPr>
          <p:cNvPr id="3" name="Content Placeholder 2">
            <a:extLst>
              <a:ext uri="{FF2B5EF4-FFF2-40B4-BE49-F238E27FC236}">
                <a16:creationId xmlns:a16="http://schemas.microsoft.com/office/drawing/2014/main" id="{1736D505-4241-4F0D-5EC8-EDEF2076954B}"/>
              </a:ext>
            </a:extLst>
          </p:cNvPr>
          <p:cNvSpPr>
            <a:spLocks noGrp="1"/>
          </p:cNvSpPr>
          <p:nvPr>
            <p:ph idx="1"/>
          </p:nvPr>
        </p:nvSpPr>
        <p:spPr/>
        <p:txBody>
          <a:bodyPr>
            <a:normAutofit fontScale="85000" lnSpcReduction="20000"/>
          </a:bodyPr>
          <a:lstStyle/>
          <a:p>
            <a:r>
              <a:rPr lang="en-ZA" dirty="0"/>
              <a:t>Time </a:t>
            </a:r>
          </a:p>
          <a:p>
            <a:r>
              <a:rPr lang="en-ZA" dirty="0"/>
              <a:t>Because a portion of our work had a set deadline, we encountered some delays in our project as a result of covid-19. It led to deliverable durations that were longer than expected. The project team suffered greatly from miscommunication since it hindered teamwork.</a:t>
            </a:r>
          </a:p>
          <a:p>
            <a:endParaRPr lang="en-ZA" dirty="0"/>
          </a:p>
          <a:p>
            <a:r>
              <a:rPr lang="en-ZA" dirty="0"/>
              <a:t>Cost </a:t>
            </a:r>
          </a:p>
          <a:p>
            <a:r>
              <a:rPr lang="en-ZA" dirty="0"/>
              <a:t>To discuss changes that might affect the present budget, the business analyst must always consult with the stakeholders.</a:t>
            </a:r>
          </a:p>
          <a:p>
            <a:endParaRPr lang="en-ZA" dirty="0"/>
          </a:p>
          <a:p>
            <a:r>
              <a:rPr lang="en-ZA" dirty="0"/>
              <a:t>Scope</a:t>
            </a:r>
          </a:p>
          <a:p>
            <a:r>
              <a:rPr lang="en-ZA" dirty="0"/>
              <a:t>The scope of every project is a crutial factor. If the ordered equipment is not in sufficient condition to be used for the duration of the project, it can have an effect on our budget. Trying to adjust our budget while purchasing project products that are not of the required quality.</a:t>
            </a:r>
          </a:p>
        </p:txBody>
      </p:sp>
    </p:spTree>
    <p:extLst>
      <p:ext uri="{BB962C8B-B14F-4D97-AF65-F5344CB8AC3E}">
        <p14:creationId xmlns:p14="http://schemas.microsoft.com/office/powerpoint/2010/main" val="3347504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198AC-8D46-8D13-A39E-CD97238DC054}"/>
              </a:ext>
            </a:extLst>
          </p:cNvPr>
          <p:cNvSpPr>
            <a:spLocks noGrp="1"/>
          </p:cNvSpPr>
          <p:nvPr>
            <p:ph type="title"/>
          </p:nvPr>
        </p:nvSpPr>
        <p:spPr/>
        <p:txBody>
          <a:bodyPr/>
          <a:lstStyle/>
          <a:p>
            <a:r>
              <a:rPr lang="en-US" dirty="0"/>
              <a:t>Topology</a:t>
            </a:r>
            <a:endParaRPr lang="en-ZA"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021" y="1575412"/>
            <a:ext cx="11035842" cy="5023692"/>
          </a:xfrm>
        </p:spPr>
      </p:pic>
    </p:spTree>
    <p:extLst>
      <p:ext uri="{BB962C8B-B14F-4D97-AF65-F5344CB8AC3E}">
        <p14:creationId xmlns:p14="http://schemas.microsoft.com/office/powerpoint/2010/main" val="26492419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4F44C90D-2A62-4985-9618-3460247437B1}">
  <ds:schemaRefs>
    <ds:schemaRef ds:uri="http://schemas.microsoft.com/sharepoint/v3/contenttype/forms"/>
  </ds:schemaRefs>
</ds:datastoreItem>
</file>

<file path=customXml/itemProps2.xml><?xml version="1.0" encoding="utf-8"?>
<ds:datastoreItem xmlns:ds="http://schemas.openxmlformats.org/officeDocument/2006/customXml" ds:itemID="{B61EAB5F-88FC-4FAE-AE3C-037A3C365EB8}">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88A2F88-55C5-4ED1-9541-807C65424763}">
  <ds:schemaRefs>
    <ds:schemaRef ds:uri="http://purl.org/dc/terms/"/>
    <ds:schemaRef ds:uri="http://schemas.microsoft.com/office/infopath/2007/PartnerControls"/>
    <ds:schemaRef ds:uri="71af3243-3dd4-4a8d-8c0d-dd76da1f02a5"/>
    <ds:schemaRef ds:uri="http://schemas.microsoft.com/office/2006/documentManagement/types"/>
    <ds:schemaRef ds:uri="http://purl.org/dc/dcmitype/"/>
    <ds:schemaRef ds:uri="http://www.w3.org/XML/1998/namespace"/>
    <ds:schemaRef ds:uri="16c05727-aa75-4e4a-9b5f-8a80a1165891"/>
    <ds:schemaRef ds:uri="http://purl.org/dc/elements/1.1/"/>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Integral design</Template>
  <TotalTime>175</TotalTime>
  <Words>752</Words>
  <Application>Microsoft Office PowerPoint</Application>
  <PresentationFormat>Widescreen</PresentationFormat>
  <Paragraphs>81</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Abadi</vt:lpstr>
      <vt:lpstr>Algerian</vt:lpstr>
      <vt:lpstr>Calibri</vt:lpstr>
      <vt:lpstr>Tw Cen MT</vt:lpstr>
      <vt:lpstr>Tw Cen MT Condensed</vt:lpstr>
      <vt:lpstr>Wingdings</vt:lpstr>
      <vt:lpstr>Wingdings 3</vt:lpstr>
      <vt:lpstr>Integral</vt:lpstr>
      <vt:lpstr>Industrious IRISES PROJECT </vt:lpstr>
      <vt:lpstr>iNTRODUCTION</vt:lpstr>
      <vt:lpstr>Introduction cont…</vt:lpstr>
      <vt:lpstr>Design Decisions</vt:lpstr>
      <vt:lpstr>Resource and BUDGET</vt:lpstr>
      <vt:lpstr>Resource Budget cont…</vt:lpstr>
      <vt:lpstr>Resource and budget Cont…</vt:lpstr>
      <vt:lpstr>Constraints</vt:lpstr>
      <vt:lpstr>Topology</vt:lpstr>
      <vt:lpstr>DEMONSTRATION</vt:lpstr>
      <vt:lpstr>CONCLUSION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Industrious IRISES PROJECT</dc:title>
  <dc:creator>ANDILE NOMAQHIZA</dc:creator>
  <cp:lastModifiedBy>ANDILE NOMAQHIZA</cp:lastModifiedBy>
  <cp:revision>17</cp:revision>
  <dcterms:created xsi:type="dcterms:W3CDTF">2022-11-06T11:54:26Z</dcterms:created>
  <dcterms:modified xsi:type="dcterms:W3CDTF">2022-11-09T15:07:34Z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