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9.xml" ContentType="application/vnd.openxmlformats-officedocument.presentationml.notesSlide+xml"/>
  <Override PartName="/ppt/tags/tag60.xml" ContentType="application/vnd.openxmlformats-officedocument.presentationml.tags+xml"/>
  <Override PartName="/ppt/notesSlides/notesSlide30.xml" ContentType="application/vnd.openxmlformats-officedocument.presentationml.notesSlide+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47"/>
  </p:notesMasterIdLst>
  <p:handoutMasterIdLst>
    <p:handoutMasterId r:id="rId48"/>
  </p:handout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6A"/>
    <a:srgbClr val="008000"/>
    <a:srgbClr val="FFFFFF"/>
    <a:srgbClr val="965B8E"/>
    <a:srgbClr val="7B4B88"/>
    <a:srgbClr val="E9EEF1"/>
    <a:srgbClr val="91B800"/>
    <a:srgbClr val="CA1D10"/>
    <a:srgbClr val="E06262"/>
    <a:srgbClr val="CF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168" autoAdjust="0"/>
    <p:restoredTop sz="95700" autoAdjust="0"/>
  </p:normalViewPr>
  <p:slideViewPr>
    <p:cSldViewPr snapToGrid="0" showGuides="1">
      <p:cViewPr>
        <p:scale>
          <a:sx n="96" d="100"/>
          <a:sy n="96" d="100"/>
        </p:scale>
        <p:origin x="-834" y="-60"/>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06-Feb-13</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157239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extLst>
      <p:ext uri="{BB962C8B-B14F-4D97-AF65-F5344CB8AC3E}">
        <p14:creationId xmlns:p14="http://schemas.microsoft.com/office/powerpoint/2010/main" val="2734224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88968" y="319361"/>
            <a:ext cx="6713199" cy="2861037"/>
          </a:xfrm>
          <a:ln/>
        </p:spPr>
      </p:sp>
      <p:sp>
        <p:nvSpPr>
          <p:cNvPr id="36867" name="Rectangle 3"/>
          <p:cNvSpPr>
            <a:spLocks noGrp="1" noChangeArrowheads="1"/>
          </p:cNvSpPr>
          <p:nvPr>
            <p:ph type="body" idx="1"/>
            <p:custDataLst>
              <p:tags r:id="rId1"/>
            </p:custDataLst>
          </p:nvPr>
        </p:nvSpPr>
        <p:spPr>
          <a:noFill/>
          <a:ln/>
        </p:spPr>
        <p:txBody>
          <a:bodyPr/>
          <a:lstStyle/>
          <a:p>
            <a:r>
              <a:rPr lang="en-US" b="1" smtClean="0"/>
              <a:t>Trainer Note: </a:t>
            </a:r>
            <a:r>
              <a:rPr lang="en-US" altLang="zh-CN" smtClean="0"/>
              <a:t>This module describes how to read the Timing Analyzer reports and use the information to gain timing closure. 45 minutes</a:t>
            </a:r>
          </a:p>
          <a:p>
            <a:r>
              <a:rPr lang="en-US" altLang="zh-CN" b="1" smtClean="0"/>
              <a:t>Editor note: </a:t>
            </a:r>
            <a:r>
              <a:rPr lang="en-US" altLang="zh-CN" smtClean="0"/>
              <a:t>In LGP, put this instructor note in the Purpose block. No need to create a separate Trainer Note block.</a:t>
            </a:r>
            <a:endParaRPr lang="en-US" smtClean="0">
              <a:ea typeface="宋体" charset="-122"/>
            </a:endParaRPr>
          </a:p>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2738438" y="319088"/>
            <a:ext cx="3814762" cy="2860675"/>
          </a:xfrm>
          <a:ln/>
        </p:spPr>
      </p:sp>
      <p:sp>
        <p:nvSpPr>
          <p:cNvPr id="46083" name="Rectangle 3"/>
          <p:cNvSpPr>
            <a:spLocks noGrp="1" noChangeArrowheads="1"/>
          </p:cNvSpPr>
          <p:nvPr>
            <p:ph type="body" idx="1"/>
            <p:custDataLst>
              <p:tags r:id="rId1"/>
            </p:custDataLst>
          </p:nvPr>
        </p:nvSpPr>
        <p:spPr>
          <a:noFill/>
          <a:ln/>
        </p:spPr>
        <p:txBody>
          <a:bodyPr/>
          <a:lstStyle/>
          <a:p>
            <a:r>
              <a:rPr lang="en-US" smtClean="0"/>
              <a:t>The Timing Constraint Report lists each constraint as well as the longest delay paths for each constraint. The report also breaks down the delay paths into incremental delays.</a:t>
            </a:r>
          </a:p>
          <a:p>
            <a:r>
              <a:rPr lang="en-US" smtClean="0"/>
              <a:t>Use the detailed path description to locate the logic in the design that is causing the path to fail. If you do not label nets or choose descriptive instance names, or if your synthesis tool has created default net names, analyzing this report may be difficult. </a:t>
            </a:r>
          </a:p>
          <a:p>
            <a:r>
              <a:rPr lang="en-US" smtClean="0"/>
              <a:t>The tools account for clock distribution delay on input and output paths as well as clock skew on internal flip-flop to flip-flop paths. </a:t>
            </a:r>
          </a:p>
          <a:p>
            <a:r>
              <a:rPr lang="en-US" smtClean="0"/>
              <a:t>All delays reported are for worst-case temperature and voltage. You can prorate delays by specifying the worst-case temperature and voltage that you expect your device to encounter.  Prorating will be discussed later in this module and also in the “Path-Specific Timing Constraints” module.</a:t>
            </a:r>
          </a:p>
          <a:p>
            <a:r>
              <a:rPr lang="en-US" smtClean="0"/>
              <a:t>In the far right column, the blue names are logical resources, which can be used to locate the logic in the FPGA Editor or in the RTL viewer of your synthesis tool.</a:t>
            </a:r>
          </a:p>
          <a:p>
            <a:r>
              <a:rPr lang="en-US" smtClean="0"/>
              <a:t>Logic and routing breakdown can be useful during post-MAP timing analysis to determine whether the constraints are reasonable. This will be discussed further in the next lesson.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288968" y="319361"/>
            <a:ext cx="6713199" cy="2861037"/>
          </a:xfrm>
          <a:ln/>
        </p:spPr>
      </p:sp>
      <p:sp>
        <p:nvSpPr>
          <p:cNvPr id="47107" name="Rectangle 3"/>
          <p:cNvSpPr>
            <a:spLocks noGrp="1" noChangeArrowheads="1"/>
          </p:cNvSpPr>
          <p:nvPr>
            <p:ph type="body" idx="1"/>
            <p:custDataLst>
              <p:tags r:id="rId1"/>
            </p:custDataLst>
          </p:nvPr>
        </p:nvSpPr>
        <p:spPr>
          <a:noFill/>
          <a:ln/>
        </p:spPr>
        <p:txBody>
          <a:bodyPr/>
          <a:lstStyle/>
          <a:p>
            <a:r>
              <a:rPr lang="en-US" smtClean="0"/>
              <a:t>The Synthesis Report is the first place where performance estimates are given. The estimate is not very accurate this early in the implementation process, but it can be an indicator of whether synthesis results are good enough to proceed to the next step.</a:t>
            </a:r>
          </a:p>
          <a:p>
            <a:r>
              <a:rPr lang="en-US" smtClean="0"/>
              <a:t>The Post-Map Static Timing Report is useful because it is based on the Xilinx timing constraints, and this report shows detailed descriptions of the longest paths covered by each constraint.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2738438" y="319088"/>
            <a:ext cx="3814762" cy="2860675"/>
          </a:xfrm>
          <a:ln/>
        </p:spPr>
      </p:sp>
      <p:sp>
        <p:nvSpPr>
          <p:cNvPr id="48131" name="Rectangle 3"/>
          <p:cNvSpPr>
            <a:spLocks noGrp="1" noChangeArrowheads="1"/>
          </p:cNvSpPr>
          <p:nvPr>
            <p:ph type="body" idx="1"/>
            <p:custDataLst>
              <p:tags r:id="rId1"/>
            </p:custDataLst>
          </p:nvPr>
        </p:nvSpPr>
        <p:spPr>
          <a:noFill/>
          <a:ln/>
        </p:spPr>
        <p:txBody>
          <a:bodyPr/>
          <a:lstStyle/>
          <a:p>
            <a:r>
              <a:rPr lang="en-US" smtClean="0"/>
              <a:t>The next several slides show examples of timing errors and how to identify the root cause of the failure.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288968" y="319361"/>
            <a:ext cx="6713199" cy="2861037"/>
          </a:xfrm>
          <a:ln/>
        </p:spPr>
      </p:sp>
      <p:sp>
        <p:nvSpPr>
          <p:cNvPr id="491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288968" y="319361"/>
            <a:ext cx="6713199" cy="2861037"/>
          </a:xfrm>
          <a:ln/>
        </p:spPr>
      </p:sp>
      <p:sp>
        <p:nvSpPr>
          <p:cNvPr id="50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288968" y="319361"/>
            <a:ext cx="6713199" cy="2861037"/>
          </a:xfrm>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288968" y="319361"/>
            <a:ext cx="6713199" cy="2861037"/>
          </a:xfrm>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88968" y="319361"/>
            <a:ext cx="6713199" cy="2861037"/>
          </a:xfrm>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88968" y="319361"/>
            <a:ext cx="6713199" cy="2861037"/>
          </a:xfrm>
          <a:ln/>
        </p:spPr>
      </p:sp>
      <p:sp>
        <p:nvSpPr>
          <p:cNvPr id="54275" name="Rectangle 3"/>
          <p:cNvSpPr>
            <a:spLocks noGrp="1" noChangeArrowheads="1"/>
          </p:cNvSpPr>
          <p:nvPr>
            <p:ph type="body" idx="1"/>
            <p:custDataLst>
              <p:tags r:id="rId1"/>
            </p:custDataLst>
          </p:nvPr>
        </p:nvSpPr>
        <p:spPr>
          <a:noFill/>
          <a:ln/>
        </p:spPr>
        <p:txBody>
          <a:bodyPr/>
          <a:lstStyle/>
          <a:p>
            <a:r>
              <a:rPr lang="en-US" smtClean="0"/>
              <a:t>For more information about duplicating flip-flops, see the “FPGA Design Techniques” module.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88968" y="319361"/>
            <a:ext cx="6713199" cy="2861037"/>
          </a:xfrm>
          <a:ln/>
        </p:spPr>
      </p:sp>
      <p:sp>
        <p:nvSpPr>
          <p:cNvPr id="552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738438" y="319088"/>
            <a:ext cx="3814762" cy="2860675"/>
          </a:xfrm>
          <a:ln/>
        </p:spPr>
      </p:sp>
      <p:sp>
        <p:nvSpPr>
          <p:cNvPr id="378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88968" y="319361"/>
            <a:ext cx="6713199" cy="2861037"/>
          </a:xfrm>
          <a:ln/>
        </p:spPr>
      </p:sp>
      <p:sp>
        <p:nvSpPr>
          <p:cNvPr id="563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88968" y="319361"/>
            <a:ext cx="6713199" cy="2861037"/>
          </a:xfrm>
          <a:ln/>
        </p:spPr>
      </p:sp>
      <p:sp>
        <p:nvSpPr>
          <p:cNvPr id="57347" name="Rectangle 3"/>
          <p:cNvSpPr>
            <a:spLocks noGrp="1" noChangeArrowheads="1"/>
          </p:cNvSpPr>
          <p:nvPr>
            <p:ph type="body" idx="1"/>
            <p:custDataLst>
              <p:tags r:id="rId1"/>
            </p:custDataLst>
          </p:nvPr>
        </p:nvSpPr>
        <p:spPr>
          <a:noFill/>
          <a:ln/>
        </p:spPr>
        <p:txBody>
          <a:bodyPr/>
          <a:lstStyle/>
          <a:p>
            <a:r>
              <a:rPr lang="en-US" smtClean="0"/>
              <a:t>Prior to coding a block it must be architected. This architecture determines how the block will be implemented.</a:t>
            </a:r>
          </a:p>
          <a:p>
            <a:pPr>
              <a:buFontTx/>
              <a:buChar char="•"/>
            </a:pPr>
            <a:r>
              <a:rPr lang="en-US" smtClean="0"/>
              <a:t>What are the main state machines?</a:t>
            </a:r>
          </a:p>
          <a:p>
            <a:pPr>
              <a:buFontTx/>
              <a:buChar char="•"/>
            </a:pPr>
            <a:r>
              <a:rPr lang="en-US" smtClean="0"/>
              <a:t>How algorithms will be implemented?</a:t>
            </a:r>
          </a:p>
          <a:p>
            <a:pPr>
              <a:buFontTx/>
              <a:buChar char="•"/>
            </a:pPr>
            <a:r>
              <a:rPr lang="en-US" smtClean="0"/>
              <a:t>How many pipeline stages will be used?</a:t>
            </a:r>
          </a:p>
          <a:p>
            <a:r>
              <a:rPr lang="en-US" smtClean="0"/>
              <a:t>When a timing path within that block fails, this micro-architecture may need to be revisited and revised in favor of a new architecture that minimizes or splits the failing path.</a:t>
            </a:r>
          </a:p>
          <a:p>
            <a:endParaRPr lang="en-US" smtClean="0"/>
          </a:p>
          <a:p>
            <a:r>
              <a:rPr lang="en-US" b="1" smtClean="0"/>
              <a:t>Facilitator Note:</a:t>
            </a:r>
          </a:p>
          <a:p>
            <a:r>
              <a:rPr lang="en-US" smtClean="0"/>
              <a:t>This is a good opportunity to warn students about the possible dangers of multicycle paths, and that they should be used only when necessary.</a:t>
            </a:r>
          </a:p>
          <a:p>
            <a:r>
              <a:rPr lang="en-US" smtClean="0"/>
              <a:t>Accidentally declaring a path as multicycle when it is not will generally result in designs that pass both simulation and implementation, but will have unpredictable and hard to reproduce (and diagnose) problems in the lab or in the field.</a:t>
            </a:r>
          </a:p>
          <a:p>
            <a:r>
              <a:rPr lang="en-US" smtClean="0"/>
              <a:t>In addition, as architectures evolve, it is relatively easy to make a minor code change (to fix a bug) that changes a previously multicycle path into a single cycle path. Again, this will result only in problems in the lab and field.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88968" y="319361"/>
            <a:ext cx="6713199" cy="2861037"/>
          </a:xfrm>
          <a:ln/>
        </p:spPr>
      </p:sp>
      <p:sp>
        <p:nvSpPr>
          <p:cNvPr id="583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738438" y="319088"/>
            <a:ext cx="3814762" cy="2860675"/>
          </a:xfrm>
          <a:ln/>
        </p:spPr>
      </p:sp>
      <p:sp>
        <p:nvSpPr>
          <p:cNvPr id="593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88968" y="319361"/>
            <a:ext cx="6713199" cy="2861037"/>
          </a:xfrm>
          <a:ln/>
        </p:spPr>
      </p:sp>
      <p:sp>
        <p:nvSpPr>
          <p:cNvPr id="604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738438" y="319088"/>
            <a:ext cx="3814762" cy="2860675"/>
          </a:xfrm>
          <a:ln/>
        </p:spPr>
      </p:sp>
      <p:sp>
        <p:nvSpPr>
          <p:cNvPr id="61443" name="Rectangle 3"/>
          <p:cNvSpPr>
            <a:spLocks noGrp="1" noChangeArrowheads="1"/>
          </p:cNvSpPr>
          <p:nvPr>
            <p:ph type="body" idx="1"/>
            <p:custDataLst>
              <p:tags r:id="rId1"/>
            </p:custDataLst>
          </p:nvPr>
        </p:nvSpPr>
        <p:spPr>
          <a:noFill/>
          <a:ln/>
        </p:spPr>
        <p:txBody>
          <a:bodyPr/>
          <a:lstStyle/>
          <a:p>
            <a:r>
              <a:rPr lang="en-US" smtClean="0"/>
              <a:t>Selecting a report from the Analyze menu displays the Run Timing Analysis dialog box.</a:t>
            </a:r>
          </a:p>
          <a:p>
            <a:r>
              <a:rPr lang="en-US" smtClean="0"/>
              <a:t>You can select which constraints that you want to apply to the design during the report creation. If a constraint is not selected, the tools will act as if the constraint did not exist. </a:t>
            </a:r>
          </a:p>
          <a:p>
            <a:r>
              <a:rPr lang="en-US" smtClean="0"/>
              <a:t>For example, if you disable a multicycle path constraint, those paths will be analyzed and reported under the global PERIOD constraint (probably as timing errors).</a:t>
            </a:r>
          </a:p>
          <a:p>
            <a:endParaRPr lang="en-US" smtClean="0"/>
          </a:p>
          <a:p>
            <a:r>
              <a:rPr lang="en-US" b="1" smtClean="0"/>
              <a:t>Facilitator Note:</a:t>
            </a:r>
          </a:p>
          <a:p>
            <a:r>
              <a:rPr lang="en-US" smtClean="0"/>
              <a:t>Demo Instructions:</a:t>
            </a:r>
          </a:p>
          <a:p>
            <a:r>
              <a:rPr lang="en-US" smtClean="0"/>
              <a:t>Viewing the report options:</a:t>
            </a:r>
          </a:p>
          <a:p>
            <a:pPr>
              <a:buFontTx/>
              <a:buChar char="•"/>
            </a:pPr>
            <a:r>
              <a:rPr lang="en-US" smtClean="0"/>
              <a:t> Select </a:t>
            </a:r>
            <a:r>
              <a:rPr lang="en-US" b="1" smtClean="0"/>
              <a:t>Timing </a:t>
            </a:r>
            <a:r>
              <a:rPr lang="en-US" smtClean="0">
                <a:sym typeface="Symbol" pitchFamily="18" charset="2"/>
              </a:rPr>
              <a:t>&gt;</a:t>
            </a:r>
            <a:r>
              <a:rPr lang="en-US" smtClean="0"/>
              <a:t> </a:t>
            </a:r>
            <a:r>
              <a:rPr lang="en-US" b="1" smtClean="0"/>
              <a:t>Run Analysis</a:t>
            </a:r>
            <a:r>
              <a:rPr lang="en-US" smtClean="0"/>
              <a:t>.</a:t>
            </a:r>
          </a:p>
          <a:p>
            <a:r>
              <a:rPr lang="en-US" b="1" smtClean="0"/>
              <a:t>Note: </a:t>
            </a:r>
            <a:r>
              <a:rPr lang="en-US" smtClean="0"/>
              <a:t>There may not be timing constraints for this design. If there are timing constraints, they are listed in the Timing Constraints tab as in the figure above.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738438" y="319088"/>
            <a:ext cx="3814762" cy="2860675"/>
          </a:xfrm>
          <a:ln/>
        </p:spPr>
      </p:sp>
      <p:sp>
        <p:nvSpPr>
          <p:cNvPr id="62467" name="Rectangle 3"/>
          <p:cNvSpPr>
            <a:spLocks noGrp="1" noChangeArrowheads="1"/>
          </p:cNvSpPr>
          <p:nvPr>
            <p:ph type="body" idx="1"/>
            <p:custDataLst>
              <p:tags r:id="rId1"/>
            </p:custDataLst>
          </p:nvPr>
        </p:nvSpPr>
        <p:spPr>
          <a:noFill/>
          <a:ln/>
        </p:spPr>
        <p:txBody>
          <a:bodyPr/>
          <a:lstStyle/>
          <a:p>
            <a:r>
              <a:rPr lang="en-US" smtClean="0"/>
              <a:t>The default, </a:t>
            </a:r>
            <a:r>
              <a:rPr lang="en-US" b="1" smtClean="0"/>
              <a:t>Report fastest paths/verbose hold paths</a:t>
            </a:r>
            <a:r>
              <a:rPr lang="en-US" smtClean="0"/>
              <a:t>, will additionally show your fastest paths to help you determine if your design is meeting your hold times.</a:t>
            </a:r>
          </a:p>
          <a:p>
            <a:r>
              <a:rPr lang="en-US" smtClean="0"/>
              <a:t>Select the </a:t>
            </a:r>
            <a:r>
              <a:rPr lang="en-US" b="1" smtClean="0"/>
              <a:t>Report paths against timing constraints</a:t>
            </a:r>
            <a:r>
              <a:rPr lang="en-US" smtClean="0"/>
              <a:t> option to see the worst paths, even if they meet the timing constraints. This may be necessary when doing reports on the post-map netlist (without timing driven packing) because only cell delays are included (no net delay).</a:t>
            </a:r>
          </a:p>
          <a:p>
            <a:r>
              <a:rPr lang="en-US" b="1" smtClean="0"/>
              <a:t>Do unconstrained analysis</a:t>
            </a:r>
            <a:r>
              <a:rPr lang="en-US" smtClean="0"/>
              <a:t> is useful to ensure that no paths were accidentally left unconstrained by your timing constraints.</a:t>
            </a:r>
          </a:p>
          <a:p>
            <a:r>
              <a:rPr lang="en-US" smtClean="0"/>
              <a:t>Generate the </a:t>
            </a:r>
            <a:r>
              <a:rPr lang="en-US" b="1" smtClean="0"/>
              <a:t>Timegroup section</a:t>
            </a:r>
            <a:r>
              <a:rPr lang="en-US" smtClean="0"/>
              <a:t> of the report if you have created custom groups for path-specific timing constraints. This section will list each member of all timing groups, allowing you to confirm that the correct elements are in each group. More information on path-specific timing constraints can be found in the “Path-Specific Timing Constraints” modules in this course.</a:t>
            </a:r>
          </a:p>
          <a:p>
            <a:endParaRPr lang="en-US" smtClean="0"/>
          </a:p>
          <a:p>
            <a:r>
              <a:rPr lang="en-US" b="1" smtClean="0"/>
              <a:t>Facilitator Note:</a:t>
            </a:r>
          </a:p>
          <a:p>
            <a:r>
              <a:rPr lang="en-US" smtClean="0"/>
              <a:t>Demo Instructions:</a:t>
            </a:r>
          </a:p>
          <a:p>
            <a:r>
              <a:rPr lang="en-US" smtClean="0"/>
              <a:t>Viewing the report options:</a:t>
            </a:r>
          </a:p>
          <a:p>
            <a:pPr>
              <a:buFontTx/>
              <a:buChar char="•"/>
            </a:pPr>
            <a:r>
              <a:rPr lang="en-US" smtClean="0"/>
              <a:t> Select </a:t>
            </a:r>
            <a:r>
              <a:rPr lang="en-US" b="1" smtClean="0"/>
              <a:t>Timing </a:t>
            </a:r>
            <a:r>
              <a:rPr lang="en-US" smtClean="0">
                <a:sym typeface="Symbol" pitchFamily="18" charset="2"/>
              </a:rPr>
              <a:t>&gt;</a:t>
            </a:r>
            <a:r>
              <a:rPr lang="en-US" smtClean="0"/>
              <a:t> </a:t>
            </a:r>
            <a:r>
              <a:rPr lang="en-US" b="1" smtClean="0"/>
              <a:t>Run Analysis</a:t>
            </a:r>
            <a:r>
              <a:rPr lang="en-US" smtClean="0"/>
              <a:t>.</a:t>
            </a:r>
          </a:p>
          <a:p>
            <a:r>
              <a:rPr lang="en-US" b="1" smtClean="0"/>
              <a:t>Note:</a:t>
            </a:r>
            <a:r>
              <a:rPr lang="en-US" smtClean="0"/>
              <a:t> There may not be timing constraints for this design. If there are timing constraints, they are listed in the Timing Constraints tab as in the figure above.</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88968" y="319361"/>
            <a:ext cx="6713199" cy="2861037"/>
          </a:xfrm>
          <a:ln/>
        </p:spPr>
      </p:sp>
      <p:sp>
        <p:nvSpPr>
          <p:cNvPr id="63491" name="Rectangle 3"/>
          <p:cNvSpPr>
            <a:spLocks noGrp="1" noChangeArrowheads="1"/>
          </p:cNvSpPr>
          <p:nvPr>
            <p:ph type="body" idx="1"/>
            <p:custDataLst>
              <p:tags r:id="rId1"/>
            </p:custDataLst>
          </p:nvPr>
        </p:nvSpPr>
        <p:spPr>
          <a:noFill/>
          <a:ln/>
        </p:spPr>
        <p:txBody>
          <a:bodyPr/>
          <a:lstStyle/>
          <a:p>
            <a:r>
              <a:rPr lang="en-US" smtClean="0"/>
              <a:t>The Speed Grade option lets you easily determine whether moving to a faster or slower speed-grade device will meet your timing needs. Note: the implementation tools, which are timing driven, will have optimized against the initial speed grade; this is just a “what if” analysis. </a:t>
            </a:r>
          </a:p>
          <a:p>
            <a:r>
              <a:rPr lang="en-US" smtClean="0"/>
              <a:t>Prorating values in this dialog box is also a “what if” analysis; this only analyzes the implemented design against the prorated constraints. </a:t>
            </a:r>
          </a:p>
          <a:p>
            <a:pPr>
              <a:buFontTx/>
              <a:buChar char="•"/>
            </a:pPr>
            <a:r>
              <a:rPr lang="en-US" smtClean="0"/>
              <a:t>Prorating may not initially be available for new architectures—install the latest service packs to be sure that you have the latest timing information.</a:t>
            </a:r>
          </a:p>
          <a:p>
            <a:r>
              <a:rPr lang="en-US" smtClean="0"/>
              <a:t>If prorating gets you close to timing closure, try entering the prorated values in the Constraints Editor and reimplement.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2738438" y="319088"/>
            <a:ext cx="3814762" cy="2860675"/>
          </a:xfrm>
          <a:ln/>
        </p:spPr>
      </p:sp>
      <p:sp>
        <p:nvSpPr>
          <p:cNvPr id="64515" name="Rectangle 3"/>
          <p:cNvSpPr>
            <a:spLocks noGrp="1" noChangeArrowheads="1"/>
          </p:cNvSpPr>
          <p:nvPr>
            <p:ph type="body" idx="1"/>
            <p:custDataLst>
              <p:tags r:id="rId1"/>
            </p:custDataLst>
          </p:nvPr>
        </p:nvSpPr>
        <p:spPr>
          <a:noFill/>
          <a:ln/>
        </p:spPr>
        <p:txBody>
          <a:bodyPr/>
          <a:lstStyle/>
          <a:p>
            <a:r>
              <a:rPr lang="en-US" smtClean="0"/>
              <a:t>Filtering is a method for reducing the number of reported paths by covering or excluding paths that contain a particular net.</a:t>
            </a:r>
          </a:p>
          <a:p>
            <a:r>
              <a:rPr lang="en-US" altLang="zh-CN" smtClean="0"/>
              <a:t>This allows you to find the paths that interest you, but analysis against your constraints is still performed.</a:t>
            </a: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738438" y="319088"/>
            <a:ext cx="3814762" cy="2860675"/>
          </a:xfrm>
          <a:ln/>
        </p:spPr>
      </p:sp>
      <p:sp>
        <p:nvSpPr>
          <p:cNvPr id="655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88968" y="319361"/>
            <a:ext cx="6713199" cy="2861037"/>
          </a:xfrm>
          <a:ln/>
        </p:spPr>
      </p:sp>
      <p:sp>
        <p:nvSpPr>
          <p:cNvPr id="38915" name="Rectangle 3"/>
          <p:cNvSpPr>
            <a:spLocks noGrp="1" noChangeArrowheads="1"/>
          </p:cNvSpPr>
          <p:nvPr>
            <p:ph type="body" idx="1"/>
            <p:custDataLst>
              <p:tags r:id="rId1"/>
            </p:custDataLst>
          </p:nvPr>
        </p:nvSpPr>
        <p:spPr>
          <a:noFill/>
          <a:ln/>
        </p:spPr>
        <p:txBody>
          <a:bodyPr/>
          <a:lstStyle/>
          <a:p>
            <a:r>
              <a:rPr lang="en-US" b="1" smtClean="0"/>
              <a:t>Editor Note: </a:t>
            </a:r>
            <a:r>
              <a:rPr lang="en-US" smtClean="0"/>
              <a:t>Pull out graphic in LGP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738438" y="319088"/>
            <a:ext cx="3814762" cy="2860675"/>
          </a:xfrm>
          <a:ln/>
        </p:spPr>
      </p:sp>
      <p:sp>
        <p:nvSpPr>
          <p:cNvPr id="66563" name="Rectangle 3"/>
          <p:cNvSpPr>
            <a:spLocks noGrp="1" noChangeArrowheads="1"/>
          </p:cNvSpPr>
          <p:nvPr>
            <p:ph type="body" idx="1"/>
            <p:custDataLst>
              <p:tags r:id="rId1"/>
            </p:custDataLst>
          </p:nvPr>
        </p:nvSpPr>
        <p:spPr>
          <a:noFill/>
          <a:ln/>
        </p:spPr>
        <p:txBody>
          <a:bodyPr/>
          <a:lstStyle/>
          <a:p>
            <a:r>
              <a:rPr lang="en-US" b="1" smtClean="0"/>
              <a:t>Editor Note: </a:t>
            </a:r>
            <a:r>
              <a:rPr lang="en-US" smtClean="0"/>
              <a:t>Put the Where Can I Learn More content in LGP after the Summary slide.</a:t>
            </a:r>
          </a:p>
          <a:p>
            <a:endParaRPr lang="en-US" smtClean="0"/>
          </a:p>
          <a:p>
            <a:r>
              <a:rPr lang="en-US" smtClean="0"/>
              <a:t>Where Can I Learn More?</a:t>
            </a:r>
          </a:p>
          <a:p>
            <a:r>
              <a:rPr lang="en-US" smtClean="0"/>
              <a:t>Timing Analyzer Overview/Online Help</a:t>
            </a:r>
            <a:endParaRPr lang="en-US" altLang="zh-CN" b="1" smtClean="0"/>
          </a:p>
          <a:p>
            <a:pPr>
              <a:buFontTx/>
              <a:buChar char="•"/>
            </a:pPr>
            <a:r>
              <a:rPr lang="en-US" altLang="zh-CN" b="1" smtClean="0"/>
              <a:t>Help</a:t>
            </a:r>
            <a:r>
              <a:rPr lang="en-US" altLang="zh-CN" smtClean="0"/>
              <a:t> </a:t>
            </a:r>
            <a:r>
              <a:rPr lang="en-US" altLang="zh-CN" smtClean="0">
                <a:sym typeface="Symbol" pitchFamily="18" charset="2"/>
              </a:rPr>
              <a:t>&gt;</a:t>
            </a:r>
            <a:r>
              <a:rPr lang="en-US" altLang="zh-CN" smtClean="0"/>
              <a:t> </a:t>
            </a:r>
            <a:r>
              <a:rPr lang="en-US" altLang="zh-CN" b="1" smtClean="0"/>
              <a:t>Help Topics</a:t>
            </a:r>
          </a:p>
          <a:p>
            <a:pPr lvl="1">
              <a:buFontTx/>
              <a:buChar char="•"/>
            </a:pPr>
            <a:r>
              <a:rPr lang="fr-FR" smtClean="0"/>
              <a:t>Click the </a:t>
            </a:r>
            <a:r>
              <a:rPr lang="fr-FR" b="1" smtClean="0"/>
              <a:t>Index </a:t>
            </a:r>
            <a:r>
              <a:rPr lang="fr-FR" smtClean="0"/>
              <a:t>tab and enter </a:t>
            </a:r>
            <a:r>
              <a:rPr lang="fr-FR" b="1" i="1" smtClean="0"/>
              <a:t>Timing Analyzer</a:t>
            </a:r>
            <a:r>
              <a:rPr lang="fr-FR" smtClean="0"/>
              <a:t> in the Look for window</a:t>
            </a:r>
            <a:r>
              <a:rPr lang="en-US" altLang="zh-CN" smtClean="0"/>
              <a:t> </a:t>
            </a:r>
            <a:endParaRPr lang="fr-FR"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288968" y="319361"/>
            <a:ext cx="6713199" cy="2861037"/>
          </a:xfrm>
          <a:ln/>
        </p:spPr>
      </p:sp>
      <p:sp>
        <p:nvSpPr>
          <p:cNvPr id="39939" name="Rectangle 3"/>
          <p:cNvSpPr>
            <a:spLocks noGrp="1" noChangeArrowheads="1"/>
          </p:cNvSpPr>
          <p:nvPr>
            <p:ph type="body" idx="1"/>
            <p:custDataLst>
              <p:tags r:id="rId1"/>
            </p:custDataLst>
          </p:nvPr>
        </p:nvSpPr>
        <p:spPr>
          <a:noFill/>
          <a:ln/>
        </p:spPr>
        <p:txBody>
          <a:bodyPr/>
          <a:lstStyle/>
          <a:p>
            <a:r>
              <a:rPr lang="en-US" smtClean="0"/>
              <a:t>After implementing a design, use timing reports to determine overall design performance.</a:t>
            </a:r>
          </a:p>
          <a:p>
            <a:r>
              <a:rPr lang="en-US" smtClean="0"/>
              <a:t>You should review the details for each failed constraint to determine why the design does not meet performance objectives.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288968" y="319361"/>
            <a:ext cx="6713199" cy="2861037"/>
          </a:xfrm>
          <a:ln/>
        </p:spPr>
      </p:sp>
      <p:sp>
        <p:nvSpPr>
          <p:cNvPr id="40963" name="Rectangle 3"/>
          <p:cNvSpPr>
            <a:spLocks noGrp="1" noChangeArrowheads="1"/>
          </p:cNvSpPr>
          <p:nvPr>
            <p:ph type="body" idx="1"/>
            <p:custDataLst>
              <p:tags r:id="rId1"/>
            </p:custDataLst>
          </p:nvPr>
        </p:nvSpPr>
        <p:spPr>
          <a:noFill/>
          <a:ln/>
        </p:spPr>
        <p:txBody>
          <a:bodyPr/>
          <a:lstStyle/>
          <a:p>
            <a:r>
              <a:rPr lang="en-US" smtClean="0"/>
              <a:t>Although the plain text timing report contains the same information as the Timing Analyzer version, it does not contain hyperlinks to other tools.  </a:t>
            </a:r>
          </a:p>
          <a:p>
            <a:endParaRPr lang="en-US" smtClean="0"/>
          </a:p>
          <a:p>
            <a:r>
              <a:rPr lang="en-US" b="1" smtClean="0"/>
              <a:t>Facilitator Note:</a:t>
            </a:r>
          </a:p>
          <a:p>
            <a:r>
              <a:rPr lang="en-US" smtClean="0"/>
              <a:t>Demo Instructions:</a:t>
            </a:r>
          </a:p>
          <a:p>
            <a:pPr>
              <a:buFontTx/>
              <a:buAutoNum type="arabicPeriod"/>
            </a:pPr>
            <a:r>
              <a:rPr lang="en-US" smtClean="0"/>
              <a:t> Launch the Project Navigator and open the Timing Closure lab project.</a:t>
            </a:r>
          </a:p>
          <a:p>
            <a:pPr>
              <a:buFontTx/>
              <a:buAutoNum type="arabicPeriod"/>
            </a:pPr>
            <a:r>
              <a:rPr lang="en-US" smtClean="0"/>
              <a:t> Expand the </a:t>
            </a:r>
            <a:r>
              <a:rPr lang="en-US" b="1" smtClean="0"/>
              <a:t>Implement</a:t>
            </a:r>
            <a:r>
              <a:rPr lang="en-US" smtClean="0"/>
              <a:t>, </a:t>
            </a:r>
            <a:r>
              <a:rPr lang="en-US" b="1" smtClean="0"/>
              <a:t>Place &amp; Route</a:t>
            </a:r>
            <a:r>
              <a:rPr lang="en-US" smtClean="0"/>
              <a:t>, and </a:t>
            </a:r>
            <a:r>
              <a:rPr lang="en-US" b="1" smtClean="0"/>
              <a:t>Generate Post-Place &amp; Route Static Timing </a:t>
            </a:r>
            <a:r>
              <a:rPr lang="en-US" smtClean="0"/>
              <a:t>processes.</a:t>
            </a:r>
          </a:p>
          <a:p>
            <a:pPr>
              <a:buFontTx/>
              <a:buAutoNum type="arabicPeriod"/>
            </a:pPr>
            <a:r>
              <a:rPr lang="en-US" smtClean="0"/>
              <a:t> Double-click </a:t>
            </a:r>
            <a:r>
              <a:rPr lang="en-US" b="1" smtClean="0"/>
              <a:t>Analyze Post-Place &amp; Route Static Timing</a:t>
            </a:r>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2738438" y="319088"/>
            <a:ext cx="3814762" cy="2860675"/>
          </a:xfrm>
          <a:ln/>
        </p:spPr>
      </p:sp>
      <p:sp>
        <p:nvSpPr>
          <p:cNvPr id="41987" name="Rectangle 3"/>
          <p:cNvSpPr>
            <a:spLocks noGrp="1" noChangeArrowheads="1"/>
          </p:cNvSpPr>
          <p:nvPr>
            <p:ph type="body" idx="1"/>
            <p:custDataLst>
              <p:tags r:id="rId1"/>
            </p:custDataLst>
          </p:nvPr>
        </p:nvSpPr>
        <p:spPr>
          <a:noFill/>
          <a:ln/>
        </p:spPr>
        <p:txBody>
          <a:bodyPr/>
          <a:lstStyle/>
          <a:p>
            <a:r>
              <a:rPr lang="en-US" smtClean="0"/>
              <a:t>The vertical toolbar to the left of the hierarchical browser allows you to report text as plain text or HTML.</a:t>
            </a:r>
          </a:p>
          <a:p>
            <a:r>
              <a:rPr lang="en-US" smtClean="0"/>
              <a:t>With the OFFSET IN/OUT constraint, you can see the path details of both the data and clock paths.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288968" y="319361"/>
            <a:ext cx="6713199" cy="2861037"/>
          </a:xfrm>
          <a:ln/>
        </p:spPr>
      </p:sp>
      <p:sp>
        <p:nvSpPr>
          <p:cNvPr id="43011" name="Rectangle 3"/>
          <p:cNvSpPr>
            <a:spLocks noGrp="1" noChangeArrowheads="1"/>
          </p:cNvSpPr>
          <p:nvPr>
            <p:ph type="body" idx="1"/>
            <p:custDataLst>
              <p:tags r:id="rId1"/>
            </p:custDataLst>
          </p:nvPr>
        </p:nvSpPr>
        <p:spPr>
          <a:noFill/>
          <a:ln/>
        </p:spPr>
        <p:txBody>
          <a:bodyPr/>
          <a:lstStyle/>
          <a:p>
            <a:r>
              <a:rPr lang="en-US" smtClean="0"/>
              <a:t>This enables you to quickly view the placement of logic in critical paths.</a:t>
            </a:r>
          </a:p>
          <a:p>
            <a:r>
              <a:rPr lang="en-US" smtClean="0"/>
              <a:t>With the OFFSET IN/OUT constraint you can probe both the data and clock paths.</a:t>
            </a:r>
          </a:p>
          <a:p>
            <a:endParaRPr lang="en-US" smtClean="0"/>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288968" y="319361"/>
            <a:ext cx="6713199" cy="2861037"/>
          </a:xfrm>
          <a:ln/>
        </p:spPr>
      </p:sp>
      <p:sp>
        <p:nvSpPr>
          <p:cNvPr id="44035" name="Rectangle 3"/>
          <p:cNvSpPr>
            <a:spLocks noGrp="1" noChangeArrowheads="1"/>
          </p:cNvSpPr>
          <p:nvPr>
            <p:ph type="body" idx="1"/>
            <p:custDataLst>
              <p:tags r:id="rId1"/>
            </p:custDataLst>
          </p:nvPr>
        </p:nvSpPr>
        <p:spPr>
          <a:noFill/>
          <a:ln/>
        </p:spPr>
        <p:txBody>
          <a:bodyPr/>
          <a:lstStyle/>
          <a:p>
            <a:r>
              <a:rPr lang="en-US" smtClean="0"/>
              <a:t>Timing reports (TWR files) also contain headers with information such as design name, device targeted, and software version. </a:t>
            </a:r>
          </a:p>
          <a:p>
            <a:r>
              <a:rPr lang="en-US" smtClean="0"/>
              <a:t>The timing score is a key indicator of overall design performance. The timing score represents the total number of picoseconds by which the design fails to meet constraints. A design that meets all constraints has a timing score of 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288968" y="319361"/>
            <a:ext cx="6713199" cy="2861037"/>
          </a:xfrm>
          <a:ln/>
        </p:spPr>
      </p:sp>
      <p:sp>
        <p:nvSpPr>
          <p:cNvPr id="45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8"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9"/>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 id="2147483975" r:id="rId6"/>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10"/>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3.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2.jpe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4.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6.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7.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8.jpe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9.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0.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9.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0.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mtClean="0"/>
              <a:t>Achieving Timing Closure</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p:cNvSpPr>
            <a:spLocks noGrp="1" noChangeArrowheads="1"/>
          </p:cNvSpPr>
          <p:nvPr>
            <p:ph type="title"/>
          </p:nvPr>
        </p:nvSpPr>
        <p:spPr/>
        <p:txBody>
          <a:bodyPr/>
          <a:lstStyle/>
          <a:p>
            <a:pPr eaLnBrk="1" hangingPunct="1"/>
            <a:r>
              <a:rPr lang="en-US" smtClean="0"/>
              <a:t>Report Example</a:t>
            </a:r>
          </a:p>
        </p:txBody>
      </p:sp>
      <p:sp>
        <p:nvSpPr>
          <p:cNvPr id="14339" name="Rectangle 13"/>
          <p:cNvSpPr>
            <a:spLocks noGrp="1" noChangeArrowheads="1"/>
          </p:cNvSpPr>
          <p:nvPr>
            <p:ph type="body" idx="1"/>
          </p:nvPr>
        </p:nvSpPr>
        <p:spPr>
          <a:xfrm>
            <a:off x="125361" y="1600200"/>
            <a:ext cx="3565577" cy="4799013"/>
          </a:xfrm>
        </p:spPr>
        <p:txBody>
          <a:bodyPr/>
          <a:lstStyle/>
          <a:p>
            <a:pPr eaLnBrk="1" hangingPunct="1"/>
            <a:r>
              <a:rPr lang="en-US" dirty="0" smtClean="0"/>
              <a:t>Constraint summary</a:t>
            </a:r>
          </a:p>
          <a:p>
            <a:pPr lvl="1" eaLnBrk="1" hangingPunct="1"/>
            <a:r>
              <a:rPr lang="en-US" dirty="0" smtClean="0"/>
              <a:t>Number of paths analyzed</a:t>
            </a:r>
          </a:p>
          <a:p>
            <a:pPr lvl="1" eaLnBrk="1" hangingPunct="1"/>
            <a:r>
              <a:rPr lang="en-US" dirty="0" smtClean="0"/>
              <a:t>Number of timing errors</a:t>
            </a:r>
          </a:p>
          <a:p>
            <a:pPr lvl="1" eaLnBrk="1" hangingPunct="1"/>
            <a:r>
              <a:rPr lang="en-US" dirty="0" smtClean="0"/>
              <a:t>Length of critical path</a:t>
            </a:r>
          </a:p>
          <a:p>
            <a:pPr eaLnBrk="1" hangingPunct="1"/>
            <a:r>
              <a:rPr lang="en-US" dirty="0" smtClean="0"/>
              <a:t>Total delay</a:t>
            </a:r>
          </a:p>
          <a:p>
            <a:pPr lvl="1" eaLnBrk="1" hangingPunct="1"/>
            <a:r>
              <a:rPr lang="en-US" dirty="0" smtClean="0"/>
              <a:t>Clock and data breakdown</a:t>
            </a:r>
          </a:p>
          <a:p>
            <a:pPr eaLnBrk="1" hangingPunct="1"/>
            <a:r>
              <a:rPr lang="en-US" dirty="0" smtClean="0"/>
              <a:t>Clock jitter analysis</a:t>
            </a:r>
          </a:p>
          <a:p>
            <a:pPr eaLnBrk="1" hangingPunct="1"/>
            <a:r>
              <a:rPr lang="en-US" dirty="0" smtClean="0"/>
              <a:t>Detailed path description</a:t>
            </a:r>
          </a:p>
          <a:p>
            <a:pPr lvl="1" eaLnBrk="1" hangingPunct="1"/>
            <a:r>
              <a:rPr lang="en-US" dirty="0" smtClean="0"/>
              <a:t>Delay types are described in the data sheet</a:t>
            </a:r>
          </a:p>
          <a:p>
            <a:pPr lvl="1" eaLnBrk="1" hangingPunct="1"/>
            <a:r>
              <a:rPr lang="en-US" dirty="0" smtClean="0"/>
              <a:t>Worst-case conditions are assumed, unless pro-rated</a:t>
            </a:r>
          </a:p>
        </p:txBody>
      </p:sp>
      <p:sp>
        <p:nvSpPr>
          <p:cNvPr id="14340" name="Line 4"/>
          <p:cNvSpPr>
            <a:spLocks noChangeShapeType="1"/>
          </p:cNvSpPr>
          <p:nvPr/>
        </p:nvSpPr>
        <p:spPr bwMode="auto">
          <a:xfrm flipV="1">
            <a:off x="3851275" y="2532678"/>
            <a:ext cx="720725" cy="1065212"/>
          </a:xfrm>
          <a:prstGeom prst="line">
            <a:avLst/>
          </a:prstGeom>
          <a:noFill/>
          <a:ln w="28575">
            <a:solidFill>
              <a:srgbClr val="0033CC"/>
            </a:solidFill>
            <a:round/>
            <a:headEnd type="none" w="sm" len="sm"/>
            <a:tailEnd type="oval" w="med" len="med"/>
          </a:ln>
        </p:spPr>
        <p:txBody>
          <a:bodyPr wrap="none" anchor="ctr"/>
          <a:lstStyle/>
          <a:p>
            <a:endParaRPr lang="en-US"/>
          </a:p>
        </p:txBody>
      </p:sp>
      <p:sp>
        <p:nvSpPr>
          <p:cNvPr id="14341" name="Line 5"/>
          <p:cNvSpPr>
            <a:spLocks noChangeShapeType="1"/>
          </p:cNvSpPr>
          <p:nvPr/>
        </p:nvSpPr>
        <p:spPr bwMode="auto">
          <a:xfrm flipV="1">
            <a:off x="3654425" y="1371600"/>
            <a:ext cx="441325" cy="506413"/>
          </a:xfrm>
          <a:prstGeom prst="line">
            <a:avLst/>
          </a:prstGeom>
          <a:noFill/>
          <a:ln w="28575">
            <a:solidFill>
              <a:srgbClr val="0033CC"/>
            </a:solidFill>
            <a:round/>
            <a:headEnd type="none" w="sm" len="sm"/>
            <a:tailEnd type="oval" w="med" len="med"/>
          </a:ln>
        </p:spPr>
        <p:txBody>
          <a:bodyPr wrap="none" anchor="ctr"/>
          <a:lstStyle/>
          <a:p>
            <a:endParaRPr lang="en-US"/>
          </a:p>
        </p:txBody>
      </p:sp>
      <p:sp>
        <p:nvSpPr>
          <p:cNvPr id="14342" name="Freeform 6"/>
          <p:cNvSpPr>
            <a:spLocks/>
          </p:cNvSpPr>
          <p:nvPr/>
        </p:nvSpPr>
        <p:spPr bwMode="auto">
          <a:xfrm flipV="1">
            <a:off x="3443748" y="3965574"/>
            <a:ext cx="1023477" cy="458942"/>
          </a:xfrm>
          <a:custGeom>
            <a:avLst/>
            <a:gdLst>
              <a:gd name="T0" fmla="*/ 0 w 1506"/>
              <a:gd name="T1" fmla="*/ 0 h 75"/>
              <a:gd name="T2" fmla="*/ 2147483647 w 1506"/>
              <a:gd name="T3" fmla="*/ 2147483647 h 75"/>
              <a:gd name="T4" fmla="*/ 0 60000 65536"/>
              <a:gd name="T5" fmla="*/ 0 60000 65536"/>
              <a:gd name="T6" fmla="*/ 0 w 1506"/>
              <a:gd name="T7" fmla="*/ 0 h 75"/>
              <a:gd name="T8" fmla="*/ 1506 w 1506"/>
              <a:gd name="T9" fmla="*/ 75 h 75"/>
            </a:gdLst>
            <a:ahLst/>
            <a:cxnLst>
              <a:cxn ang="T4">
                <a:pos x="T0" y="T1"/>
              </a:cxn>
              <a:cxn ang="T5">
                <a:pos x="T2" y="T3"/>
              </a:cxn>
            </a:cxnLst>
            <a:rect l="T6" t="T7" r="T8" b="T9"/>
            <a:pathLst>
              <a:path w="1506" h="75">
                <a:moveTo>
                  <a:pt x="0" y="0"/>
                </a:moveTo>
                <a:lnTo>
                  <a:pt x="1506" y="75"/>
                </a:lnTo>
              </a:path>
            </a:pathLst>
          </a:custGeom>
          <a:noFill/>
          <a:ln w="28575">
            <a:solidFill>
              <a:srgbClr val="0033CC"/>
            </a:solidFill>
            <a:round/>
            <a:headEnd/>
            <a:tailEnd type="oval" w="med" len="med"/>
          </a:ln>
        </p:spPr>
        <p:txBody>
          <a:bodyPr wrap="none" anchor="ctr"/>
          <a:lstStyle/>
          <a:p>
            <a:endParaRPr lang="en-US"/>
          </a:p>
        </p:txBody>
      </p:sp>
      <p:sp>
        <p:nvSpPr>
          <p:cNvPr id="14343" name="Line 7"/>
          <p:cNvSpPr>
            <a:spLocks noChangeShapeType="1"/>
          </p:cNvSpPr>
          <p:nvPr/>
        </p:nvSpPr>
        <p:spPr bwMode="auto">
          <a:xfrm>
            <a:off x="3181350" y="1879600"/>
            <a:ext cx="482600" cy="0"/>
          </a:xfrm>
          <a:prstGeom prst="line">
            <a:avLst/>
          </a:prstGeom>
          <a:noFill/>
          <a:ln w="28575">
            <a:solidFill>
              <a:srgbClr val="0033CC"/>
            </a:solidFill>
            <a:round/>
            <a:headEnd/>
            <a:tailEnd/>
          </a:ln>
        </p:spPr>
        <p:txBody>
          <a:bodyPr/>
          <a:lstStyle/>
          <a:p>
            <a:endParaRPr lang="en-US"/>
          </a:p>
        </p:txBody>
      </p:sp>
      <p:sp>
        <p:nvSpPr>
          <p:cNvPr id="14344" name="Line 8"/>
          <p:cNvSpPr>
            <a:spLocks noChangeShapeType="1"/>
          </p:cNvSpPr>
          <p:nvPr/>
        </p:nvSpPr>
        <p:spPr bwMode="auto">
          <a:xfrm flipV="1">
            <a:off x="3414252" y="3585292"/>
            <a:ext cx="443373" cy="72308"/>
          </a:xfrm>
          <a:prstGeom prst="line">
            <a:avLst/>
          </a:prstGeom>
          <a:noFill/>
          <a:ln w="28575">
            <a:solidFill>
              <a:srgbClr val="0033CC"/>
            </a:solidFill>
            <a:round/>
            <a:headEnd/>
            <a:tailEnd/>
          </a:ln>
        </p:spPr>
        <p:txBody>
          <a:bodyPr/>
          <a:lstStyle/>
          <a:p>
            <a:endParaRPr lang="en-US"/>
          </a:p>
        </p:txBody>
      </p:sp>
      <p:sp>
        <p:nvSpPr>
          <p:cNvPr id="14345" name="Line 10"/>
          <p:cNvSpPr>
            <a:spLocks noChangeShapeType="1"/>
          </p:cNvSpPr>
          <p:nvPr/>
        </p:nvSpPr>
        <p:spPr bwMode="auto">
          <a:xfrm flipV="1">
            <a:off x="3687097" y="2922588"/>
            <a:ext cx="842041" cy="1170089"/>
          </a:xfrm>
          <a:prstGeom prst="line">
            <a:avLst/>
          </a:prstGeom>
          <a:noFill/>
          <a:ln w="28575">
            <a:solidFill>
              <a:srgbClr val="0033CC"/>
            </a:solidFill>
            <a:round/>
            <a:headEnd type="none" w="sm" len="sm"/>
            <a:tailEnd type="oval" w="med" len="med"/>
          </a:ln>
        </p:spPr>
        <p:txBody>
          <a:bodyPr wrap="none" anchor="ctr"/>
          <a:lstStyle/>
          <a:p>
            <a:endParaRPr lang="en-US"/>
          </a:p>
        </p:txBody>
      </p:sp>
      <p:sp>
        <p:nvSpPr>
          <p:cNvPr id="14346" name="Line 11"/>
          <p:cNvSpPr>
            <a:spLocks noChangeShapeType="1"/>
          </p:cNvSpPr>
          <p:nvPr/>
        </p:nvSpPr>
        <p:spPr bwMode="auto">
          <a:xfrm>
            <a:off x="2772697" y="4063180"/>
            <a:ext cx="921774" cy="29495"/>
          </a:xfrm>
          <a:prstGeom prst="line">
            <a:avLst/>
          </a:prstGeom>
          <a:noFill/>
          <a:ln w="28575">
            <a:solidFill>
              <a:srgbClr val="0033CC"/>
            </a:solidFill>
            <a:round/>
            <a:headEnd/>
            <a:tailEnd/>
          </a:ln>
        </p:spPr>
        <p:txBody>
          <a:bodyPr/>
          <a:lstStyle/>
          <a:p>
            <a:endParaRPr lang="en-US"/>
          </a:p>
        </p:txBody>
      </p:sp>
      <p:pic>
        <p:nvPicPr>
          <p:cNvPr id="14347" name="Picture 12" descr="twr_cst_summ.jpg"/>
          <p:cNvPicPr>
            <a:picLocks noChangeAspect="1"/>
          </p:cNvPicPr>
          <p:nvPr>
            <p:custDataLst>
              <p:tags r:id="rId2"/>
            </p:custDataLst>
          </p:nvPr>
        </p:nvPicPr>
        <p:blipFill>
          <a:blip r:embed="rId6"/>
          <a:srcRect/>
          <a:stretch>
            <a:fillRect/>
          </a:stretch>
        </p:blipFill>
        <p:spPr bwMode="auto">
          <a:xfrm>
            <a:off x="4206875" y="1279525"/>
            <a:ext cx="4779963" cy="441325"/>
          </a:xfrm>
          <a:prstGeom prst="rect">
            <a:avLst/>
          </a:prstGeom>
          <a:noFill/>
          <a:ln w="9525">
            <a:solidFill>
              <a:schemeClr val="tx1"/>
            </a:solidFill>
            <a:miter lim="800000"/>
            <a:headEnd/>
            <a:tailEnd/>
          </a:ln>
        </p:spPr>
      </p:pic>
      <p:pic>
        <p:nvPicPr>
          <p:cNvPr id="14348" name="Picture 13" descr="twr_cst_detail.jpg"/>
          <p:cNvPicPr>
            <a:picLocks noChangeAspect="1"/>
          </p:cNvPicPr>
          <p:nvPr>
            <p:custDataLst>
              <p:tags r:id="rId3"/>
            </p:custDataLst>
          </p:nvPr>
        </p:nvPicPr>
        <p:blipFill>
          <a:blip r:embed="rId7"/>
          <a:srcRect/>
          <a:stretch>
            <a:fillRect/>
          </a:stretch>
        </p:blipFill>
        <p:spPr bwMode="auto">
          <a:xfrm>
            <a:off x="4664075" y="1920875"/>
            <a:ext cx="3671888" cy="4543425"/>
          </a:xfrm>
          <a:prstGeom prst="rect">
            <a:avLst/>
          </a:prstGeom>
          <a:noFill/>
          <a:ln w="9525">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Estimating Design Performance</a:t>
            </a:r>
          </a:p>
        </p:txBody>
      </p:sp>
      <p:sp>
        <p:nvSpPr>
          <p:cNvPr id="15363" name="Rectangle 3"/>
          <p:cNvSpPr>
            <a:spLocks noGrp="1" noChangeArrowheads="1"/>
          </p:cNvSpPr>
          <p:nvPr>
            <p:ph type="body" idx="1"/>
          </p:nvPr>
        </p:nvSpPr>
        <p:spPr/>
        <p:txBody>
          <a:bodyPr/>
          <a:lstStyle/>
          <a:p>
            <a:pPr eaLnBrk="1" hangingPunct="1"/>
            <a:r>
              <a:rPr lang="en-US" smtClean="0"/>
              <a:t>Performance estimates are available before implementation is complete</a:t>
            </a:r>
          </a:p>
          <a:p>
            <a:pPr eaLnBrk="1" hangingPunct="1"/>
            <a:r>
              <a:rPr lang="en-US" smtClean="0"/>
              <a:t>Synthesis Report</a:t>
            </a:r>
          </a:p>
          <a:p>
            <a:pPr lvl="1" eaLnBrk="1" hangingPunct="1"/>
            <a:r>
              <a:rPr lang="en-US" smtClean="0"/>
              <a:t>Logic delays are accurate</a:t>
            </a:r>
          </a:p>
          <a:p>
            <a:pPr lvl="1" eaLnBrk="1" hangingPunct="1"/>
            <a:r>
              <a:rPr lang="en-US" smtClean="0"/>
              <a:t>Routing delays are estimated based on fanout</a:t>
            </a:r>
          </a:p>
          <a:p>
            <a:pPr lvl="1" eaLnBrk="1" hangingPunct="1"/>
            <a:r>
              <a:rPr lang="en-US" smtClean="0"/>
              <a:t>Reported performance is generally accurate to within 30 percent</a:t>
            </a:r>
          </a:p>
          <a:p>
            <a:pPr eaLnBrk="1" hangingPunct="1"/>
            <a:r>
              <a:rPr lang="en-US" smtClean="0"/>
              <a:t>Post-Map Static Timing Report</a:t>
            </a:r>
          </a:p>
          <a:p>
            <a:pPr lvl="1" eaLnBrk="1" hangingPunct="1"/>
            <a:r>
              <a:rPr lang="en-US" smtClean="0"/>
              <a:t>Logic delays are accurate</a:t>
            </a:r>
          </a:p>
          <a:p>
            <a:pPr lvl="1" eaLnBrk="1" hangingPunct="1"/>
            <a:r>
              <a:rPr lang="en-US" smtClean="0"/>
              <a:t>Routing delays are estimated based on placement and fanout</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title"/>
          </p:nvPr>
        </p:nvSpPr>
        <p:spPr/>
        <p:txBody>
          <a:bodyPr/>
          <a:lstStyle/>
          <a:p>
            <a:pPr eaLnBrk="1" hangingPunct="1"/>
            <a:r>
              <a:rPr lang="en-US" smtClean="0"/>
              <a:t>Analyzing Post-Place &amp; Route Timing</a:t>
            </a:r>
          </a:p>
        </p:txBody>
      </p:sp>
      <p:sp>
        <p:nvSpPr>
          <p:cNvPr id="16387" name="Rectangle 11"/>
          <p:cNvSpPr>
            <a:spLocks noGrp="1" noChangeArrowheads="1"/>
          </p:cNvSpPr>
          <p:nvPr>
            <p:ph type="body" idx="1"/>
          </p:nvPr>
        </p:nvSpPr>
        <p:spPr>
          <a:xfrm>
            <a:off x="258097" y="1120878"/>
            <a:ext cx="8233646" cy="5383161"/>
          </a:xfrm>
        </p:spPr>
        <p:txBody>
          <a:bodyPr/>
          <a:lstStyle/>
          <a:p>
            <a:pPr eaLnBrk="1" hangingPunct="1"/>
            <a:r>
              <a:rPr lang="en-US" sz="2000" dirty="0" smtClean="0"/>
              <a:t>There are many factors that contribute to timing errors, including</a:t>
            </a:r>
          </a:p>
          <a:p>
            <a:pPr lvl="1" eaLnBrk="1" hangingPunct="1"/>
            <a:r>
              <a:rPr lang="en-US" sz="1800" dirty="0" smtClean="0"/>
              <a:t>Poor micro-architecture</a:t>
            </a:r>
          </a:p>
          <a:p>
            <a:pPr lvl="1" eaLnBrk="1" hangingPunct="1"/>
            <a:r>
              <a:rPr lang="en-US" sz="1800" dirty="0" smtClean="0"/>
              <a:t>Neglecting synchronous design rules or using incorrect HDL coding style</a:t>
            </a:r>
          </a:p>
          <a:p>
            <a:pPr lvl="1" eaLnBrk="1" hangingPunct="1"/>
            <a:r>
              <a:rPr lang="en-US" sz="1800" dirty="0" smtClean="0"/>
              <a:t>Poor synthesis results (too many logic levels in the path)</a:t>
            </a:r>
          </a:p>
          <a:p>
            <a:pPr lvl="1" eaLnBrk="1" hangingPunct="1"/>
            <a:r>
              <a:rPr lang="en-US" sz="1800" dirty="0" smtClean="0"/>
              <a:t>Inaccurate or incomplete timing constraints</a:t>
            </a:r>
          </a:p>
          <a:p>
            <a:pPr lvl="1" eaLnBrk="1" hangingPunct="1"/>
            <a:r>
              <a:rPr lang="en-US" sz="1800" dirty="0" smtClean="0"/>
              <a:t>Poor logic mapping or placement</a:t>
            </a:r>
          </a:p>
          <a:p>
            <a:pPr eaLnBrk="1" hangingPunct="1"/>
            <a:r>
              <a:rPr lang="en-US" sz="2000" dirty="0" smtClean="0"/>
              <a:t>Each root cause has a different solution</a:t>
            </a:r>
          </a:p>
          <a:p>
            <a:pPr lvl="1" eaLnBrk="1" hangingPunct="1"/>
            <a:r>
              <a:rPr lang="en-US" sz="1800" dirty="0" smtClean="0"/>
              <a:t>Rewrite HDL code</a:t>
            </a:r>
          </a:p>
          <a:p>
            <a:pPr lvl="1" eaLnBrk="1" hangingPunct="1"/>
            <a:r>
              <a:rPr lang="en-US" sz="1800" dirty="0" smtClean="0"/>
              <a:t>Ensure that synthesis constraints are correct and use proper synthesis options</a:t>
            </a:r>
          </a:p>
          <a:p>
            <a:pPr lvl="1" eaLnBrk="1" hangingPunct="1"/>
            <a:r>
              <a:rPr lang="en-US" sz="1800" dirty="0" smtClean="0"/>
              <a:t>Add path-specific timing constraints</a:t>
            </a:r>
          </a:p>
          <a:p>
            <a:pPr lvl="1" eaLnBrk="1" hangingPunct="1"/>
            <a:r>
              <a:rPr lang="en-US" sz="1800" dirty="0" err="1" smtClean="0"/>
              <a:t>Resynthesize</a:t>
            </a:r>
            <a:r>
              <a:rPr lang="en-US" sz="1800" dirty="0" smtClean="0"/>
              <a:t> or </a:t>
            </a:r>
            <a:r>
              <a:rPr lang="en-US" sz="1800" dirty="0" err="1" smtClean="0"/>
              <a:t>reimplement</a:t>
            </a:r>
            <a:r>
              <a:rPr lang="en-US" sz="1800" dirty="0" smtClean="0"/>
              <a:t> with different software options</a:t>
            </a:r>
          </a:p>
          <a:p>
            <a:pPr eaLnBrk="1" hangingPunct="1"/>
            <a:r>
              <a:rPr lang="en-US" sz="2000" dirty="0" smtClean="0"/>
              <a:t>Correct interpretation of timing reports can reveal the most likely cause</a:t>
            </a:r>
          </a:p>
          <a:p>
            <a:pPr lvl="1" eaLnBrk="1" hangingPunct="1"/>
            <a:r>
              <a:rPr lang="en-US" sz="1800" dirty="0" smtClean="0"/>
              <a:t>Therefore, the most likely solution</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Case 1</a:t>
            </a:r>
          </a:p>
        </p:txBody>
      </p:sp>
      <p:sp>
        <p:nvSpPr>
          <p:cNvPr id="17411" name="Text Box 3"/>
          <p:cNvSpPr txBox="1">
            <a:spLocks noChangeArrowheads="1"/>
          </p:cNvSpPr>
          <p:nvPr/>
        </p:nvSpPr>
        <p:spPr bwMode="auto">
          <a:xfrm>
            <a:off x="685800" y="1828800"/>
            <a:ext cx="8001000" cy="2895600"/>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a:solidFill>
                  <a:srgbClr val="0000CC"/>
                </a:solidFill>
                <a:latin typeface="Courier New" pitchFamily="49" charset="0"/>
                <a:cs typeface="Times New Roman" pitchFamily="18" charset="0"/>
              </a:rPr>
              <a:t>Data Path: source to dest</a:t>
            </a:r>
          </a:p>
          <a:p>
            <a:pPr algn="l" eaLnBrk="0" hangingPunct="0"/>
            <a:r>
              <a:rPr lang="en-US" sz="1200">
                <a:latin typeface="Courier New" pitchFamily="49" charset="0"/>
                <a:cs typeface="Times New Roman" pitchFamily="18" charset="0"/>
              </a:rPr>
              <a:t>    Delay type         Delay(ns)  Logical Resource(s)</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Tcko</a:t>
            </a:r>
            <a:r>
              <a:rPr lang="en-US" sz="1200">
                <a:latin typeface="Courier New" pitchFamily="49" charset="0"/>
                <a:cs typeface="Times New Roman" pitchFamily="18" charset="0"/>
              </a:rPr>
              <a:t>                  0.290   </a:t>
            </a:r>
            <a:r>
              <a:rPr lang="en-US" sz="1200" u="sng">
                <a:solidFill>
                  <a:srgbClr val="0000CC"/>
                </a:solidFill>
                <a:latin typeface="Courier New" pitchFamily="49" charset="0"/>
                <a:cs typeface="Times New Roman" pitchFamily="18" charset="0"/>
              </a:rPr>
              <a:t>source</a:t>
            </a:r>
          </a:p>
          <a:p>
            <a:pPr algn="l" eaLnBrk="0" hangingPunct="0"/>
            <a:r>
              <a:rPr lang="en-US" sz="1200">
                <a:latin typeface="Courier New" pitchFamily="49" charset="0"/>
                <a:cs typeface="Times New Roman" pitchFamily="18" charset="0"/>
              </a:rPr>
              <a:t>    net (fanout=7)        0.325   </a:t>
            </a:r>
            <a:r>
              <a:rPr lang="en-US" sz="1200" u="sng">
                <a:solidFill>
                  <a:srgbClr val="0000CC"/>
                </a:solidFill>
                <a:latin typeface="Courier New" pitchFamily="49" charset="0"/>
                <a:cs typeface="Times New Roman" pitchFamily="18" charset="0"/>
              </a:rPr>
              <a:t>net_1</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lut_1</a:t>
            </a:r>
          </a:p>
          <a:p>
            <a:pPr algn="l" eaLnBrk="0" hangingPunct="0"/>
            <a:r>
              <a:rPr lang="en-US" sz="1200">
                <a:latin typeface="Courier New" pitchFamily="49" charset="0"/>
                <a:cs typeface="Times New Roman" pitchFamily="18" charset="0"/>
              </a:rPr>
              <a:t>    net (fanout=1)        1.500   </a:t>
            </a:r>
            <a:r>
              <a:rPr lang="en-US" sz="1200" u="sng">
                <a:solidFill>
                  <a:srgbClr val="0000CC"/>
                </a:solidFill>
                <a:latin typeface="Courier New" pitchFamily="49" charset="0"/>
                <a:cs typeface="Times New Roman" pitchFamily="18" charset="0"/>
              </a:rPr>
              <a:t>net_2</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lut_2</a:t>
            </a:r>
          </a:p>
          <a:p>
            <a:pPr algn="l" eaLnBrk="0" hangingPunct="0"/>
            <a:r>
              <a:rPr lang="en-US" sz="1200">
                <a:latin typeface="Courier New" pitchFamily="49" charset="0"/>
                <a:cs typeface="Times New Roman" pitchFamily="18" charset="0"/>
              </a:rPr>
              <a:t>    net (fanout=1)        0.245   </a:t>
            </a:r>
            <a:r>
              <a:rPr lang="en-US" sz="1200" u="sng">
                <a:solidFill>
                  <a:srgbClr val="0000CC"/>
                </a:solidFill>
                <a:latin typeface="Courier New" pitchFamily="49" charset="0"/>
                <a:cs typeface="Times New Roman" pitchFamily="18" charset="0"/>
              </a:rPr>
              <a:t>net_3</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a:t>
            </a:r>
            <a:r>
              <a:rPr lang="en-US" sz="1200">
                <a:solidFill>
                  <a:srgbClr val="FF0000"/>
                </a:solidFill>
                <a:latin typeface="Courier New" pitchFamily="49" charset="0"/>
                <a:cs typeface="Times New Roman" pitchFamily="18" charset="0"/>
              </a:rPr>
              <a:t> </a:t>
            </a:r>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lut_3</a:t>
            </a:r>
          </a:p>
          <a:p>
            <a:pPr algn="l" eaLnBrk="0" hangingPunct="0"/>
            <a:r>
              <a:rPr lang="en-US" sz="1200">
                <a:latin typeface="Courier New" pitchFamily="49" charset="0"/>
                <a:cs typeface="Times New Roman" pitchFamily="18" charset="0"/>
              </a:rPr>
              <a:t>    net (fanout=1)        0.204   </a:t>
            </a:r>
            <a:r>
              <a:rPr lang="en-US" sz="1200" u="sng">
                <a:solidFill>
                  <a:srgbClr val="0000CC"/>
                </a:solidFill>
                <a:latin typeface="Courier New" pitchFamily="49" charset="0"/>
                <a:cs typeface="Times New Roman" pitchFamily="18" charset="0"/>
              </a:rPr>
              <a:t>net_4</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Tdick</a:t>
            </a:r>
            <a:r>
              <a:rPr lang="en-US" sz="1200">
                <a:latin typeface="Courier New" pitchFamily="49" charset="0"/>
                <a:cs typeface="Times New Roman" pitchFamily="18" charset="0"/>
              </a:rPr>
              <a:t>                 0.300   </a:t>
            </a:r>
            <a:r>
              <a:rPr lang="en-US" sz="1200" u="sng">
                <a:solidFill>
                  <a:srgbClr val="0000CC"/>
                </a:solidFill>
                <a:latin typeface="Courier New" pitchFamily="49" charset="0"/>
                <a:cs typeface="Times New Roman" pitchFamily="18" charset="0"/>
              </a:rPr>
              <a:t>dest</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Total                 3.044ns (0.770ns logic, 2.274ns route)</a:t>
            </a:r>
          </a:p>
          <a:p>
            <a:pPr algn="l" eaLnBrk="0" hangingPunct="0"/>
            <a:r>
              <a:rPr lang="en-US" sz="1200">
                <a:latin typeface="Courier New" pitchFamily="49" charset="0"/>
                <a:cs typeface="Times New Roman" pitchFamily="18" charset="0"/>
              </a:rPr>
              <a:t>                                  (25.3% logic, 74.7% route)</a:t>
            </a:r>
            <a:endParaRPr lang="en-US" sz="1200">
              <a:latin typeface="Courier New" pitchFamily="49" charset="0"/>
            </a:endParaRPr>
          </a:p>
        </p:txBody>
      </p:sp>
      <p:sp>
        <p:nvSpPr>
          <p:cNvPr id="17412" name="Rectangle 4"/>
          <p:cNvSpPr>
            <a:spLocks noGrp="1" noChangeArrowheads="1"/>
          </p:cNvSpPr>
          <p:nvPr>
            <p:ph type="body" idx="1"/>
          </p:nvPr>
        </p:nvSpPr>
        <p:spPr>
          <a:xfrm>
            <a:off x="457200" y="5170488"/>
            <a:ext cx="8226425" cy="1228725"/>
          </a:xfrm>
        </p:spPr>
        <p:txBody>
          <a:bodyPr/>
          <a:lstStyle/>
          <a:p>
            <a:pPr eaLnBrk="1" hangingPunct="1">
              <a:lnSpc>
                <a:spcPct val="90000"/>
              </a:lnSpc>
            </a:pPr>
            <a:r>
              <a:rPr lang="en-US" smtClean="0"/>
              <a:t>This path is constrained to 3 ns</a:t>
            </a:r>
          </a:p>
          <a:p>
            <a:pPr eaLnBrk="1" hangingPunct="1">
              <a:lnSpc>
                <a:spcPct val="90000"/>
              </a:lnSpc>
            </a:pPr>
            <a:r>
              <a:rPr lang="en-US" smtClean="0"/>
              <a:t>What is the primary cause of the timing failure?</a:t>
            </a: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Case 1 Answer</a:t>
            </a:r>
          </a:p>
        </p:txBody>
      </p:sp>
      <p:sp>
        <p:nvSpPr>
          <p:cNvPr id="18435" name="Rectangle 3"/>
          <p:cNvSpPr>
            <a:spLocks noGrp="1" noChangeArrowheads="1"/>
          </p:cNvSpPr>
          <p:nvPr>
            <p:ph type="body" idx="1"/>
          </p:nvPr>
        </p:nvSpPr>
        <p:spPr>
          <a:xfrm>
            <a:off x="457200" y="5170488"/>
            <a:ext cx="8226425" cy="1228725"/>
          </a:xfrm>
        </p:spPr>
        <p:txBody>
          <a:bodyPr/>
          <a:lstStyle/>
          <a:p>
            <a:pPr eaLnBrk="1" hangingPunct="1">
              <a:lnSpc>
                <a:spcPct val="90000"/>
              </a:lnSpc>
            </a:pPr>
            <a:r>
              <a:rPr lang="en-US" smtClean="0"/>
              <a:t>What is the primary cause of the timing failure?</a:t>
            </a:r>
          </a:p>
          <a:p>
            <a:pPr lvl="1" eaLnBrk="1" hangingPunct="1">
              <a:lnSpc>
                <a:spcPct val="90000"/>
              </a:lnSpc>
            </a:pPr>
            <a:r>
              <a:rPr lang="en-US" smtClean="0"/>
              <a:t>The net_2 signal has a long delay and low fanout</a:t>
            </a:r>
          </a:p>
          <a:p>
            <a:pPr lvl="1" eaLnBrk="1" hangingPunct="1">
              <a:lnSpc>
                <a:spcPct val="90000"/>
              </a:lnSpc>
            </a:pPr>
            <a:r>
              <a:rPr lang="en-US" smtClean="0"/>
              <a:t>Most likely cause is poor placement</a:t>
            </a:r>
          </a:p>
        </p:txBody>
      </p:sp>
      <p:sp>
        <p:nvSpPr>
          <p:cNvPr id="18436" name="Rectangle 4"/>
          <p:cNvSpPr>
            <a:spLocks noChangeArrowheads="1"/>
          </p:cNvSpPr>
          <p:nvPr/>
        </p:nvSpPr>
        <p:spPr bwMode="auto">
          <a:xfrm>
            <a:off x="989013" y="2989263"/>
            <a:ext cx="6172200" cy="152400"/>
          </a:xfrm>
          <a:prstGeom prst="rect">
            <a:avLst/>
          </a:prstGeom>
          <a:noFill/>
          <a:ln w="31750">
            <a:solidFill>
              <a:srgbClr val="0033CC"/>
            </a:solidFill>
            <a:miter lim="800000"/>
            <a:headEnd/>
            <a:tailEnd/>
          </a:ln>
        </p:spPr>
        <p:txBody>
          <a:bodyPr wrap="none" anchor="ctr"/>
          <a:lstStyle/>
          <a:p>
            <a:endParaRPr lang="en-US"/>
          </a:p>
        </p:txBody>
      </p:sp>
      <p:sp>
        <p:nvSpPr>
          <p:cNvPr id="18437" name="Text Box 5"/>
          <p:cNvSpPr txBox="1">
            <a:spLocks noChangeArrowheads="1"/>
          </p:cNvSpPr>
          <p:nvPr/>
        </p:nvSpPr>
        <p:spPr bwMode="auto">
          <a:xfrm>
            <a:off x="685800" y="1828800"/>
            <a:ext cx="8001000" cy="2895600"/>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a:solidFill>
                  <a:srgbClr val="0000CC"/>
                </a:solidFill>
                <a:latin typeface="Courier New" pitchFamily="49" charset="0"/>
                <a:cs typeface="Times New Roman" pitchFamily="18" charset="0"/>
              </a:rPr>
              <a:t>Data Path: source to dest</a:t>
            </a:r>
          </a:p>
          <a:p>
            <a:pPr algn="l" eaLnBrk="0" hangingPunct="0"/>
            <a:r>
              <a:rPr lang="en-US" sz="1200">
                <a:latin typeface="Courier New" pitchFamily="49" charset="0"/>
                <a:cs typeface="Times New Roman" pitchFamily="18" charset="0"/>
              </a:rPr>
              <a:t>    Delay type         Delay(ns)  Logical Resource(s)</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Tcko</a:t>
            </a:r>
            <a:r>
              <a:rPr lang="en-US" sz="1200">
                <a:latin typeface="Courier New" pitchFamily="49" charset="0"/>
                <a:cs typeface="Times New Roman" pitchFamily="18" charset="0"/>
              </a:rPr>
              <a:t>                  0.290   </a:t>
            </a:r>
            <a:r>
              <a:rPr lang="en-US" sz="1200" u="sng">
                <a:solidFill>
                  <a:srgbClr val="0000CC"/>
                </a:solidFill>
                <a:latin typeface="Courier New" pitchFamily="49" charset="0"/>
                <a:cs typeface="Times New Roman" pitchFamily="18" charset="0"/>
              </a:rPr>
              <a:t>source</a:t>
            </a:r>
          </a:p>
          <a:p>
            <a:pPr algn="l" eaLnBrk="0" hangingPunct="0"/>
            <a:r>
              <a:rPr lang="en-US" sz="1200">
                <a:latin typeface="Courier New" pitchFamily="49" charset="0"/>
                <a:cs typeface="Times New Roman" pitchFamily="18" charset="0"/>
              </a:rPr>
              <a:t>    net (fanout=7)        0.325   </a:t>
            </a:r>
            <a:r>
              <a:rPr lang="en-US" sz="1200" u="sng">
                <a:solidFill>
                  <a:srgbClr val="0000CC"/>
                </a:solidFill>
                <a:latin typeface="Courier New" pitchFamily="49" charset="0"/>
                <a:cs typeface="Times New Roman" pitchFamily="18" charset="0"/>
              </a:rPr>
              <a:t>net_1</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lut_1</a:t>
            </a:r>
          </a:p>
          <a:p>
            <a:pPr algn="l" eaLnBrk="0" hangingPunct="0"/>
            <a:r>
              <a:rPr lang="en-US" sz="1200">
                <a:latin typeface="Courier New" pitchFamily="49" charset="0"/>
                <a:cs typeface="Times New Roman" pitchFamily="18" charset="0"/>
              </a:rPr>
              <a:t>    net (fanout=1)        1.500   </a:t>
            </a:r>
            <a:r>
              <a:rPr lang="en-US" sz="1200" u="sng">
                <a:solidFill>
                  <a:srgbClr val="0000CC"/>
                </a:solidFill>
                <a:latin typeface="Courier New" pitchFamily="49" charset="0"/>
                <a:cs typeface="Times New Roman" pitchFamily="18" charset="0"/>
              </a:rPr>
              <a:t>net_2</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lut_2</a:t>
            </a:r>
          </a:p>
          <a:p>
            <a:pPr algn="l" eaLnBrk="0" hangingPunct="0"/>
            <a:r>
              <a:rPr lang="en-US" sz="1200">
                <a:latin typeface="Courier New" pitchFamily="49" charset="0"/>
                <a:cs typeface="Times New Roman" pitchFamily="18" charset="0"/>
              </a:rPr>
              <a:t>    net (fanout=1)        0.245   </a:t>
            </a:r>
            <a:r>
              <a:rPr lang="en-US" sz="1200" u="sng">
                <a:solidFill>
                  <a:srgbClr val="0000CC"/>
                </a:solidFill>
                <a:latin typeface="Courier New" pitchFamily="49" charset="0"/>
                <a:cs typeface="Times New Roman" pitchFamily="18" charset="0"/>
              </a:rPr>
              <a:t>net_3</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a:t>
            </a:r>
            <a:r>
              <a:rPr lang="en-US" sz="1200">
                <a:solidFill>
                  <a:srgbClr val="FF0000"/>
                </a:solidFill>
                <a:latin typeface="Courier New" pitchFamily="49" charset="0"/>
                <a:cs typeface="Times New Roman" pitchFamily="18" charset="0"/>
              </a:rPr>
              <a:t> </a:t>
            </a:r>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lut_3</a:t>
            </a:r>
          </a:p>
          <a:p>
            <a:pPr algn="l" eaLnBrk="0" hangingPunct="0"/>
            <a:r>
              <a:rPr lang="en-US" sz="1200">
                <a:latin typeface="Courier New" pitchFamily="49" charset="0"/>
                <a:cs typeface="Times New Roman" pitchFamily="18" charset="0"/>
              </a:rPr>
              <a:t>    net (fanout=1)        0.204   </a:t>
            </a:r>
            <a:r>
              <a:rPr lang="en-US" sz="1200" u="sng">
                <a:solidFill>
                  <a:srgbClr val="0000CC"/>
                </a:solidFill>
                <a:latin typeface="Courier New" pitchFamily="49" charset="0"/>
                <a:cs typeface="Times New Roman" pitchFamily="18" charset="0"/>
              </a:rPr>
              <a:t>net_4</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Tdick</a:t>
            </a:r>
            <a:r>
              <a:rPr lang="en-US" sz="1200">
                <a:latin typeface="Courier New" pitchFamily="49" charset="0"/>
                <a:cs typeface="Times New Roman" pitchFamily="18" charset="0"/>
              </a:rPr>
              <a:t>                 0.300   </a:t>
            </a:r>
            <a:r>
              <a:rPr lang="en-US" sz="1200" u="sng">
                <a:solidFill>
                  <a:srgbClr val="0000CC"/>
                </a:solidFill>
                <a:latin typeface="Courier New" pitchFamily="49" charset="0"/>
                <a:cs typeface="Times New Roman" pitchFamily="18" charset="0"/>
              </a:rPr>
              <a:t>dest</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Total                 3.044ns (0.770ns logic, 2.274ns route)</a:t>
            </a:r>
          </a:p>
          <a:p>
            <a:pPr algn="l" eaLnBrk="0" hangingPunct="0"/>
            <a:r>
              <a:rPr lang="en-US" sz="1200">
                <a:latin typeface="Courier New" pitchFamily="49" charset="0"/>
                <a:cs typeface="Times New Roman" pitchFamily="18" charset="0"/>
              </a:rPr>
              <a:t>                                  (25.3% logic, 74.7% route)</a:t>
            </a:r>
            <a:endParaRPr lang="en-US" sz="1200">
              <a:latin typeface="Courier New" pitchFamily="49" charset="0"/>
            </a:endParaRP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Poor Placement: Solutions</a:t>
            </a:r>
          </a:p>
        </p:txBody>
      </p:sp>
      <p:sp>
        <p:nvSpPr>
          <p:cNvPr id="19459" name="Rectangle 3"/>
          <p:cNvSpPr>
            <a:spLocks noGrp="1" noChangeArrowheads="1"/>
          </p:cNvSpPr>
          <p:nvPr>
            <p:ph type="body" idx="1"/>
          </p:nvPr>
        </p:nvSpPr>
        <p:spPr/>
        <p:txBody>
          <a:bodyPr/>
          <a:lstStyle/>
          <a:p>
            <a:pPr eaLnBrk="1" hangingPunct="1"/>
            <a:r>
              <a:rPr lang="en-US" smtClean="0"/>
              <a:t>Increase placement effort level (or overall effort level)</a:t>
            </a:r>
          </a:p>
          <a:p>
            <a:pPr eaLnBrk="1" hangingPunct="1"/>
            <a:r>
              <a:rPr lang="en-US" smtClean="0"/>
              <a:t>PAR extra effort or SmartXplorer</a:t>
            </a:r>
          </a:p>
          <a:p>
            <a:pPr lvl="1" eaLnBrk="1" hangingPunct="1"/>
            <a:r>
              <a:rPr lang="en-US" smtClean="0"/>
              <a:t>Covered in the “Advanced Implementation Options” module</a:t>
            </a:r>
          </a:p>
          <a:p>
            <a:pPr eaLnBrk="1" hangingPunct="1"/>
            <a:r>
              <a:rPr lang="en-US" smtClean="0"/>
              <a:t>Area constraints with the PlanAhead™ tool</a:t>
            </a:r>
          </a:p>
          <a:p>
            <a:pPr lvl="1" eaLnBrk="1" hangingPunct="1"/>
            <a:r>
              <a:rPr lang="en-US" smtClean="0"/>
              <a:t>Covered in the </a:t>
            </a:r>
            <a:r>
              <a:rPr lang="en-US" i="1" smtClean="0"/>
              <a:t>Designing with the PlanAhead Analysis and Design Tool</a:t>
            </a:r>
            <a:r>
              <a:rPr lang="en-US" smtClean="0"/>
              <a:t> course</a:t>
            </a:r>
            <a:endParaRPr lang="en-US" i="1" smtClean="0"/>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Case 2</a:t>
            </a:r>
          </a:p>
        </p:txBody>
      </p:sp>
      <p:sp>
        <p:nvSpPr>
          <p:cNvPr id="20483" name="Rectangle 3"/>
          <p:cNvSpPr>
            <a:spLocks noGrp="1" noChangeArrowheads="1"/>
          </p:cNvSpPr>
          <p:nvPr>
            <p:ph type="body" idx="1"/>
          </p:nvPr>
        </p:nvSpPr>
        <p:spPr>
          <a:xfrm>
            <a:off x="457200" y="5257800"/>
            <a:ext cx="8226425" cy="976313"/>
          </a:xfrm>
        </p:spPr>
        <p:txBody>
          <a:bodyPr/>
          <a:lstStyle/>
          <a:p>
            <a:pPr eaLnBrk="1" hangingPunct="1"/>
            <a:r>
              <a:rPr lang="en-US" smtClean="0"/>
              <a:t>This path is also constrained to 3 ns</a:t>
            </a:r>
          </a:p>
          <a:p>
            <a:pPr eaLnBrk="1" hangingPunct="1"/>
            <a:r>
              <a:rPr lang="en-US" smtClean="0"/>
              <a:t>What is the primary cause of the timing failure?</a:t>
            </a:r>
          </a:p>
        </p:txBody>
      </p:sp>
      <p:sp>
        <p:nvSpPr>
          <p:cNvPr id="20484" name="Text Box 4"/>
          <p:cNvSpPr txBox="1">
            <a:spLocks noChangeArrowheads="1"/>
          </p:cNvSpPr>
          <p:nvPr/>
        </p:nvSpPr>
        <p:spPr bwMode="auto">
          <a:xfrm>
            <a:off x="685800" y="1828800"/>
            <a:ext cx="8001000" cy="2895600"/>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a:solidFill>
                  <a:srgbClr val="0000CC"/>
                </a:solidFill>
                <a:latin typeface="Courier New" pitchFamily="49" charset="0"/>
                <a:cs typeface="Times New Roman" pitchFamily="18" charset="0"/>
              </a:rPr>
              <a:t>Data Path: source to dest</a:t>
            </a:r>
          </a:p>
          <a:p>
            <a:pPr algn="l" eaLnBrk="0" hangingPunct="0"/>
            <a:r>
              <a:rPr lang="en-US" sz="1200">
                <a:latin typeface="Courier New" pitchFamily="49" charset="0"/>
                <a:cs typeface="Times New Roman" pitchFamily="18" charset="0"/>
              </a:rPr>
              <a:t>    Delay type         Delay(ns)  Logical Resource(s)</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Tcko</a:t>
            </a:r>
            <a:r>
              <a:rPr lang="en-US" sz="1200">
                <a:latin typeface="Courier New" pitchFamily="49" charset="0"/>
                <a:cs typeface="Times New Roman" pitchFamily="18" charset="0"/>
              </a:rPr>
              <a:t>                  0.290   </a:t>
            </a:r>
            <a:r>
              <a:rPr lang="en-US" sz="1200" u="sng">
                <a:solidFill>
                  <a:srgbClr val="0000CC"/>
                </a:solidFill>
                <a:latin typeface="Courier New" pitchFamily="49" charset="0"/>
                <a:cs typeface="Times New Roman" pitchFamily="18" charset="0"/>
              </a:rPr>
              <a:t>source</a:t>
            </a:r>
          </a:p>
          <a:p>
            <a:pPr algn="l" eaLnBrk="0" hangingPunct="0"/>
            <a:r>
              <a:rPr lang="en-US" sz="1200">
                <a:latin typeface="Courier New" pitchFamily="49" charset="0"/>
                <a:cs typeface="Times New Roman" pitchFamily="18" charset="0"/>
              </a:rPr>
              <a:t>    net (fanout=7)        0.125   </a:t>
            </a:r>
            <a:r>
              <a:rPr lang="en-US" sz="1200" u="sng">
                <a:solidFill>
                  <a:srgbClr val="0000CC"/>
                </a:solidFill>
                <a:latin typeface="Courier New" pitchFamily="49" charset="0"/>
                <a:cs typeface="Times New Roman" pitchFamily="18" charset="0"/>
              </a:rPr>
              <a:t>net_1</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lut_1</a:t>
            </a:r>
          </a:p>
          <a:p>
            <a:pPr algn="l" eaLnBrk="0" hangingPunct="0"/>
            <a:r>
              <a:rPr lang="en-US" sz="1200">
                <a:latin typeface="Courier New" pitchFamily="49" charset="0"/>
                <a:cs typeface="Times New Roman" pitchFamily="18" charset="0"/>
              </a:rPr>
              <a:t>    net (fanout=187)      2.500   </a:t>
            </a:r>
            <a:r>
              <a:rPr lang="en-US" sz="1200" u="sng">
                <a:solidFill>
                  <a:srgbClr val="0000CC"/>
                </a:solidFill>
                <a:latin typeface="Courier New" pitchFamily="49" charset="0"/>
                <a:cs typeface="Times New Roman" pitchFamily="18" charset="0"/>
              </a:rPr>
              <a:t>net_2</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lut_2</a:t>
            </a:r>
          </a:p>
          <a:p>
            <a:pPr algn="l" eaLnBrk="0" hangingPunct="0"/>
            <a:r>
              <a:rPr lang="en-US" sz="1200">
                <a:latin typeface="Courier New" pitchFamily="49" charset="0"/>
                <a:cs typeface="Times New Roman" pitchFamily="18" charset="0"/>
              </a:rPr>
              <a:t>    net (fanout=1)        0.174   </a:t>
            </a:r>
            <a:r>
              <a:rPr lang="en-US" sz="1200" u="sng">
                <a:solidFill>
                  <a:srgbClr val="0000CC"/>
                </a:solidFill>
                <a:latin typeface="Courier New" pitchFamily="49" charset="0"/>
                <a:cs typeface="Times New Roman" pitchFamily="18" charset="0"/>
              </a:rPr>
              <a:t>net_3</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a:t>
            </a:r>
            <a:r>
              <a:rPr lang="en-US" sz="1200">
                <a:solidFill>
                  <a:srgbClr val="FF0000"/>
                </a:solidFill>
                <a:latin typeface="Courier New" pitchFamily="49" charset="0"/>
                <a:cs typeface="Times New Roman" pitchFamily="18" charset="0"/>
              </a:rPr>
              <a:t> </a:t>
            </a:r>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lut_3</a:t>
            </a:r>
          </a:p>
          <a:p>
            <a:pPr algn="l" eaLnBrk="0" hangingPunct="0"/>
            <a:r>
              <a:rPr lang="en-US" sz="1200">
                <a:latin typeface="Courier New" pitchFamily="49" charset="0"/>
                <a:cs typeface="Times New Roman" pitchFamily="18" charset="0"/>
              </a:rPr>
              <a:t>    net (fanout=1)        0.204   </a:t>
            </a:r>
            <a:r>
              <a:rPr lang="en-US" sz="1200" u="sng">
                <a:solidFill>
                  <a:srgbClr val="0000CC"/>
                </a:solidFill>
                <a:latin typeface="Courier New" pitchFamily="49" charset="0"/>
                <a:cs typeface="Times New Roman" pitchFamily="18" charset="0"/>
              </a:rPr>
              <a:t>net_4</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Tdick</a:t>
            </a:r>
            <a:r>
              <a:rPr lang="en-US" sz="1200">
                <a:latin typeface="Courier New" pitchFamily="49" charset="0"/>
                <a:cs typeface="Times New Roman" pitchFamily="18" charset="0"/>
              </a:rPr>
              <a:t>                 0.300   </a:t>
            </a:r>
            <a:r>
              <a:rPr lang="en-US" sz="1200" u="sng">
                <a:solidFill>
                  <a:srgbClr val="0000CC"/>
                </a:solidFill>
                <a:latin typeface="Courier New" pitchFamily="49" charset="0"/>
                <a:cs typeface="Times New Roman" pitchFamily="18" charset="0"/>
              </a:rPr>
              <a:t>dest</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Total                 3.773ns (0.770ns logic, 3.003ns route)</a:t>
            </a:r>
          </a:p>
          <a:p>
            <a:pPr algn="l" eaLnBrk="0" hangingPunct="0"/>
            <a:r>
              <a:rPr lang="en-US" sz="1200">
                <a:latin typeface="Courier New" pitchFamily="49" charset="0"/>
                <a:cs typeface="Times New Roman" pitchFamily="18" charset="0"/>
              </a:rPr>
              <a:t>                                  (20.0% logic, 80.0% route)</a:t>
            </a:r>
            <a:endParaRPr lang="en-US" sz="1200">
              <a:latin typeface="Courier New" pitchFamily="49" charset="0"/>
            </a:endParaRP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Case 2 Answer</a:t>
            </a:r>
          </a:p>
        </p:txBody>
      </p:sp>
      <p:sp>
        <p:nvSpPr>
          <p:cNvPr id="21507" name="Rectangle 3"/>
          <p:cNvSpPr>
            <a:spLocks noChangeArrowheads="1"/>
          </p:cNvSpPr>
          <p:nvPr/>
        </p:nvSpPr>
        <p:spPr bwMode="auto">
          <a:xfrm>
            <a:off x="989013" y="2989263"/>
            <a:ext cx="6172200" cy="152400"/>
          </a:xfrm>
          <a:prstGeom prst="rect">
            <a:avLst/>
          </a:prstGeom>
          <a:noFill/>
          <a:ln w="28575">
            <a:solidFill>
              <a:srgbClr val="0033CC"/>
            </a:solidFill>
            <a:miter lim="800000"/>
            <a:headEnd/>
            <a:tailEnd/>
          </a:ln>
        </p:spPr>
        <p:txBody>
          <a:bodyPr wrap="none" anchor="ctr"/>
          <a:lstStyle/>
          <a:p>
            <a:endParaRPr lang="en-US"/>
          </a:p>
        </p:txBody>
      </p:sp>
      <p:sp>
        <p:nvSpPr>
          <p:cNvPr id="21508" name="Rectangle 4"/>
          <p:cNvSpPr>
            <a:spLocks noGrp="1" noChangeArrowheads="1"/>
          </p:cNvSpPr>
          <p:nvPr>
            <p:ph type="body" idx="1"/>
          </p:nvPr>
        </p:nvSpPr>
        <p:spPr>
          <a:xfrm>
            <a:off x="455613" y="5045075"/>
            <a:ext cx="7924800" cy="1143000"/>
          </a:xfrm>
          <a:noFill/>
        </p:spPr>
        <p:txBody>
          <a:bodyPr/>
          <a:lstStyle/>
          <a:p>
            <a:pPr eaLnBrk="1" hangingPunct="1"/>
            <a:r>
              <a:rPr lang="en-US" smtClean="0"/>
              <a:t>What is the primary cause of the timing failure?</a:t>
            </a:r>
          </a:p>
          <a:p>
            <a:pPr lvl="1" eaLnBrk="1" hangingPunct="1"/>
            <a:r>
              <a:rPr lang="en-US" smtClean="0"/>
              <a:t>The signal net_2 has a long delay, but the fanout is not low</a:t>
            </a:r>
          </a:p>
          <a:p>
            <a:pPr lvl="1" eaLnBrk="1" hangingPunct="1"/>
            <a:r>
              <a:rPr lang="en-US" smtClean="0"/>
              <a:t>Most likely cause is high fanout</a:t>
            </a:r>
          </a:p>
        </p:txBody>
      </p:sp>
      <p:sp>
        <p:nvSpPr>
          <p:cNvPr id="21509" name="Text Box 5"/>
          <p:cNvSpPr txBox="1">
            <a:spLocks noChangeArrowheads="1"/>
          </p:cNvSpPr>
          <p:nvPr/>
        </p:nvSpPr>
        <p:spPr bwMode="auto">
          <a:xfrm>
            <a:off x="685800" y="1828800"/>
            <a:ext cx="8001000" cy="2895600"/>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a:solidFill>
                  <a:srgbClr val="0000CC"/>
                </a:solidFill>
                <a:latin typeface="Courier New" pitchFamily="49" charset="0"/>
                <a:cs typeface="Times New Roman" pitchFamily="18" charset="0"/>
              </a:rPr>
              <a:t>Data Path: source to dest</a:t>
            </a:r>
          </a:p>
          <a:p>
            <a:pPr algn="l" eaLnBrk="0" hangingPunct="0"/>
            <a:r>
              <a:rPr lang="en-US" sz="1200">
                <a:latin typeface="Courier New" pitchFamily="49" charset="0"/>
                <a:cs typeface="Times New Roman" pitchFamily="18" charset="0"/>
              </a:rPr>
              <a:t>    Delay type         Delay(ns)  Logical Resource(s)</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Tcko</a:t>
            </a:r>
            <a:r>
              <a:rPr lang="en-US" sz="1200">
                <a:latin typeface="Courier New" pitchFamily="49" charset="0"/>
                <a:cs typeface="Times New Roman" pitchFamily="18" charset="0"/>
              </a:rPr>
              <a:t>                  0.290   </a:t>
            </a:r>
            <a:r>
              <a:rPr lang="en-US" sz="1200" u="sng">
                <a:solidFill>
                  <a:srgbClr val="0000CC"/>
                </a:solidFill>
                <a:latin typeface="Courier New" pitchFamily="49" charset="0"/>
                <a:cs typeface="Times New Roman" pitchFamily="18" charset="0"/>
              </a:rPr>
              <a:t>source</a:t>
            </a:r>
          </a:p>
          <a:p>
            <a:pPr algn="l" eaLnBrk="0" hangingPunct="0"/>
            <a:r>
              <a:rPr lang="en-US" sz="1200">
                <a:latin typeface="Courier New" pitchFamily="49" charset="0"/>
                <a:cs typeface="Times New Roman" pitchFamily="18" charset="0"/>
              </a:rPr>
              <a:t>    net (fanout=7)        0.125   </a:t>
            </a:r>
            <a:r>
              <a:rPr lang="en-US" sz="1200" u="sng">
                <a:solidFill>
                  <a:srgbClr val="0000CC"/>
                </a:solidFill>
                <a:latin typeface="Courier New" pitchFamily="49" charset="0"/>
                <a:cs typeface="Times New Roman" pitchFamily="18" charset="0"/>
              </a:rPr>
              <a:t>net_1</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lut_1</a:t>
            </a:r>
          </a:p>
          <a:p>
            <a:pPr algn="l" eaLnBrk="0" hangingPunct="0"/>
            <a:r>
              <a:rPr lang="en-US" sz="1200">
                <a:latin typeface="Courier New" pitchFamily="49" charset="0"/>
                <a:cs typeface="Times New Roman" pitchFamily="18" charset="0"/>
              </a:rPr>
              <a:t>    net (fanout=187)      2.500   </a:t>
            </a:r>
            <a:r>
              <a:rPr lang="en-US" sz="1200" u="sng">
                <a:solidFill>
                  <a:srgbClr val="0000CC"/>
                </a:solidFill>
                <a:latin typeface="Courier New" pitchFamily="49" charset="0"/>
                <a:cs typeface="Times New Roman" pitchFamily="18" charset="0"/>
              </a:rPr>
              <a:t>net_2</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lut_2</a:t>
            </a:r>
          </a:p>
          <a:p>
            <a:pPr algn="l" eaLnBrk="0" hangingPunct="0"/>
            <a:r>
              <a:rPr lang="en-US" sz="1200">
                <a:latin typeface="Courier New" pitchFamily="49" charset="0"/>
                <a:cs typeface="Times New Roman" pitchFamily="18" charset="0"/>
              </a:rPr>
              <a:t>    net (fanout=1)        0.174   </a:t>
            </a:r>
            <a:r>
              <a:rPr lang="en-US" sz="1200" u="sng">
                <a:solidFill>
                  <a:srgbClr val="0000CC"/>
                </a:solidFill>
                <a:latin typeface="Courier New" pitchFamily="49" charset="0"/>
                <a:cs typeface="Times New Roman" pitchFamily="18" charset="0"/>
              </a:rPr>
              <a:t>net_3</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a:t>
            </a:r>
            <a:r>
              <a:rPr lang="en-US" sz="1200">
                <a:solidFill>
                  <a:srgbClr val="FF0000"/>
                </a:solidFill>
                <a:latin typeface="Courier New" pitchFamily="49" charset="0"/>
                <a:cs typeface="Times New Roman" pitchFamily="18" charset="0"/>
              </a:rPr>
              <a:t> </a:t>
            </a:r>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lut_3</a:t>
            </a:r>
          </a:p>
          <a:p>
            <a:pPr algn="l" eaLnBrk="0" hangingPunct="0"/>
            <a:r>
              <a:rPr lang="en-US" sz="1200">
                <a:latin typeface="Courier New" pitchFamily="49" charset="0"/>
                <a:cs typeface="Times New Roman" pitchFamily="18" charset="0"/>
              </a:rPr>
              <a:t>    net (fanout=1)        0.204   </a:t>
            </a:r>
            <a:r>
              <a:rPr lang="en-US" sz="1200" u="sng">
                <a:solidFill>
                  <a:srgbClr val="0000CC"/>
                </a:solidFill>
                <a:latin typeface="Courier New" pitchFamily="49" charset="0"/>
                <a:cs typeface="Times New Roman" pitchFamily="18" charset="0"/>
              </a:rPr>
              <a:t>net_4</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Tdick</a:t>
            </a:r>
            <a:r>
              <a:rPr lang="en-US" sz="1200">
                <a:latin typeface="Courier New" pitchFamily="49" charset="0"/>
                <a:cs typeface="Times New Roman" pitchFamily="18" charset="0"/>
              </a:rPr>
              <a:t>                 0.300   </a:t>
            </a:r>
            <a:r>
              <a:rPr lang="en-US" sz="1200" u="sng">
                <a:solidFill>
                  <a:srgbClr val="0000CC"/>
                </a:solidFill>
                <a:latin typeface="Courier New" pitchFamily="49" charset="0"/>
                <a:cs typeface="Times New Roman" pitchFamily="18" charset="0"/>
              </a:rPr>
              <a:t>dest</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Total                 3.773ns (0.770ns logic, 3.003ns route)</a:t>
            </a:r>
          </a:p>
          <a:p>
            <a:pPr algn="l" eaLnBrk="0" hangingPunct="0"/>
            <a:r>
              <a:rPr lang="en-US" sz="1200">
                <a:latin typeface="Courier New" pitchFamily="49" charset="0"/>
                <a:cs typeface="Times New Roman" pitchFamily="18" charset="0"/>
              </a:rPr>
              <a:t>                                  (20.0% logic, 80.0% route)</a:t>
            </a:r>
            <a:endParaRPr lang="en-US" sz="1200">
              <a:latin typeface="Courier New" pitchFamily="49" charset="0"/>
            </a:endParaRPr>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High Fanout: Solutions</a:t>
            </a:r>
          </a:p>
        </p:txBody>
      </p:sp>
      <p:sp>
        <p:nvSpPr>
          <p:cNvPr id="22531" name="Rectangle 3"/>
          <p:cNvSpPr>
            <a:spLocks noGrp="1" noChangeArrowheads="1"/>
          </p:cNvSpPr>
          <p:nvPr>
            <p:ph type="body" idx="1"/>
          </p:nvPr>
        </p:nvSpPr>
        <p:spPr/>
        <p:txBody>
          <a:bodyPr/>
          <a:lstStyle/>
          <a:p>
            <a:pPr eaLnBrk="1" hangingPunct="1"/>
            <a:r>
              <a:rPr lang="en-US" smtClean="0"/>
              <a:t>Most likely solution is to duplicate the source of the high-fanout net</a:t>
            </a:r>
          </a:p>
          <a:p>
            <a:pPr lvl="1" eaLnBrk="1" hangingPunct="1"/>
            <a:r>
              <a:rPr lang="en-US" smtClean="0"/>
              <a:t>If the net is the output of a flip-flop, the solution is to duplicate the flip-flop</a:t>
            </a:r>
          </a:p>
          <a:p>
            <a:pPr lvl="2" eaLnBrk="1" hangingPunct="1"/>
            <a:r>
              <a:rPr lang="en-US" sz="1800" smtClean="0"/>
              <a:t>Use manual duplication (recommended) or synthesis options</a:t>
            </a:r>
          </a:p>
          <a:p>
            <a:pPr lvl="1" eaLnBrk="1" hangingPunct="1"/>
            <a:r>
              <a:rPr lang="en-US" smtClean="0"/>
              <a:t>If the net is driven by combinatorial logic, locating the source of the net in the HDL code can be more difficult </a:t>
            </a:r>
          </a:p>
          <a:p>
            <a:pPr lvl="2" eaLnBrk="1" hangingPunct="1"/>
            <a:r>
              <a:rPr lang="en-US" sz="1800" smtClean="0"/>
              <a:t>Use synthesis options to duplicate the source</a:t>
            </a:r>
          </a:p>
          <a:p>
            <a:pPr lvl="2" eaLnBrk="1" hangingPunct="1"/>
            <a:r>
              <a:rPr lang="en-US" sz="1800" smtClean="0"/>
              <a:t>Duplicate one or more flip-flops upstream from the net</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Case 3</a:t>
            </a:r>
          </a:p>
        </p:txBody>
      </p:sp>
      <p:sp>
        <p:nvSpPr>
          <p:cNvPr id="23555" name="Text Box 3"/>
          <p:cNvSpPr txBox="1">
            <a:spLocks noChangeArrowheads="1"/>
          </p:cNvSpPr>
          <p:nvPr/>
        </p:nvSpPr>
        <p:spPr bwMode="auto">
          <a:xfrm>
            <a:off x="685800" y="1497013"/>
            <a:ext cx="7924800" cy="3963987"/>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a:solidFill>
                  <a:srgbClr val="0000CC"/>
                </a:solidFill>
                <a:latin typeface="Courier New" pitchFamily="49" charset="0"/>
                <a:cs typeface="Times New Roman" pitchFamily="18" charset="0"/>
              </a:rPr>
              <a:t>Data Path: source to dest</a:t>
            </a:r>
          </a:p>
          <a:p>
            <a:pPr algn="l" eaLnBrk="0" hangingPunct="0"/>
            <a:r>
              <a:rPr lang="en-US" sz="1200">
                <a:latin typeface="Courier New" pitchFamily="49" charset="0"/>
                <a:cs typeface="Times New Roman" pitchFamily="18" charset="0"/>
              </a:rPr>
              <a:t>    Delay type         Delay(ns)  Logical Resource(s)</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Tcko</a:t>
            </a:r>
            <a:r>
              <a:rPr lang="en-US" sz="1200">
                <a:latin typeface="Courier New" pitchFamily="49" charset="0"/>
                <a:cs typeface="Times New Roman" pitchFamily="18" charset="0"/>
              </a:rPr>
              <a:t>                  0.290   </a:t>
            </a:r>
            <a:r>
              <a:rPr lang="en-US" sz="1200" u="sng">
                <a:solidFill>
                  <a:srgbClr val="0000CC"/>
                </a:solidFill>
                <a:latin typeface="Courier New" pitchFamily="49" charset="0"/>
                <a:cs typeface="Times New Roman" pitchFamily="18" charset="0"/>
              </a:rPr>
              <a:t>source</a:t>
            </a:r>
          </a:p>
          <a:p>
            <a:pPr algn="l" eaLnBrk="0" hangingPunct="0"/>
            <a:r>
              <a:rPr lang="en-US" sz="1200">
                <a:latin typeface="Courier New" pitchFamily="49" charset="0"/>
                <a:cs typeface="Times New Roman" pitchFamily="18" charset="0"/>
              </a:rPr>
              <a:t>    net (fanout=7)        0.521   </a:t>
            </a:r>
            <a:r>
              <a:rPr lang="en-US" sz="1200" u="sng">
                <a:solidFill>
                  <a:srgbClr val="0000CC"/>
                </a:solidFill>
                <a:latin typeface="Courier New" pitchFamily="49" charset="0"/>
                <a:cs typeface="Times New Roman" pitchFamily="18" charset="0"/>
              </a:rPr>
              <a:t>net_1</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lut_1</a:t>
            </a:r>
          </a:p>
          <a:p>
            <a:pPr algn="l" eaLnBrk="0" hangingPunct="0"/>
            <a:r>
              <a:rPr lang="en-US" sz="1200">
                <a:latin typeface="Courier New" pitchFamily="49" charset="0"/>
                <a:cs typeface="Times New Roman" pitchFamily="18" charset="0"/>
              </a:rPr>
              <a:t>    net (fanout=1)        0.280   </a:t>
            </a:r>
            <a:r>
              <a:rPr lang="en-US" sz="1200" u="sng">
                <a:solidFill>
                  <a:srgbClr val="0000CC"/>
                </a:solidFill>
                <a:latin typeface="Courier New" pitchFamily="49" charset="0"/>
                <a:cs typeface="Times New Roman" pitchFamily="18" charset="0"/>
              </a:rPr>
              <a:t>net_2</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lut_2</a:t>
            </a:r>
          </a:p>
          <a:p>
            <a:pPr algn="l" eaLnBrk="0" hangingPunct="0"/>
            <a:r>
              <a:rPr lang="en-US" sz="1200">
                <a:latin typeface="Courier New" pitchFamily="49" charset="0"/>
                <a:cs typeface="Times New Roman" pitchFamily="18" charset="0"/>
              </a:rPr>
              <a:t>    net (fanout=1)        0.223   </a:t>
            </a:r>
            <a:r>
              <a:rPr lang="en-US" sz="1200" u="sng">
                <a:solidFill>
                  <a:srgbClr val="0000CC"/>
                </a:solidFill>
                <a:latin typeface="Courier New" pitchFamily="49" charset="0"/>
                <a:cs typeface="Times New Roman" pitchFamily="18" charset="0"/>
              </a:rPr>
              <a:t>net_3</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lut_3</a:t>
            </a:r>
          </a:p>
          <a:p>
            <a:pPr algn="l" eaLnBrk="0" hangingPunct="0"/>
            <a:r>
              <a:rPr lang="en-US" sz="1200">
                <a:latin typeface="Courier New" pitchFamily="49" charset="0"/>
                <a:cs typeface="Times New Roman" pitchFamily="18" charset="0"/>
              </a:rPr>
              <a:t>    net (fanout=1)        0.223   </a:t>
            </a:r>
            <a:r>
              <a:rPr lang="en-US" sz="1200" u="sng">
                <a:solidFill>
                  <a:srgbClr val="0000CC"/>
                </a:solidFill>
                <a:latin typeface="Courier New" pitchFamily="49" charset="0"/>
                <a:cs typeface="Times New Roman" pitchFamily="18" charset="0"/>
              </a:rPr>
              <a:t>net_4</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lut_4</a:t>
            </a:r>
          </a:p>
          <a:p>
            <a:pPr algn="l" eaLnBrk="0" hangingPunct="0"/>
            <a:r>
              <a:rPr lang="en-US" sz="1200">
                <a:latin typeface="Courier New" pitchFamily="49" charset="0"/>
                <a:cs typeface="Times New Roman" pitchFamily="18" charset="0"/>
              </a:rPr>
              <a:t>    net (fanout=1)        0.310   </a:t>
            </a:r>
            <a:r>
              <a:rPr lang="en-US" sz="1200" u="sng">
                <a:solidFill>
                  <a:srgbClr val="0000CC"/>
                </a:solidFill>
                <a:latin typeface="Courier New" pitchFamily="49" charset="0"/>
                <a:cs typeface="Times New Roman" pitchFamily="18" charset="0"/>
              </a:rPr>
              <a:t>net_5</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lut_5</a:t>
            </a:r>
          </a:p>
          <a:p>
            <a:pPr algn="l" eaLnBrk="0" hangingPunct="0"/>
            <a:r>
              <a:rPr lang="en-US" sz="1200">
                <a:latin typeface="Courier New" pitchFamily="49" charset="0"/>
                <a:cs typeface="Times New Roman" pitchFamily="18" charset="0"/>
              </a:rPr>
              <a:t>    net (fanout=1)        0.233   </a:t>
            </a:r>
            <a:r>
              <a:rPr lang="en-US" sz="1200" u="sng">
                <a:solidFill>
                  <a:srgbClr val="0000CC"/>
                </a:solidFill>
                <a:latin typeface="Courier New" pitchFamily="49" charset="0"/>
                <a:cs typeface="Times New Roman" pitchFamily="18" charset="0"/>
              </a:rPr>
              <a:t>net_6</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lut_6</a:t>
            </a:r>
          </a:p>
          <a:p>
            <a:pPr algn="l" eaLnBrk="0" hangingPunct="0"/>
            <a:r>
              <a:rPr lang="en-US" sz="1200">
                <a:latin typeface="Courier New" pitchFamily="49" charset="0"/>
                <a:cs typeface="Times New Roman" pitchFamily="18" charset="0"/>
              </a:rPr>
              <a:t>    net (fanout=1)        0.308   </a:t>
            </a:r>
            <a:r>
              <a:rPr lang="en-US" sz="1200" u="sng">
                <a:solidFill>
                  <a:srgbClr val="0000CC"/>
                </a:solidFill>
                <a:latin typeface="Courier New" pitchFamily="49" charset="0"/>
                <a:cs typeface="Times New Roman" pitchFamily="18" charset="0"/>
              </a:rPr>
              <a:t>net_7</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Tdick</a:t>
            </a:r>
            <a:r>
              <a:rPr lang="en-US" sz="1200">
                <a:latin typeface="Courier New" pitchFamily="49" charset="0"/>
                <a:cs typeface="Times New Roman" pitchFamily="18" charset="0"/>
              </a:rPr>
              <a:t>                 0.300   </a:t>
            </a:r>
            <a:r>
              <a:rPr lang="en-US" sz="1200" u="sng">
                <a:solidFill>
                  <a:srgbClr val="0000CC"/>
                </a:solidFill>
                <a:latin typeface="Courier New" pitchFamily="49" charset="0"/>
                <a:cs typeface="Times New Roman" pitchFamily="18" charset="0"/>
              </a:rPr>
              <a:t>dest</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Total                 3.048ns (0.950ns logic, 2.098ns route)</a:t>
            </a:r>
          </a:p>
          <a:p>
            <a:pPr algn="l" eaLnBrk="0" hangingPunct="0"/>
            <a:r>
              <a:rPr lang="en-US" sz="1200">
                <a:latin typeface="Courier New" pitchFamily="49" charset="0"/>
                <a:cs typeface="Times New Roman" pitchFamily="18" charset="0"/>
              </a:rPr>
              <a:t>                                  (31.2% logic, 68.8% route)</a:t>
            </a:r>
          </a:p>
        </p:txBody>
      </p:sp>
      <p:sp>
        <p:nvSpPr>
          <p:cNvPr id="23556" name="Rectangle 4"/>
          <p:cNvSpPr>
            <a:spLocks noGrp="1" noChangeArrowheads="1"/>
          </p:cNvSpPr>
          <p:nvPr>
            <p:ph type="body" idx="1"/>
          </p:nvPr>
        </p:nvSpPr>
        <p:spPr>
          <a:xfrm>
            <a:off x="455613" y="5492750"/>
            <a:ext cx="7924800" cy="908050"/>
          </a:xfrm>
          <a:noFill/>
        </p:spPr>
        <p:txBody>
          <a:bodyPr/>
          <a:lstStyle/>
          <a:p>
            <a:pPr eaLnBrk="1" hangingPunct="1"/>
            <a:r>
              <a:rPr lang="en-US" smtClean="0"/>
              <a:t>This path is also constrained to 3 ns</a:t>
            </a:r>
          </a:p>
          <a:p>
            <a:pPr eaLnBrk="1" hangingPunct="1"/>
            <a:r>
              <a:rPr lang="en-US" smtClean="0"/>
              <a:t>What is the primary cause of the timing failure?</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pPr eaLnBrk="1" hangingPunct="1"/>
            <a:r>
              <a:rPr lang="en-US" smtClean="0"/>
              <a:t>Objectives</a:t>
            </a:r>
          </a:p>
        </p:txBody>
      </p:sp>
      <p:sp>
        <p:nvSpPr>
          <p:cNvPr id="6147" name="Rectangle 6"/>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a flow for obtaining timing closure</a:t>
            </a:r>
          </a:p>
          <a:p>
            <a:pPr eaLnBrk="1" hangingPunct="1"/>
            <a:r>
              <a:rPr lang="en-US" smtClean="0"/>
              <a:t>Interpret a timing report and determine the cause of timing errors</a:t>
            </a:r>
          </a:p>
          <a:p>
            <a:pPr eaLnBrk="1" hangingPunct="1"/>
            <a:r>
              <a:rPr lang="en-US" smtClean="0"/>
              <a:t>Apply Timing Analyzer report options to create customized timing reports</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Case 3 Answer</a:t>
            </a:r>
          </a:p>
        </p:txBody>
      </p:sp>
      <p:sp>
        <p:nvSpPr>
          <p:cNvPr id="24579" name="Rectangle 3"/>
          <p:cNvSpPr>
            <a:spLocks noGrp="1" noChangeArrowheads="1"/>
          </p:cNvSpPr>
          <p:nvPr>
            <p:ph type="body" idx="1"/>
          </p:nvPr>
        </p:nvSpPr>
        <p:spPr>
          <a:xfrm>
            <a:off x="455613" y="5492750"/>
            <a:ext cx="7924800" cy="908050"/>
          </a:xfrm>
          <a:noFill/>
        </p:spPr>
        <p:txBody>
          <a:bodyPr/>
          <a:lstStyle/>
          <a:p>
            <a:pPr eaLnBrk="1" hangingPunct="1"/>
            <a:r>
              <a:rPr lang="en-US" smtClean="0"/>
              <a:t>What is the primary cause of the timing failure?</a:t>
            </a:r>
          </a:p>
          <a:p>
            <a:pPr lvl="1" eaLnBrk="1" hangingPunct="1"/>
            <a:r>
              <a:rPr lang="en-US" smtClean="0"/>
              <a:t>There are no really long delays, but there are a lot of logic levels</a:t>
            </a:r>
          </a:p>
        </p:txBody>
      </p:sp>
      <p:sp>
        <p:nvSpPr>
          <p:cNvPr id="24580" name="Text Box 4"/>
          <p:cNvSpPr txBox="1">
            <a:spLocks noChangeArrowheads="1"/>
          </p:cNvSpPr>
          <p:nvPr/>
        </p:nvSpPr>
        <p:spPr bwMode="auto">
          <a:xfrm>
            <a:off x="685800" y="1497013"/>
            <a:ext cx="7924800" cy="3963987"/>
          </a:xfrm>
          <a:prstGeom prst="rect">
            <a:avLst/>
          </a:prstGeom>
          <a:noFill/>
          <a:ln w="9525">
            <a:solidFill>
              <a:schemeClr val="tx1"/>
            </a:solidFill>
            <a:miter lim="800000"/>
            <a:headEnd/>
            <a:tailEnd/>
          </a:ln>
        </p:spPr>
        <p:txBody>
          <a:bodyPr wrap="none" lIns="91428" tIns="45715" rIns="91428" bIns="45715"/>
          <a:lstStyle/>
          <a:p>
            <a:pPr algn="l" eaLnBrk="0" hangingPunct="0"/>
            <a:r>
              <a:rPr lang="en-US" sz="1200" u="sng">
                <a:solidFill>
                  <a:srgbClr val="0000CC"/>
                </a:solidFill>
                <a:latin typeface="Courier New" pitchFamily="49" charset="0"/>
                <a:cs typeface="Times New Roman" pitchFamily="18" charset="0"/>
              </a:rPr>
              <a:t>Data Path: source to dest</a:t>
            </a:r>
          </a:p>
          <a:p>
            <a:pPr algn="l" eaLnBrk="0" hangingPunct="0"/>
            <a:r>
              <a:rPr lang="en-US" sz="1200">
                <a:latin typeface="Courier New" pitchFamily="49" charset="0"/>
                <a:cs typeface="Times New Roman" pitchFamily="18" charset="0"/>
              </a:rPr>
              <a:t>    Delay type         Delay(ns)  Logical Resource(s)</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Tcko</a:t>
            </a:r>
            <a:r>
              <a:rPr lang="en-US" sz="1200">
                <a:latin typeface="Courier New" pitchFamily="49" charset="0"/>
                <a:cs typeface="Times New Roman" pitchFamily="18" charset="0"/>
              </a:rPr>
              <a:t>                  0.290   </a:t>
            </a:r>
            <a:r>
              <a:rPr lang="en-US" sz="1200" u="sng">
                <a:solidFill>
                  <a:srgbClr val="0000CC"/>
                </a:solidFill>
                <a:latin typeface="Courier New" pitchFamily="49" charset="0"/>
                <a:cs typeface="Times New Roman" pitchFamily="18" charset="0"/>
              </a:rPr>
              <a:t>source</a:t>
            </a:r>
          </a:p>
          <a:p>
            <a:pPr algn="l" eaLnBrk="0" hangingPunct="0"/>
            <a:r>
              <a:rPr lang="en-US" sz="1200">
                <a:latin typeface="Courier New" pitchFamily="49" charset="0"/>
                <a:cs typeface="Times New Roman" pitchFamily="18" charset="0"/>
              </a:rPr>
              <a:t>    net (fanout=7)        0.521   </a:t>
            </a:r>
            <a:r>
              <a:rPr lang="en-US" sz="1200" u="sng">
                <a:solidFill>
                  <a:srgbClr val="0000CC"/>
                </a:solidFill>
                <a:latin typeface="Courier New" pitchFamily="49" charset="0"/>
                <a:cs typeface="Times New Roman" pitchFamily="18" charset="0"/>
              </a:rPr>
              <a:t>net_1</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lut_1</a:t>
            </a:r>
          </a:p>
          <a:p>
            <a:pPr algn="l" eaLnBrk="0" hangingPunct="0"/>
            <a:r>
              <a:rPr lang="en-US" sz="1200">
                <a:latin typeface="Courier New" pitchFamily="49" charset="0"/>
                <a:cs typeface="Times New Roman" pitchFamily="18" charset="0"/>
              </a:rPr>
              <a:t>    net (fanout=1)        0.180   </a:t>
            </a:r>
            <a:r>
              <a:rPr lang="en-US" sz="1200" u="sng">
                <a:solidFill>
                  <a:srgbClr val="0000CC"/>
                </a:solidFill>
                <a:latin typeface="Courier New" pitchFamily="49" charset="0"/>
                <a:cs typeface="Times New Roman" pitchFamily="18" charset="0"/>
              </a:rPr>
              <a:t>net_2</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lut_2</a:t>
            </a:r>
          </a:p>
          <a:p>
            <a:pPr algn="l" eaLnBrk="0" hangingPunct="0"/>
            <a:r>
              <a:rPr lang="en-US" sz="1200">
                <a:latin typeface="Courier New" pitchFamily="49" charset="0"/>
                <a:cs typeface="Times New Roman" pitchFamily="18" charset="0"/>
              </a:rPr>
              <a:t>    net (fanout=1)        0.223   </a:t>
            </a:r>
            <a:r>
              <a:rPr lang="en-US" sz="1200" u="sng">
                <a:solidFill>
                  <a:srgbClr val="0000CC"/>
                </a:solidFill>
                <a:latin typeface="Courier New" pitchFamily="49" charset="0"/>
                <a:cs typeface="Times New Roman" pitchFamily="18" charset="0"/>
              </a:rPr>
              <a:t>net_3</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lut_3</a:t>
            </a:r>
          </a:p>
          <a:p>
            <a:pPr algn="l" eaLnBrk="0" hangingPunct="0"/>
            <a:r>
              <a:rPr lang="en-US" sz="1200">
                <a:latin typeface="Courier New" pitchFamily="49" charset="0"/>
                <a:cs typeface="Times New Roman" pitchFamily="18" charset="0"/>
              </a:rPr>
              <a:t>    net (fanout=1)        0.123   </a:t>
            </a:r>
            <a:r>
              <a:rPr lang="en-US" sz="1200" u="sng">
                <a:solidFill>
                  <a:srgbClr val="0000CC"/>
                </a:solidFill>
                <a:latin typeface="Courier New" pitchFamily="49" charset="0"/>
                <a:cs typeface="Times New Roman" pitchFamily="18" charset="0"/>
              </a:rPr>
              <a:t>net_4</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lut_4</a:t>
            </a:r>
          </a:p>
          <a:p>
            <a:pPr algn="l" eaLnBrk="0" hangingPunct="0"/>
            <a:r>
              <a:rPr lang="en-US" sz="1200">
                <a:latin typeface="Courier New" pitchFamily="49" charset="0"/>
                <a:cs typeface="Times New Roman" pitchFamily="18" charset="0"/>
              </a:rPr>
              <a:t>    net (fanout=1)        0.310   </a:t>
            </a:r>
            <a:r>
              <a:rPr lang="en-US" sz="1200" u="sng">
                <a:solidFill>
                  <a:srgbClr val="0000CC"/>
                </a:solidFill>
                <a:latin typeface="Courier New" pitchFamily="49" charset="0"/>
                <a:cs typeface="Times New Roman" pitchFamily="18" charset="0"/>
              </a:rPr>
              <a:t>net_5</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lut_5</a:t>
            </a:r>
          </a:p>
          <a:p>
            <a:pPr algn="l" eaLnBrk="0" hangingPunct="0"/>
            <a:r>
              <a:rPr lang="en-US" sz="1200">
                <a:latin typeface="Courier New" pitchFamily="49" charset="0"/>
                <a:cs typeface="Times New Roman" pitchFamily="18" charset="0"/>
              </a:rPr>
              <a:t>    net (fanout=1)        0.233   </a:t>
            </a:r>
            <a:r>
              <a:rPr lang="en-US" sz="1200" u="sng">
                <a:solidFill>
                  <a:srgbClr val="0000CC"/>
                </a:solidFill>
                <a:latin typeface="Courier New" pitchFamily="49" charset="0"/>
                <a:cs typeface="Times New Roman" pitchFamily="18" charset="0"/>
              </a:rPr>
              <a:t>net_6</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Tilo</a:t>
            </a:r>
            <a:r>
              <a:rPr lang="en-US" sz="1200">
                <a:latin typeface="Courier New" pitchFamily="49" charset="0"/>
                <a:cs typeface="Times New Roman" pitchFamily="18" charset="0"/>
              </a:rPr>
              <a:t>                  0.060   </a:t>
            </a:r>
            <a:r>
              <a:rPr lang="en-US" sz="1200" u="sng">
                <a:solidFill>
                  <a:srgbClr val="0000CC"/>
                </a:solidFill>
                <a:latin typeface="Courier New" pitchFamily="49" charset="0"/>
                <a:cs typeface="Times New Roman" pitchFamily="18" charset="0"/>
              </a:rPr>
              <a:t>lut_6</a:t>
            </a:r>
          </a:p>
          <a:p>
            <a:pPr algn="l" eaLnBrk="0" hangingPunct="0"/>
            <a:r>
              <a:rPr lang="en-US" sz="1200">
                <a:latin typeface="Courier New" pitchFamily="49" charset="0"/>
                <a:cs typeface="Times New Roman" pitchFamily="18" charset="0"/>
              </a:rPr>
              <a:t>    net (fanout=1)        0.308   </a:t>
            </a:r>
            <a:r>
              <a:rPr lang="en-US" sz="1200" u="sng">
                <a:solidFill>
                  <a:srgbClr val="0000CC"/>
                </a:solidFill>
                <a:latin typeface="Courier New" pitchFamily="49" charset="0"/>
                <a:cs typeface="Times New Roman" pitchFamily="18" charset="0"/>
              </a:rPr>
              <a:t>net_7</a:t>
            </a:r>
          </a:p>
          <a:p>
            <a:pPr algn="l" eaLnBrk="0" hangingPunct="0"/>
            <a:r>
              <a:rPr lang="en-US" sz="1200">
                <a:latin typeface="Courier New" pitchFamily="49" charset="0"/>
                <a:cs typeface="Times New Roman" pitchFamily="18" charset="0"/>
              </a:rPr>
              <a:t>    </a:t>
            </a:r>
            <a:r>
              <a:rPr lang="en-US" sz="1200" u="sng">
                <a:solidFill>
                  <a:srgbClr val="0000CC"/>
                </a:solidFill>
                <a:latin typeface="Courier New" pitchFamily="49" charset="0"/>
                <a:cs typeface="Times New Roman" pitchFamily="18" charset="0"/>
              </a:rPr>
              <a:t>Tdick</a:t>
            </a:r>
            <a:r>
              <a:rPr lang="en-US" sz="1200">
                <a:latin typeface="Courier New" pitchFamily="49" charset="0"/>
                <a:cs typeface="Times New Roman" pitchFamily="18" charset="0"/>
              </a:rPr>
              <a:t>                 0.300   </a:t>
            </a:r>
            <a:r>
              <a:rPr lang="en-US" sz="1200" u="sng">
                <a:solidFill>
                  <a:srgbClr val="0000CC"/>
                </a:solidFill>
                <a:latin typeface="Courier New" pitchFamily="49" charset="0"/>
                <a:cs typeface="Times New Roman" pitchFamily="18" charset="0"/>
              </a:rPr>
              <a:t>dest</a:t>
            </a:r>
          </a:p>
          <a:p>
            <a:pPr algn="l" eaLnBrk="0" hangingPunct="0"/>
            <a:r>
              <a:rPr lang="en-US" sz="1200">
                <a:latin typeface="Courier New" pitchFamily="49" charset="0"/>
                <a:cs typeface="Times New Roman" pitchFamily="18" charset="0"/>
              </a:rPr>
              <a:t>    ----------------------------  --------------------------------------</a:t>
            </a:r>
          </a:p>
          <a:p>
            <a:pPr algn="l" eaLnBrk="0" hangingPunct="0"/>
            <a:r>
              <a:rPr lang="en-US" sz="1200">
                <a:latin typeface="Courier New" pitchFamily="49" charset="0"/>
                <a:cs typeface="Times New Roman" pitchFamily="18" charset="0"/>
              </a:rPr>
              <a:t>    Total                 3.048ns (0.950ns logic, 2.098ns route)</a:t>
            </a:r>
          </a:p>
          <a:p>
            <a:pPr algn="l" eaLnBrk="0" hangingPunct="0"/>
            <a:r>
              <a:rPr lang="en-US" sz="1200">
                <a:latin typeface="Courier New" pitchFamily="49" charset="0"/>
                <a:cs typeface="Times New Roman" pitchFamily="18" charset="0"/>
              </a:rPr>
              <a:t>                                  (31.2% logic, 68.8% route)</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smtClean="0"/>
              <a:t>Too Many Logic Levels: Solutions</a:t>
            </a:r>
          </a:p>
        </p:txBody>
      </p:sp>
      <p:sp>
        <p:nvSpPr>
          <p:cNvPr id="25603" name="Rectangle 5"/>
          <p:cNvSpPr>
            <a:spLocks noGrp="1" noChangeArrowheads="1"/>
          </p:cNvSpPr>
          <p:nvPr>
            <p:ph type="body" idx="1"/>
          </p:nvPr>
        </p:nvSpPr>
        <p:spPr/>
        <p:txBody>
          <a:bodyPr/>
          <a:lstStyle/>
          <a:p>
            <a:pPr eaLnBrk="1" hangingPunct="1"/>
            <a:r>
              <a:rPr lang="en-US" smtClean="0"/>
              <a:t>The implementation tools cannot do much to improve performance</a:t>
            </a:r>
          </a:p>
          <a:p>
            <a:pPr eaLnBrk="1" hangingPunct="1"/>
            <a:r>
              <a:rPr lang="en-US" smtClean="0"/>
              <a:t>The netlist must be altered to reduce the amount of logic between flip-flops</a:t>
            </a:r>
          </a:p>
          <a:p>
            <a:pPr eaLnBrk="1" hangingPunct="1"/>
            <a:r>
              <a:rPr lang="en-US" smtClean="0"/>
              <a:t>Possible solutions</a:t>
            </a:r>
          </a:p>
          <a:p>
            <a:pPr lvl="1" eaLnBrk="1" hangingPunct="1"/>
            <a:r>
              <a:rPr lang="en-US" smtClean="0"/>
              <a:t>Check whether the path is a multicycle path</a:t>
            </a:r>
          </a:p>
          <a:p>
            <a:pPr lvl="2" eaLnBrk="1" hangingPunct="1"/>
            <a:r>
              <a:rPr lang="en-US" sz="1800" smtClean="0"/>
              <a:t>If yes, add a multicycle path constraint</a:t>
            </a:r>
          </a:p>
          <a:p>
            <a:pPr lvl="1" eaLnBrk="1" hangingPunct="1"/>
            <a:r>
              <a:rPr lang="en-US" smtClean="0"/>
              <a:t>Ensure that proper constraints were used during synthesis</a:t>
            </a:r>
          </a:p>
          <a:p>
            <a:pPr lvl="1" eaLnBrk="1" hangingPunct="1"/>
            <a:r>
              <a:rPr lang="en-US" smtClean="0"/>
              <a:t>Use the retiming option during synthesis to distribute logic more evenly among flip-flops</a:t>
            </a:r>
          </a:p>
          <a:p>
            <a:pPr lvl="1" eaLnBrk="1" hangingPunct="1"/>
            <a:r>
              <a:rPr lang="en-US" smtClean="0"/>
              <a:t>Confirm that good coding techniques were used to build this logic (no nested if or case statements)</a:t>
            </a:r>
          </a:p>
          <a:p>
            <a:pPr lvl="1" eaLnBrk="1" hangingPunct="1"/>
            <a:r>
              <a:rPr lang="en-US" smtClean="0"/>
              <a:t>Change the micro-architecture of this path</a:t>
            </a:r>
          </a:p>
          <a:p>
            <a:pPr lvl="2" eaLnBrk="1" hangingPunct="1"/>
            <a:r>
              <a:rPr lang="en-US" sz="1800" smtClean="0"/>
              <a:t>Add a pipeline stage, manually re-pipeline...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pPr eaLnBrk="1" hangingPunct="1"/>
            <a:r>
              <a:rPr lang="en-US" smtClean="0"/>
              <a:t>Selecting a Timing Report</a:t>
            </a:r>
          </a:p>
        </p:txBody>
      </p:sp>
      <p:sp>
        <p:nvSpPr>
          <p:cNvPr id="26627" name="Rectangle 4"/>
          <p:cNvSpPr>
            <a:spLocks noGrp="1" noChangeArrowheads="1"/>
          </p:cNvSpPr>
          <p:nvPr>
            <p:ph type="body" idx="1"/>
          </p:nvPr>
        </p:nvSpPr>
        <p:spPr/>
        <p:txBody>
          <a:bodyPr/>
          <a:lstStyle/>
          <a:p>
            <a:pPr eaLnBrk="1" hangingPunct="1"/>
            <a:r>
              <a:rPr lang="en-US" smtClean="0"/>
              <a:t>Select </a:t>
            </a:r>
            <a:r>
              <a:rPr lang="en-US" b="1" smtClean="0"/>
              <a:t>Timing </a:t>
            </a:r>
            <a:r>
              <a:rPr lang="en-US" smtClean="0">
                <a:sym typeface="Symbol" pitchFamily="18" charset="2"/>
              </a:rPr>
              <a:t>&gt;</a:t>
            </a:r>
            <a:r>
              <a:rPr lang="en-US" b="1" smtClean="0"/>
              <a:t> Run Analysis</a:t>
            </a:r>
            <a:r>
              <a:rPr lang="en-US" smtClean="0"/>
              <a:t> to create a report using the currently defined options</a:t>
            </a:r>
          </a:p>
          <a:p>
            <a:pPr eaLnBrk="1" hangingPunct="1"/>
            <a:endParaRPr lang="en-US" smtClean="0"/>
          </a:p>
          <a:p>
            <a:pPr eaLnBrk="1" hangingPunct="1"/>
            <a:r>
              <a:rPr lang="en-US" smtClean="0"/>
              <a:t>From there you can select from four different types of timing reports</a:t>
            </a:r>
          </a:p>
        </p:txBody>
      </p:sp>
      <p:grpSp>
        <p:nvGrpSpPr>
          <p:cNvPr id="2" name="Group 8"/>
          <p:cNvGrpSpPr>
            <a:grpSpLocks/>
          </p:cNvGrpSpPr>
          <p:nvPr>
            <p:custDataLst>
              <p:tags r:id="rId2"/>
            </p:custDataLst>
          </p:nvPr>
        </p:nvGrpSpPr>
        <p:grpSpPr bwMode="auto">
          <a:xfrm>
            <a:off x="2935288" y="3998913"/>
            <a:ext cx="5381625" cy="1647825"/>
            <a:chOff x="1849" y="2267"/>
            <a:chExt cx="3390" cy="1038"/>
          </a:xfrm>
        </p:grpSpPr>
        <p:pic>
          <p:nvPicPr>
            <p:cNvPr id="26631" name="Picture 2"/>
            <p:cNvPicPr preferRelativeResize="0">
              <a:picLocks noChangeAspect="1" noChangeArrowheads="1"/>
            </p:cNvPicPr>
            <p:nvPr/>
          </p:nvPicPr>
          <p:blipFill>
            <a:blip r:embed="rId6"/>
            <a:srcRect/>
            <a:stretch>
              <a:fillRect/>
            </a:stretch>
          </p:blipFill>
          <p:spPr bwMode="auto">
            <a:xfrm>
              <a:off x="1849" y="2267"/>
              <a:ext cx="3390" cy="1038"/>
            </a:xfrm>
            <a:prstGeom prst="rect">
              <a:avLst/>
            </a:prstGeom>
            <a:noFill/>
            <a:ln w="9525">
              <a:solidFill>
                <a:schemeClr val="tx1"/>
              </a:solidFill>
              <a:miter lim="800000"/>
              <a:headEnd/>
              <a:tailEnd/>
            </a:ln>
          </p:spPr>
        </p:pic>
        <p:sp>
          <p:nvSpPr>
            <p:cNvPr id="26632" name="Rectangle 5"/>
            <p:cNvSpPr>
              <a:spLocks noChangeArrowheads="1"/>
            </p:cNvSpPr>
            <p:nvPr/>
          </p:nvSpPr>
          <p:spPr bwMode="auto">
            <a:xfrm>
              <a:off x="2437" y="2654"/>
              <a:ext cx="1749" cy="526"/>
            </a:xfrm>
            <a:prstGeom prst="rect">
              <a:avLst/>
            </a:prstGeom>
            <a:noFill/>
            <a:ln w="25400">
              <a:solidFill>
                <a:schemeClr val="tx1"/>
              </a:solidFill>
              <a:miter lim="800000"/>
              <a:headEnd/>
              <a:tailEnd/>
            </a:ln>
          </p:spPr>
          <p:txBody>
            <a:bodyPr wrap="none" anchor="ctr"/>
            <a:lstStyle/>
            <a:p>
              <a:endParaRPr lang="en-US"/>
            </a:p>
          </p:txBody>
        </p:sp>
      </p:grpSp>
      <p:pic>
        <p:nvPicPr>
          <p:cNvPr id="26629" name="Picture 6"/>
          <p:cNvPicPr preferRelativeResize="0">
            <a:picLocks noChangeAspect="1" noChangeArrowheads="1"/>
          </p:cNvPicPr>
          <p:nvPr>
            <p:custDataLst>
              <p:tags r:id="rId3"/>
            </p:custDataLst>
          </p:nvPr>
        </p:nvPicPr>
        <p:blipFill>
          <a:blip r:embed="rId7"/>
          <a:srcRect/>
          <a:stretch>
            <a:fillRect/>
          </a:stretch>
        </p:blipFill>
        <p:spPr bwMode="auto">
          <a:xfrm>
            <a:off x="1095375" y="3986213"/>
            <a:ext cx="1390650" cy="1123950"/>
          </a:xfrm>
          <a:prstGeom prst="rect">
            <a:avLst/>
          </a:prstGeom>
          <a:noFill/>
          <a:ln w="9525">
            <a:solidFill>
              <a:schemeClr val="tx1"/>
            </a:solidFill>
            <a:miter lim="800000"/>
            <a:headEnd/>
            <a:tailEnd/>
          </a:ln>
        </p:spPr>
      </p:pic>
      <p:sp>
        <p:nvSpPr>
          <p:cNvPr id="26630" name="AutoShape 7"/>
          <p:cNvSpPr>
            <a:spLocks noChangeArrowheads="1"/>
          </p:cNvSpPr>
          <p:nvPr/>
        </p:nvSpPr>
        <p:spPr bwMode="auto">
          <a:xfrm>
            <a:off x="1838325" y="3414713"/>
            <a:ext cx="1844675" cy="539750"/>
          </a:xfrm>
          <a:prstGeom prst="curvedDownArrow">
            <a:avLst>
              <a:gd name="adj1" fmla="val 68353"/>
              <a:gd name="adj2" fmla="val 136706"/>
              <a:gd name="adj3" fmla="val 33333"/>
            </a:avLst>
          </a:prstGeom>
          <a:solidFill>
            <a:srgbClr val="0000FF"/>
          </a:solidFill>
          <a:ln w="9525">
            <a:solidFill>
              <a:schemeClr val="tx1"/>
            </a:solidFill>
            <a:miter lim="800000"/>
            <a:headEnd/>
            <a:tailEnd/>
          </a:ln>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p:txBody>
          <a:bodyPr/>
          <a:lstStyle/>
          <a:p>
            <a:pPr eaLnBrk="1" hangingPunct="1"/>
            <a:r>
              <a:rPr lang="en-US" smtClean="0"/>
              <a:t>Analyze Against Design Timing Constraints</a:t>
            </a:r>
            <a:endParaRPr lang="en-US" i="1" smtClean="0">
              <a:solidFill>
                <a:srgbClr val="9933FF"/>
              </a:solidFill>
            </a:endParaRPr>
          </a:p>
          <a:p>
            <a:pPr lvl="1" eaLnBrk="1" hangingPunct="1"/>
            <a:r>
              <a:rPr lang="en-US" smtClean="0"/>
              <a:t>Compares design performance with timing constraints</a:t>
            </a:r>
          </a:p>
          <a:p>
            <a:pPr lvl="1" eaLnBrk="1" hangingPunct="1"/>
            <a:r>
              <a:rPr lang="en-US" smtClean="0"/>
              <a:t>Most commonly used report format</a:t>
            </a:r>
          </a:p>
          <a:p>
            <a:pPr lvl="2" eaLnBrk="1" hangingPunct="1"/>
            <a:r>
              <a:rPr lang="en-US" sz="1800" smtClean="0"/>
              <a:t>Used for Post-Map and Post-Place &amp; Route Static Timing Reports if the design contains constraints</a:t>
            </a:r>
          </a:p>
          <a:p>
            <a:pPr lvl="2" eaLnBrk="1" hangingPunct="1"/>
            <a:endParaRPr lang="en-US" sz="1800" smtClean="0"/>
          </a:p>
          <a:p>
            <a:pPr eaLnBrk="1" hangingPunct="1"/>
            <a:r>
              <a:rPr lang="en-US" smtClean="0"/>
              <a:t>Analyze Against Auto-Generated Design Constraints </a:t>
            </a:r>
          </a:p>
          <a:p>
            <a:pPr lvl="1" eaLnBrk="1" hangingPunct="1"/>
            <a:r>
              <a:rPr lang="en-US" smtClean="0"/>
              <a:t>Determines the longest paths in each clock domain</a:t>
            </a:r>
          </a:p>
          <a:p>
            <a:pPr lvl="1" eaLnBrk="1" hangingPunct="1"/>
            <a:r>
              <a:rPr lang="en-US" smtClean="0"/>
              <a:t>Use with designs that have no constraints defined</a:t>
            </a:r>
          </a:p>
          <a:p>
            <a:pPr lvl="2" eaLnBrk="1" hangingPunct="1"/>
            <a:r>
              <a:rPr lang="en-US" sz="1800" smtClean="0"/>
              <a:t>Used for Post-Map and Post-Place &amp; Route Static Timing Reports if the design contains no constraints</a:t>
            </a:r>
          </a:p>
        </p:txBody>
      </p:sp>
      <p:sp>
        <p:nvSpPr>
          <p:cNvPr id="27651" name="Rectangle 3"/>
          <p:cNvSpPr>
            <a:spLocks noGrp="1" noChangeArrowheads="1"/>
          </p:cNvSpPr>
          <p:nvPr>
            <p:ph type="title"/>
          </p:nvPr>
        </p:nvSpPr>
        <p:spPr>
          <a:xfrm>
            <a:off x="458788" y="218045"/>
            <a:ext cx="8229600" cy="747969"/>
          </a:xfrm>
        </p:spPr>
        <p:txBody>
          <a:bodyPr/>
          <a:lstStyle/>
          <a:p>
            <a:pPr eaLnBrk="1" hangingPunct="1"/>
            <a:r>
              <a:rPr lang="en-US" dirty="0" smtClean="0"/>
              <a:t>Types of Timing Reports</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p:txBody>
          <a:bodyPr/>
          <a:lstStyle/>
          <a:p>
            <a:pPr eaLnBrk="1" hangingPunct="1"/>
            <a:r>
              <a:rPr lang="en-US" smtClean="0"/>
              <a:t>Types of Timing Reports</a:t>
            </a:r>
          </a:p>
        </p:txBody>
      </p:sp>
      <p:sp>
        <p:nvSpPr>
          <p:cNvPr id="28675" name="Rectangle 11"/>
          <p:cNvSpPr>
            <a:spLocks noGrp="1" noChangeArrowheads="1"/>
          </p:cNvSpPr>
          <p:nvPr>
            <p:ph type="body" idx="1"/>
          </p:nvPr>
        </p:nvSpPr>
        <p:spPr/>
        <p:txBody>
          <a:bodyPr/>
          <a:lstStyle/>
          <a:p>
            <a:pPr eaLnBrk="1" hangingPunct="1"/>
            <a:r>
              <a:rPr lang="en-US" smtClean="0"/>
              <a:t>Analyze Against User Specified Paths by Defining Endpoints</a:t>
            </a:r>
          </a:p>
          <a:p>
            <a:pPr lvl="1" eaLnBrk="1" hangingPunct="1"/>
            <a:r>
              <a:rPr lang="en-US" smtClean="0"/>
              <a:t>Custom report for selecting sources and destinations</a:t>
            </a:r>
          </a:p>
          <a:p>
            <a:pPr lvl="1" eaLnBrk="1" hangingPunct="1"/>
            <a:endParaRPr lang="en-US" smtClean="0"/>
          </a:p>
          <a:p>
            <a:pPr eaLnBrk="1" hangingPunct="1"/>
            <a:r>
              <a:rPr lang="en-US" smtClean="0"/>
              <a:t>Analyze Against User Specified Paths by Defining Clock and I/O Timing</a:t>
            </a:r>
          </a:p>
          <a:p>
            <a:pPr lvl="1" eaLnBrk="1" hangingPunct="1"/>
            <a:r>
              <a:rPr lang="en-US" smtClean="0"/>
              <a:t>Allows you to define PERIOD and OFFSET constraints on-the-fly </a:t>
            </a:r>
          </a:p>
          <a:p>
            <a:pPr lvl="1" eaLnBrk="1" hangingPunct="1"/>
            <a:r>
              <a:rPr lang="en-US" smtClean="0"/>
              <a:t>Use with designs that have no constraints defined</a:t>
            </a:r>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4"/>
          <p:cNvPicPr>
            <a:picLocks noChangeAspect="1" noChangeArrowheads="1"/>
          </p:cNvPicPr>
          <p:nvPr>
            <p:custDataLst>
              <p:tags r:id="rId2"/>
            </p:custDataLst>
          </p:nvPr>
        </p:nvPicPr>
        <p:blipFill>
          <a:blip r:embed="rId5"/>
          <a:srcRect/>
          <a:stretch>
            <a:fillRect/>
          </a:stretch>
        </p:blipFill>
        <p:spPr bwMode="auto">
          <a:xfrm>
            <a:off x="4246563" y="1398588"/>
            <a:ext cx="4041775" cy="4754562"/>
          </a:xfrm>
          <a:prstGeom prst="rect">
            <a:avLst/>
          </a:prstGeom>
          <a:noFill/>
          <a:ln w="9525" algn="ctr">
            <a:noFill/>
            <a:miter lim="800000"/>
            <a:headEnd/>
            <a:tailEnd/>
          </a:ln>
        </p:spPr>
      </p:pic>
      <p:sp>
        <p:nvSpPr>
          <p:cNvPr id="29699" name="Rectangle 12"/>
          <p:cNvSpPr>
            <a:spLocks noGrp="1" noChangeArrowheads="1"/>
          </p:cNvSpPr>
          <p:nvPr>
            <p:ph type="title"/>
          </p:nvPr>
        </p:nvSpPr>
        <p:spPr/>
        <p:txBody>
          <a:bodyPr/>
          <a:lstStyle/>
          <a:p>
            <a:pPr eaLnBrk="1" hangingPunct="1"/>
            <a:r>
              <a:rPr lang="en-US" smtClean="0"/>
              <a:t>Timing Constraints Tab</a:t>
            </a:r>
          </a:p>
        </p:txBody>
      </p:sp>
      <p:sp>
        <p:nvSpPr>
          <p:cNvPr id="29700" name="Rectangle 13"/>
          <p:cNvSpPr>
            <a:spLocks noGrp="1" noChangeArrowheads="1"/>
          </p:cNvSpPr>
          <p:nvPr>
            <p:ph type="body" idx="1"/>
          </p:nvPr>
        </p:nvSpPr>
        <p:spPr>
          <a:xfrm>
            <a:off x="457200" y="1600200"/>
            <a:ext cx="3675063" cy="4799013"/>
          </a:xfrm>
        </p:spPr>
        <p:txBody>
          <a:bodyPr/>
          <a:lstStyle/>
          <a:p>
            <a:pPr eaLnBrk="1" hangingPunct="1"/>
            <a:r>
              <a:rPr lang="en-US" dirty="0" smtClean="0"/>
              <a:t>After selecting a type of</a:t>
            </a:r>
            <a:r>
              <a:rPr lang="en-US" i="1" dirty="0" smtClean="0"/>
              <a:t> </a:t>
            </a:r>
            <a:br>
              <a:rPr lang="en-US" i="1" dirty="0" smtClean="0"/>
            </a:br>
            <a:r>
              <a:rPr lang="en-US" dirty="0" smtClean="0"/>
              <a:t>report, you can select from </a:t>
            </a:r>
            <a:br>
              <a:rPr lang="en-US" dirty="0" smtClean="0"/>
            </a:br>
            <a:r>
              <a:rPr lang="en-US" dirty="0" smtClean="0"/>
              <a:t>various report options</a:t>
            </a:r>
          </a:p>
          <a:p>
            <a:pPr eaLnBrk="1" hangingPunct="1"/>
            <a:endParaRPr lang="en-US" dirty="0" smtClean="0"/>
          </a:p>
          <a:p>
            <a:pPr eaLnBrk="1" hangingPunct="1"/>
            <a:r>
              <a:rPr lang="en-US" dirty="0" smtClean="0"/>
              <a:t>Select a name for the timing report</a:t>
            </a:r>
          </a:p>
          <a:p>
            <a:pPr eaLnBrk="1" hangingPunct="1"/>
            <a:endParaRPr lang="en-US" dirty="0" smtClean="0"/>
          </a:p>
          <a:p>
            <a:pPr eaLnBrk="1" hangingPunct="1"/>
            <a:r>
              <a:rPr lang="en-US" dirty="0" smtClean="0"/>
              <a:t>You can select which constraints you want reported</a:t>
            </a:r>
          </a:p>
          <a:p>
            <a:pPr eaLnBrk="1" hangingPunct="1"/>
            <a:endParaRPr lang="en-US" dirty="0" smtClean="0"/>
          </a:p>
        </p:txBody>
      </p:sp>
      <p:sp>
        <p:nvSpPr>
          <p:cNvPr id="29701" name="Freeform 6"/>
          <p:cNvSpPr>
            <a:spLocks/>
          </p:cNvSpPr>
          <p:nvPr/>
        </p:nvSpPr>
        <p:spPr bwMode="auto">
          <a:xfrm>
            <a:off x="3864077" y="3328988"/>
            <a:ext cx="619023" cy="1058657"/>
          </a:xfrm>
          <a:custGeom>
            <a:avLst/>
            <a:gdLst>
              <a:gd name="T0" fmla="*/ 0 w 387"/>
              <a:gd name="T1" fmla="*/ 2147483647 h 989"/>
              <a:gd name="T2" fmla="*/ 2147483647 w 387"/>
              <a:gd name="T3" fmla="*/ 0 h 989"/>
              <a:gd name="T4" fmla="*/ 0 60000 65536"/>
              <a:gd name="T5" fmla="*/ 0 60000 65536"/>
              <a:gd name="T6" fmla="*/ 0 w 387"/>
              <a:gd name="T7" fmla="*/ 0 h 989"/>
              <a:gd name="T8" fmla="*/ 387 w 387"/>
              <a:gd name="T9" fmla="*/ 989 h 989"/>
            </a:gdLst>
            <a:ahLst/>
            <a:cxnLst>
              <a:cxn ang="T4">
                <a:pos x="T0" y="T1"/>
              </a:cxn>
              <a:cxn ang="T5">
                <a:pos x="T2" y="T3"/>
              </a:cxn>
            </a:cxnLst>
            <a:rect l="T6" t="T7" r="T8" b="T9"/>
            <a:pathLst>
              <a:path w="387" h="989">
                <a:moveTo>
                  <a:pt x="0" y="989"/>
                </a:moveTo>
                <a:lnTo>
                  <a:pt x="387" y="0"/>
                </a:lnTo>
              </a:path>
            </a:pathLst>
          </a:custGeom>
          <a:noFill/>
          <a:ln w="28575">
            <a:solidFill>
              <a:srgbClr val="0033CC"/>
            </a:solidFill>
            <a:round/>
            <a:headEnd type="none" w="sm" len="sm"/>
            <a:tailEnd type="oval" w="med" len="med"/>
          </a:ln>
        </p:spPr>
        <p:txBody>
          <a:bodyPr wrap="none" anchor="ctr"/>
          <a:lstStyle/>
          <a:p>
            <a:endParaRPr lang="en-US"/>
          </a:p>
        </p:txBody>
      </p:sp>
      <p:sp>
        <p:nvSpPr>
          <p:cNvPr id="29702" name="Freeform 7"/>
          <p:cNvSpPr>
            <a:spLocks/>
          </p:cNvSpPr>
          <p:nvPr/>
        </p:nvSpPr>
        <p:spPr bwMode="auto">
          <a:xfrm>
            <a:off x="3856703" y="1674813"/>
            <a:ext cx="916910" cy="1665697"/>
          </a:xfrm>
          <a:custGeom>
            <a:avLst/>
            <a:gdLst>
              <a:gd name="T0" fmla="*/ 0 w 312"/>
              <a:gd name="T1" fmla="*/ 2147483647 h 437"/>
              <a:gd name="T2" fmla="*/ 2147483647 w 312"/>
              <a:gd name="T3" fmla="*/ 0 h 437"/>
              <a:gd name="T4" fmla="*/ 0 60000 65536"/>
              <a:gd name="T5" fmla="*/ 0 60000 65536"/>
              <a:gd name="T6" fmla="*/ 0 w 312"/>
              <a:gd name="T7" fmla="*/ 0 h 437"/>
              <a:gd name="T8" fmla="*/ 312 w 312"/>
              <a:gd name="T9" fmla="*/ 437 h 437"/>
            </a:gdLst>
            <a:ahLst/>
            <a:cxnLst>
              <a:cxn ang="T4">
                <a:pos x="T0" y="T1"/>
              </a:cxn>
              <a:cxn ang="T5">
                <a:pos x="T2" y="T3"/>
              </a:cxn>
            </a:cxnLst>
            <a:rect l="T6" t="T7" r="T8" b="T9"/>
            <a:pathLst>
              <a:path w="312" h="437">
                <a:moveTo>
                  <a:pt x="0" y="437"/>
                </a:moveTo>
                <a:lnTo>
                  <a:pt x="312" y="0"/>
                </a:lnTo>
              </a:path>
            </a:pathLst>
          </a:custGeom>
          <a:noFill/>
          <a:ln w="28575">
            <a:solidFill>
              <a:srgbClr val="0033CC"/>
            </a:solidFill>
            <a:round/>
            <a:headEnd type="none" w="sm" len="sm"/>
            <a:tailEnd type="oval" w="med" len="med"/>
          </a:ln>
        </p:spPr>
        <p:txBody>
          <a:bodyPr wrap="none" anchor="ctr"/>
          <a:lstStyle/>
          <a:p>
            <a:endParaRPr lang="en-US"/>
          </a:p>
        </p:txBody>
      </p:sp>
      <p:sp>
        <p:nvSpPr>
          <p:cNvPr id="29703" name="Line 10"/>
          <p:cNvSpPr>
            <a:spLocks noChangeShapeType="1"/>
          </p:cNvSpPr>
          <p:nvPr/>
        </p:nvSpPr>
        <p:spPr bwMode="auto">
          <a:xfrm flipV="1">
            <a:off x="3296265" y="4394507"/>
            <a:ext cx="580205" cy="511"/>
          </a:xfrm>
          <a:prstGeom prst="line">
            <a:avLst/>
          </a:prstGeom>
          <a:noFill/>
          <a:ln w="28575">
            <a:solidFill>
              <a:srgbClr val="0033CC"/>
            </a:solidFill>
            <a:round/>
            <a:headEnd/>
            <a:tailEnd/>
          </a:ln>
        </p:spPr>
        <p:txBody>
          <a:bodyPr/>
          <a:lstStyle/>
          <a:p>
            <a:endParaRPr lang="en-US"/>
          </a:p>
        </p:txBody>
      </p:sp>
      <p:sp>
        <p:nvSpPr>
          <p:cNvPr id="29704" name="Line 11"/>
          <p:cNvSpPr>
            <a:spLocks noChangeShapeType="1"/>
          </p:cNvSpPr>
          <p:nvPr/>
        </p:nvSpPr>
        <p:spPr bwMode="auto">
          <a:xfrm>
            <a:off x="3277881" y="3342763"/>
            <a:ext cx="585787" cy="0"/>
          </a:xfrm>
          <a:prstGeom prst="line">
            <a:avLst/>
          </a:prstGeom>
          <a:noFill/>
          <a:ln w="28575">
            <a:solidFill>
              <a:srgbClr val="0033CC"/>
            </a:solidFill>
            <a:round/>
            <a:headEnd/>
            <a:tailEnd/>
          </a:ln>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2"/>
          <p:cNvPicPr>
            <a:picLocks noChangeAspect="1" noChangeArrowheads="1"/>
          </p:cNvPicPr>
          <p:nvPr>
            <p:custDataLst>
              <p:tags r:id="rId2"/>
            </p:custDataLst>
          </p:nvPr>
        </p:nvPicPr>
        <p:blipFill>
          <a:blip r:embed="rId5"/>
          <a:srcRect/>
          <a:stretch>
            <a:fillRect/>
          </a:stretch>
        </p:blipFill>
        <p:spPr bwMode="auto">
          <a:xfrm>
            <a:off x="4130675" y="1498600"/>
            <a:ext cx="3990975" cy="4694238"/>
          </a:xfrm>
          <a:prstGeom prst="rect">
            <a:avLst/>
          </a:prstGeom>
          <a:noFill/>
          <a:ln w="9525" algn="ctr">
            <a:noFill/>
            <a:miter lim="800000"/>
            <a:headEnd/>
            <a:tailEnd/>
          </a:ln>
        </p:spPr>
      </p:pic>
      <p:sp>
        <p:nvSpPr>
          <p:cNvPr id="30723" name="Rectangle 4"/>
          <p:cNvSpPr>
            <a:spLocks noGrp="1" noChangeArrowheads="1"/>
          </p:cNvSpPr>
          <p:nvPr>
            <p:ph type="title"/>
          </p:nvPr>
        </p:nvSpPr>
        <p:spPr/>
        <p:txBody>
          <a:bodyPr/>
          <a:lstStyle/>
          <a:p>
            <a:pPr eaLnBrk="1" hangingPunct="1"/>
            <a:r>
              <a:rPr lang="en-US" smtClean="0"/>
              <a:t>Report Options Tab</a:t>
            </a:r>
          </a:p>
        </p:txBody>
      </p:sp>
      <p:sp>
        <p:nvSpPr>
          <p:cNvPr id="30724" name="Rectangle 5"/>
          <p:cNvSpPr>
            <a:spLocks noGrp="1" noChangeArrowheads="1"/>
          </p:cNvSpPr>
          <p:nvPr>
            <p:ph type="body" idx="1"/>
          </p:nvPr>
        </p:nvSpPr>
        <p:spPr>
          <a:xfrm>
            <a:off x="132736" y="1231490"/>
            <a:ext cx="3967778" cy="5167723"/>
          </a:xfrm>
        </p:spPr>
        <p:txBody>
          <a:bodyPr/>
          <a:lstStyle/>
          <a:p>
            <a:pPr eaLnBrk="1" hangingPunct="1"/>
            <a:r>
              <a:rPr lang="en-US" dirty="0" smtClean="0"/>
              <a:t>Report failing paths only: Lists only the paths that fail to meet your specified timing constraints</a:t>
            </a:r>
          </a:p>
          <a:p>
            <a:pPr eaLnBrk="1" hangingPunct="1"/>
            <a:r>
              <a:rPr lang="en-US" dirty="0" smtClean="0"/>
              <a:t>Constraint details</a:t>
            </a:r>
          </a:p>
          <a:p>
            <a:pPr lvl="1" eaLnBrk="1" hangingPunct="1"/>
            <a:r>
              <a:rPr lang="en-US" dirty="0" smtClean="0"/>
              <a:t>Specify the number of detailed </a:t>
            </a:r>
            <a:br>
              <a:rPr lang="en-US" dirty="0" smtClean="0"/>
            </a:br>
            <a:r>
              <a:rPr lang="en-US" dirty="0" smtClean="0"/>
              <a:t>paths reported per constraint</a:t>
            </a:r>
          </a:p>
          <a:p>
            <a:pPr eaLnBrk="1" hangingPunct="1"/>
            <a:r>
              <a:rPr lang="en-US" dirty="0" smtClean="0"/>
              <a:t>Do unconstrained analysis: </a:t>
            </a:r>
            <a:br>
              <a:rPr lang="en-US" dirty="0" smtClean="0"/>
            </a:br>
            <a:r>
              <a:rPr lang="en-US" dirty="0" smtClean="0"/>
              <a:t>Allows you to list some or all of </a:t>
            </a:r>
            <a:br>
              <a:rPr lang="en-US" dirty="0" smtClean="0"/>
            </a:br>
            <a:r>
              <a:rPr lang="en-US" dirty="0" smtClean="0"/>
              <a:t>the unconstrained paths in your </a:t>
            </a:r>
            <a:br>
              <a:rPr lang="en-US" dirty="0" smtClean="0"/>
            </a:br>
            <a:r>
              <a:rPr lang="en-US" dirty="0" smtClean="0"/>
              <a:t>design</a:t>
            </a:r>
          </a:p>
          <a:p>
            <a:pPr eaLnBrk="1" hangingPunct="1"/>
            <a:r>
              <a:rPr lang="en-US" dirty="0" smtClean="0"/>
              <a:t>You can also generate additional report sections</a:t>
            </a:r>
          </a:p>
        </p:txBody>
      </p:sp>
      <p:sp>
        <p:nvSpPr>
          <p:cNvPr id="30725" name="Freeform 6"/>
          <p:cNvSpPr>
            <a:spLocks/>
          </p:cNvSpPr>
          <p:nvPr/>
        </p:nvSpPr>
        <p:spPr bwMode="auto">
          <a:xfrm flipV="1">
            <a:off x="3790335" y="3244645"/>
            <a:ext cx="640378" cy="143080"/>
          </a:xfrm>
          <a:custGeom>
            <a:avLst/>
            <a:gdLst>
              <a:gd name="T0" fmla="*/ 0 w 387"/>
              <a:gd name="T1" fmla="*/ 2147483647 h 989"/>
              <a:gd name="T2" fmla="*/ 2147483647 w 387"/>
              <a:gd name="T3" fmla="*/ 0 h 989"/>
              <a:gd name="T4" fmla="*/ 0 60000 65536"/>
              <a:gd name="T5" fmla="*/ 0 60000 65536"/>
              <a:gd name="T6" fmla="*/ 0 w 387"/>
              <a:gd name="T7" fmla="*/ 0 h 989"/>
              <a:gd name="T8" fmla="*/ 387 w 387"/>
              <a:gd name="T9" fmla="*/ 989 h 989"/>
            </a:gdLst>
            <a:ahLst/>
            <a:cxnLst>
              <a:cxn ang="T4">
                <a:pos x="T0" y="T1"/>
              </a:cxn>
              <a:cxn ang="T5">
                <a:pos x="T2" y="T3"/>
              </a:cxn>
            </a:cxnLst>
            <a:rect l="T6" t="T7" r="T8" b="T9"/>
            <a:pathLst>
              <a:path w="387" h="989">
                <a:moveTo>
                  <a:pt x="0" y="989"/>
                </a:moveTo>
                <a:lnTo>
                  <a:pt x="387" y="0"/>
                </a:lnTo>
              </a:path>
            </a:pathLst>
          </a:custGeom>
          <a:noFill/>
          <a:ln w="28575">
            <a:solidFill>
              <a:srgbClr val="0033CC"/>
            </a:solidFill>
            <a:round/>
            <a:headEnd type="none" w="sm" len="sm"/>
            <a:tailEnd type="oval" w="med" len="med"/>
          </a:ln>
        </p:spPr>
        <p:txBody>
          <a:bodyPr wrap="none" anchor="ctr"/>
          <a:lstStyle/>
          <a:p>
            <a:endParaRPr lang="en-US"/>
          </a:p>
        </p:txBody>
      </p:sp>
      <p:sp>
        <p:nvSpPr>
          <p:cNvPr id="30726" name="Freeform 7"/>
          <p:cNvSpPr>
            <a:spLocks/>
          </p:cNvSpPr>
          <p:nvPr/>
        </p:nvSpPr>
        <p:spPr bwMode="auto">
          <a:xfrm flipV="1">
            <a:off x="1732935" y="2308122"/>
            <a:ext cx="2610465" cy="587477"/>
          </a:xfrm>
          <a:custGeom>
            <a:avLst/>
            <a:gdLst>
              <a:gd name="T0" fmla="*/ 0 w 312"/>
              <a:gd name="T1" fmla="*/ 2147483647 h 437"/>
              <a:gd name="T2" fmla="*/ 2147483647 w 312"/>
              <a:gd name="T3" fmla="*/ 0 h 437"/>
              <a:gd name="T4" fmla="*/ 0 60000 65536"/>
              <a:gd name="T5" fmla="*/ 0 60000 65536"/>
              <a:gd name="T6" fmla="*/ 0 w 312"/>
              <a:gd name="T7" fmla="*/ 0 h 437"/>
              <a:gd name="T8" fmla="*/ 312 w 312"/>
              <a:gd name="T9" fmla="*/ 437 h 437"/>
            </a:gdLst>
            <a:ahLst/>
            <a:cxnLst>
              <a:cxn ang="T4">
                <a:pos x="T0" y="T1"/>
              </a:cxn>
              <a:cxn ang="T5">
                <a:pos x="T2" y="T3"/>
              </a:cxn>
            </a:cxnLst>
            <a:rect l="T6" t="T7" r="T8" b="T9"/>
            <a:pathLst>
              <a:path w="312" h="437">
                <a:moveTo>
                  <a:pt x="0" y="437"/>
                </a:moveTo>
                <a:lnTo>
                  <a:pt x="312" y="0"/>
                </a:lnTo>
              </a:path>
            </a:pathLst>
          </a:custGeom>
          <a:noFill/>
          <a:ln w="28575">
            <a:solidFill>
              <a:srgbClr val="0033CC"/>
            </a:solidFill>
            <a:round/>
            <a:headEnd type="none" w="sm" len="sm"/>
            <a:tailEnd type="oval" w="med" len="med"/>
          </a:ln>
        </p:spPr>
        <p:txBody>
          <a:bodyPr wrap="none" anchor="ctr"/>
          <a:lstStyle/>
          <a:p>
            <a:endParaRPr lang="en-US"/>
          </a:p>
        </p:txBody>
      </p:sp>
      <p:sp>
        <p:nvSpPr>
          <p:cNvPr id="30727" name="Freeform 8"/>
          <p:cNvSpPr>
            <a:spLocks/>
          </p:cNvSpPr>
          <p:nvPr/>
        </p:nvSpPr>
        <p:spPr bwMode="auto">
          <a:xfrm>
            <a:off x="3082413" y="4605339"/>
            <a:ext cx="1151450" cy="1345636"/>
          </a:xfrm>
          <a:custGeom>
            <a:avLst/>
            <a:gdLst>
              <a:gd name="T0" fmla="*/ 0 w 387"/>
              <a:gd name="T1" fmla="*/ 2147483647 h 989"/>
              <a:gd name="T2" fmla="*/ 2147483647 w 387"/>
              <a:gd name="T3" fmla="*/ 0 h 989"/>
              <a:gd name="T4" fmla="*/ 0 60000 65536"/>
              <a:gd name="T5" fmla="*/ 0 60000 65536"/>
              <a:gd name="T6" fmla="*/ 0 w 387"/>
              <a:gd name="T7" fmla="*/ 0 h 989"/>
              <a:gd name="T8" fmla="*/ 387 w 387"/>
              <a:gd name="T9" fmla="*/ 989 h 989"/>
            </a:gdLst>
            <a:ahLst/>
            <a:cxnLst>
              <a:cxn ang="T4">
                <a:pos x="T0" y="T1"/>
              </a:cxn>
              <a:cxn ang="T5">
                <a:pos x="T2" y="T3"/>
              </a:cxn>
            </a:cxnLst>
            <a:rect l="T6" t="T7" r="T8" b="T9"/>
            <a:pathLst>
              <a:path w="387" h="989">
                <a:moveTo>
                  <a:pt x="0" y="989"/>
                </a:moveTo>
                <a:lnTo>
                  <a:pt x="387" y="0"/>
                </a:lnTo>
              </a:path>
            </a:pathLst>
          </a:custGeom>
          <a:noFill/>
          <a:ln w="28575">
            <a:solidFill>
              <a:srgbClr val="0033CC"/>
            </a:solidFill>
            <a:round/>
            <a:headEnd type="none" w="sm" len="sm"/>
            <a:tailEnd type="oval" w="med" len="med"/>
          </a:ln>
        </p:spPr>
        <p:txBody>
          <a:bodyPr wrap="none" anchor="ctr"/>
          <a:lstStyle/>
          <a:p>
            <a:endParaRPr lang="en-US"/>
          </a:p>
        </p:txBody>
      </p:sp>
      <p:sp>
        <p:nvSpPr>
          <p:cNvPr id="30728" name="PPTShape_0"/>
          <p:cNvSpPr>
            <a:spLocks/>
          </p:cNvSpPr>
          <p:nvPr/>
        </p:nvSpPr>
        <p:spPr bwMode="auto">
          <a:xfrm>
            <a:off x="3709219" y="3570288"/>
            <a:ext cx="721494" cy="338035"/>
          </a:xfrm>
          <a:custGeom>
            <a:avLst/>
            <a:gdLst>
              <a:gd name="T0" fmla="*/ 0 w 387"/>
              <a:gd name="T1" fmla="*/ 2147483647 h 989"/>
              <a:gd name="T2" fmla="*/ 2147483647 w 387"/>
              <a:gd name="T3" fmla="*/ 0 h 989"/>
              <a:gd name="T4" fmla="*/ 0 60000 65536"/>
              <a:gd name="T5" fmla="*/ 0 60000 65536"/>
              <a:gd name="T6" fmla="*/ 0 w 387"/>
              <a:gd name="T7" fmla="*/ 0 h 989"/>
              <a:gd name="T8" fmla="*/ 387 w 387"/>
              <a:gd name="T9" fmla="*/ 989 h 989"/>
            </a:gdLst>
            <a:ahLst/>
            <a:cxnLst>
              <a:cxn ang="T4">
                <a:pos x="T0" y="T1"/>
              </a:cxn>
              <a:cxn ang="T5">
                <a:pos x="T2" y="T3"/>
              </a:cxn>
            </a:cxnLst>
            <a:rect l="T6" t="T7" r="T8" b="T9"/>
            <a:pathLst>
              <a:path w="387" h="989">
                <a:moveTo>
                  <a:pt x="0" y="989"/>
                </a:moveTo>
                <a:lnTo>
                  <a:pt x="387" y="0"/>
                </a:lnTo>
              </a:path>
            </a:pathLst>
          </a:custGeom>
          <a:noFill/>
          <a:ln w="28575">
            <a:solidFill>
              <a:srgbClr val="0033CC"/>
            </a:solidFill>
            <a:round/>
            <a:headEnd type="none" w="sm" len="sm"/>
            <a:tailEnd type="oval" w="med" len="med"/>
          </a:ln>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7" descr="twr_prorate_v6.jpg"/>
          <p:cNvPicPr>
            <a:picLocks noChangeAspect="1"/>
          </p:cNvPicPr>
          <p:nvPr>
            <p:custDataLst>
              <p:tags r:id="rId2"/>
            </p:custDataLst>
          </p:nvPr>
        </p:nvPicPr>
        <p:blipFill>
          <a:blip r:embed="rId5"/>
          <a:srcRect/>
          <a:stretch>
            <a:fillRect/>
          </a:stretch>
        </p:blipFill>
        <p:spPr bwMode="auto">
          <a:xfrm>
            <a:off x="4754563" y="1371600"/>
            <a:ext cx="3498850" cy="4608513"/>
          </a:xfrm>
          <a:prstGeom prst="rect">
            <a:avLst/>
          </a:prstGeom>
          <a:noFill/>
          <a:ln w="9525">
            <a:noFill/>
            <a:miter lim="800000"/>
            <a:headEnd/>
            <a:tailEnd/>
          </a:ln>
        </p:spPr>
      </p:pic>
      <p:sp>
        <p:nvSpPr>
          <p:cNvPr id="31747" name="Rectangle 12"/>
          <p:cNvSpPr>
            <a:spLocks noGrp="1" noChangeArrowheads="1"/>
          </p:cNvSpPr>
          <p:nvPr>
            <p:ph type="title"/>
          </p:nvPr>
        </p:nvSpPr>
        <p:spPr/>
        <p:txBody>
          <a:bodyPr/>
          <a:lstStyle/>
          <a:p>
            <a:pPr eaLnBrk="1" hangingPunct="1"/>
            <a:r>
              <a:rPr lang="en-US" smtClean="0"/>
              <a:t>Device Settings</a:t>
            </a:r>
          </a:p>
        </p:txBody>
      </p:sp>
      <p:sp>
        <p:nvSpPr>
          <p:cNvPr id="31748" name="Rectangle 13"/>
          <p:cNvSpPr>
            <a:spLocks noGrp="1" noChangeArrowheads="1"/>
          </p:cNvSpPr>
          <p:nvPr>
            <p:ph type="body" idx="1"/>
          </p:nvPr>
        </p:nvSpPr>
        <p:spPr>
          <a:xfrm>
            <a:off x="457200" y="1600200"/>
            <a:ext cx="3706813" cy="4799013"/>
          </a:xfrm>
        </p:spPr>
        <p:txBody>
          <a:bodyPr/>
          <a:lstStyle/>
          <a:p>
            <a:pPr eaLnBrk="1" hangingPunct="1">
              <a:lnSpc>
                <a:spcPct val="100000"/>
              </a:lnSpc>
            </a:pPr>
            <a:r>
              <a:rPr lang="en-US" smtClean="0"/>
              <a:t>Speed grade</a:t>
            </a:r>
          </a:p>
          <a:p>
            <a:pPr lvl="1" eaLnBrk="1" hangingPunct="1">
              <a:lnSpc>
                <a:spcPct val="100000"/>
              </a:lnSpc>
            </a:pPr>
            <a:r>
              <a:rPr lang="en-US" smtClean="0"/>
              <a:t>Do the analysis using the timing of a different speed grade part</a:t>
            </a:r>
          </a:p>
          <a:p>
            <a:pPr eaLnBrk="1" hangingPunct="1">
              <a:lnSpc>
                <a:spcPct val="100000"/>
              </a:lnSpc>
            </a:pPr>
            <a:endParaRPr lang="en-US" smtClean="0"/>
          </a:p>
          <a:p>
            <a:pPr eaLnBrk="1" hangingPunct="1">
              <a:lnSpc>
                <a:spcPct val="100000"/>
              </a:lnSpc>
            </a:pPr>
            <a:r>
              <a:rPr lang="en-US" smtClean="0"/>
              <a:t>Prorating</a:t>
            </a:r>
          </a:p>
          <a:p>
            <a:pPr lvl="1" eaLnBrk="1" hangingPunct="1">
              <a:lnSpc>
                <a:spcPct val="100000"/>
              </a:lnSpc>
            </a:pPr>
            <a:r>
              <a:rPr lang="en-US" smtClean="0"/>
              <a:t>Specify your own worst-case environment</a:t>
            </a:r>
          </a:p>
        </p:txBody>
      </p:sp>
      <p:sp>
        <p:nvSpPr>
          <p:cNvPr id="31749" name="Freeform 5"/>
          <p:cNvSpPr>
            <a:spLocks/>
          </p:cNvSpPr>
          <p:nvPr/>
        </p:nvSpPr>
        <p:spPr bwMode="auto">
          <a:xfrm>
            <a:off x="2276475" y="2555875"/>
            <a:ext cx="2573338" cy="760413"/>
          </a:xfrm>
          <a:custGeom>
            <a:avLst/>
            <a:gdLst>
              <a:gd name="T0" fmla="*/ 0 w 1013"/>
              <a:gd name="T1" fmla="*/ 2147483647 h 213"/>
              <a:gd name="T2" fmla="*/ 2147483647 w 1013"/>
              <a:gd name="T3" fmla="*/ 0 h 213"/>
              <a:gd name="T4" fmla="*/ 0 60000 65536"/>
              <a:gd name="T5" fmla="*/ 0 60000 65536"/>
              <a:gd name="T6" fmla="*/ 0 w 1013"/>
              <a:gd name="T7" fmla="*/ 0 h 213"/>
              <a:gd name="T8" fmla="*/ 1013 w 1013"/>
              <a:gd name="T9" fmla="*/ 213 h 213"/>
            </a:gdLst>
            <a:ahLst/>
            <a:cxnLst>
              <a:cxn ang="T4">
                <a:pos x="T0" y="T1"/>
              </a:cxn>
              <a:cxn ang="T5">
                <a:pos x="T2" y="T3"/>
              </a:cxn>
            </a:cxnLst>
            <a:rect l="T6" t="T7" r="T8" b="T9"/>
            <a:pathLst>
              <a:path w="1013" h="213">
                <a:moveTo>
                  <a:pt x="0" y="213"/>
                </a:moveTo>
                <a:lnTo>
                  <a:pt x="1013" y="0"/>
                </a:lnTo>
              </a:path>
            </a:pathLst>
          </a:custGeom>
          <a:noFill/>
          <a:ln w="28575">
            <a:solidFill>
              <a:srgbClr val="0033CC"/>
            </a:solidFill>
            <a:round/>
            <a:headEnd type="none" w="sm" len="sm"/>
            <a:tailEnd type="oval" w="med" len="med"/>
          </a:ln>
        </p:spPr>
        <p:txBody>
          <a:bodyPr wrap="none" anchor="ctr"/>
          <a:lstStyle/>
          <a:p>
            <a:endParaRPr lang="en-US"/>
          </a:p>
        </p:txBody>
      </p:sp>
      <p:sp>
        <p:nvSpPr>
          <p:cNvPr id="31750" name="Freeform 6"/>
          <p:cNvSpPr>
            <a:spLocks/>
          </p:cNvSpPr>
          <p:nvPr/>
        </p:nvSpPr>
        <p:spPr bwMode="auto">
          <a:xfrm>
            <a:off x="3852863" y="1836738"/>
            <a:ext cx="968375" cy="374650"/>
          </a:xfrm>
          <a:custGeom>
            <a:avLst/>
            <a:gdLst>
              <a:gd name="T0" fmla="*/ 0 w 1342"/>
              <a:gd name="T1" fmla="*/ 0 h 198"/>
              <a:gd name="T2" fmla="*/ 2147483647 w 1342"/>
              <a:gd name="T3" fmla="*/ 2147483647 h 198"/>
              <a:gd name="T4" fmla="*/ 0 60000 65536"/>
              <a:gd name="T5" fmla="*/ 0 60000 65536"/>
              <a:gd name="T6" fmla="*/ 0 w 1342"/>
              <a:gd name="T7" fmla="*/ 0 h 198"/>
              <a:gd name="T8" fmla="*/ 1342 w 1342"/>
              <a:gd name="T9" fmla="*/ 198 h 198"/>
            </a:gdLst>
            <a:ahLst/>
            <a:cxnLst>
              <a:cxn ang="T4">
                <a:pos x="T0" y="T1"/>
              </a:cxn>
              <a:cxn ang="T5">
                <a:pos x="T2" y="T3"/>
              </a:cxn>
            </a:cxnLst>
            <a:rect l="T6" t="T7" r="T8" b="T9"/>
            <a:pathLst>
              <a:path w="1342" h="198">
                <a:moveTo>
                  <a:pt x="0" y="0"/>
                </a:moveTo>
                <a:lnTo>
                  <a:pt x="1342" y="198"/>
                </a:lnTo>
              </a:path>
            </a:pathLst>
          </a:custGeom>
          <a:noFill/>
          <a:ln w="28575">
            <a:solidFill>
              <a:srgbClr val="0033CC"/>
            </a:solidFill>
            <a:round/>
            <a:headEnd type="none" w="sm" len="sm"/>
            <a:tailEnd type="oval" w="med" len="med"/>
          </a:ln>
        </p:spPr>
        <p:txBody>
          <a:bodyPr wrap="none" anchor="ctr"/>
          <a:lstStyle/>
          <a:p>
            <a:endParaRPr lang="en-US"/>
          </a:p>
        </p:txBody>
      </p:sp>
      <p:sp>
        <p:nvSpPr>
          <p:cNvPr id="31751" name="Line 9"/>
          <p:cNvSpPr>
            <a:spLocks noChangeShapeType="1"/>
          </p:cNvSpPr>
          <p:nvPr/>
        </p:nvSpPr>
        <p:spPr bwMode="auto">
          <a:xfrm>
            <a:off x="2414588" y="1836738"/>
            <a:ext cx="1446212" cy="0"/>
          </a:xfrm>
          <a:prstGeom prst="line">
            <a:avLst/>
          </a:prstGeom>
          <a:noFill/>
          <a:ln w="28575">
            <a:solidFill>
              <a:srgbClr val="0033CC"/>
            </a:solidFill>
            <a:round/>
            <a:headEnd/>
            <a:tailEnd/>
          </a:ln>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en-US" smtClean="0"/>
              <a:t>Filter by Net Tab</a:t>
            </a:r>
          </a:p>
        </p:txBody>
      </p:sp>
      <p:sp>
        <p:nvSpPr>
          <p:cNvPr id="32771" name="Rectangle 6"/>
          <p:cNvSpPr>
            <a:spLocks noGrp="1" noChangeArrowheads="1"/>
          </p:cNvSpPr>
          <p:nvPr>
            <p:ph type="body" idx="1"/>
          </p:nvPr>
        </p:nvSpPr>
        <p:spPr>
          <a:xfrm>
            <a:off x="191729" y="1600200"/>
            <a:ext cx="4488221" cy="4799013"/>
          </a:xfrm>
        </p:spPr>
        <p:txBody>
          <a:bodyPr/>
          <a:lstStyle/>
          <a:p>
            <a:pPr eaLnBrk="1" hangingPunct="1"/>
            <a:r>
              <a:rPr lang="en-US" dirty="0" smtClean="0"/>
              <a:t>Restrict which paths are reported </a:t>
            </a:r>
            <a:br>
              <a:rPr lang="en-US" dirty="0" smtClean="0"/>
            </a:br>
            <a:r>
              <a:rPr lang="en-US" dirty="0" smtClean="0"/>
              <a:t>by selecting specific nets </a:t>
            </a:r>
          </a:p>
          <a:p>
            <a:pPr eaLnBrk="1" hangingPunct="1"/>
            <a:r>
              <a:rPr lang="en-US" dirty="0" smtClean="0"/>
              <a:t>Each net is set to default</a:t>
            </a:r>
          </a:p>
          <a:p>
            <a:pPr lvl="1" eaLnBrk="1" hangingPunct="1"/>
            <a:r>
              <a:rPr lang="en-US" dirty="0" smtClean="0"/>
              <a:t>Disabling any net </a:t>
            </a:r>
            <a:r>
              <a:rPr lang="en-US" i="1" dirty="0" smtClean="0"/>
              <a:t>excludes</a:t>
            </a:r>
            <a:r>
              <a:rPr lang="en-US" dirty="0" smtClean="0"/>
              <a:t> paths containing that net from being analyzed and included with the timing report</a:t>
            </a:r>
          </a:p>
          <a:p>
            <a:pPr lvl="1" eaLnBrk="1" hangingPunct="1"/>
            <a:r>
              <a:rPr lang="en-US" dirty="0" smtClean="0"/>
              <a:t>If all nets are left as Default, all nets </a:t>
            </a:r>
            <a:br>
              <a:rPr lang="en-US" dirty="0" smtClean="0"/>
            </a:br>
            <a:r>
              <a:rPr lang="en-US" dirty="0" smtClean="0"/>
              <a:t>are included</a:t>
            </a:r>
          </a:p>
        </p:txBody>
      </p:sp>
      <p:pic>
        <p:nvPicPr>
          <p:cNvPr id="32772" name="Picture 7"/>
          <p:cNvPicPr>
            <a:picLocks noChangeAspect="1" noChangeArrowheads="1"/>
          </p:cNvPicPr>
          <p:nvPr>
            <p:custDataLst>
              <p:tags r:id="rId2"/>
            </p:custDataLst>
          </p:nvPr>
        </p:nvPicPr>
        <p:blipFill>
          <a:blip r:embed="rId5"/>
          <a:srcRect/>
          <a:stretch>
            <a:fillRect/>
          </a:stretch>
        </p:blipFill>
        <p:spPr bwMode="auto">
          <a:xfrm>
            <a:off x="4762500" y="1550988"/>
            <a:ext cx="3781425" cy="4448175"/>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a:lstStyle/>
          <a:p>
            <a:pPr eaLnBrk="1" hangingPunct="1"/>
            <a:r>
              <a:rPr lang="en-US" smtClean="0"/>
              <a:t>Path Tracing Tab</a:t>
            </a:r>
          </a:p>
        </p:txBody>
      </p:sp>
      <p:sp>
        <p:nvSpPr>
          <p:cNvPr id="33795" name="Rectangle 8"/>
          <p:cNvSpPr>
            <a:spLocks noGrp="1" noChangeArrowheads="1"/>
          </p:cNvSpPr>
          <p:nvPr>
            <p:ph type="body" idx="1"/>
          </p:nvPr>
        </p:nvSpPr>
        <p:spPr>
          <a:xfrm>
            <a:off x="95864" y="914400"/>
            <a:ext cx="5147187" cy="5590510"/>
          </a:xfrm>
        </p:spPr>
        <p:txBody>
          <a:bodyPr/>
          <a:lstStyle/>
          <a:p>
            <a:pPr eaLnBrk="1" hangingPunct="1">
              <a:lnSpc>
                <a:spcPct val="90000"/>
              </a:lnSpc>
            </a:pPr>
            <a:r>
              <a:rPr lang="en-US" sz="2000" dirty="0" smtClean="0"/>
              <a:t>Enables or disables certain propagation paths</a:t>
            </a:r>
          </a:p>
          <a:p>
            <a:pPr lvl="1" eaLnBrk="1" hangingPunct="1">
              <a:lnSpc>
                <a:spcPct val="90000"/>
              </a:lnSpc>
            </a:pPr>
            <a:r>
              <a:rPr lang="en-US" sz="1800" dirty="0" err="1" smtClean="0"/>
              <a:t>reg_sr_o</a:t>
            </a:r>
            <a:r>
              <a:rPr lang="en-US" sz="1800" dirty="0" smtClean="0"/>
              <a:t>: If enabled, the path from the </a:t>
            </a:r>
            <a:r>
              <a:rPr lang="en-US" sz="1800" dirty="0" err="1" smtClean="0"/>
              <a:t>async</a:t>
            </a:r>
            <a:r>
              <a:rPr lang="en-US" sz="1800" dirty="0" smtClean="0"/>
              <a:t> </a:t>
            </a:r>
            <a:br>
              <a:rPr lang="en-US" sz="1800" dirty="0" smtClean="0"/>
            </a:br>
            <a:r>
              <a:rPr lang="en-US" sz="1800" dirty="0" smtClean="0"/>
              <a:t>preset/clear port of a flip-flop to the output </a:t>
            </a:r>
            <a:br>
              <a:rPr lang="en-US" sz="1800" dirty="0" smtClean="0"/>
            </a:br>
            <a:r>
              <a:rPr lang="en-US" sz="1800" dirty="0" smtClean="0"/>
              <a:t>is considered a combinatorial path</a:t>
            </a:r>
          </a:p>
          <a:p>
            <a:pPr lvl="2" eaLnBrk="1" hangingPunct="1">
              <a:lnSpc>
                <a:spcPct val="90000"/>
              </a:lnSpc>
            </a:pPr>
            <a:r>
              <a:rPr lang="en-US" sz="1600" dirty="0" smtClean="0"/>
              <a:t>Describes the asserting edge of the </a:t>
            </a:r>
            <a:br>
              <a:rPr lang="en-US" sz="1600" dirty="0" smtClean="0"/>
            </a:br>
            <a:r>
              <a:rPr lang="en-US" sz="1600" dirty="0" smtClean="0"/>
              <a:t>preset/clear</a:t>
            </a:r>
          </a:p>
          <a:p>
            <a:pPr lvl="2" eaLnBrk="1" hangingPunct="1">
              <a:lnSpc>
                <a:spcPct val="90000"/>
              </a:lnSpc>
            </a:pPr>
            <a:r>
              <a:rPr lang="en-US" sz="1600" dirty="0" smtClean="0"/>
              <a:t>Should be used when the preset/clear is </a:t>
            </a:r>
            <a:br>
              <a:rPr lang="en-US" sz="1600" dirty="0" smtClean="0"/>
            </a:br>
            <a:r>
              <a:rPr lang="en-US" sz="1600" dirty="0" smtClean="0"/>
              <a:t>not driven by a global reset, which is not </a:t>
            </a:r>
            <a:br>
              <a:rPr lang="en-US" sz="1600" dirty="0" smtClean="0"/>
            </a:br>
            <a:r>
              <a:rPr lang="en-US" sz="1600" dirty="0" smtClean="0"/>
              <a:t>recommended</a:t>
            </a:r>
          </a:p>
          <a:p>
            <a:pPr lvl="1" eaLnBrk="1" hangingPunct="1">
              <a:lnSpc>
                <a:spcPct val="90000"/>
              </a:lnSpc>
            </a:pPr>
            <a:r>
              <a:rPr lang="en-US" sz="1800" dirty="0" err="1" smtClean="0"/>
              <a:t>reg_sr_r</a:t>
            </a:r>
            <a:r>
              <a:rPr lang="en-US" sz="1800" dirty="0" smtClean="0"/>
              <a:t>: If enabled, the recovery arc of the </a:t>
            </a:r>
            <a:br>
              <a:rPr lang="en-US" sz="1800" dirty="0" smtClean="0"/>
            </a:br>
            <a:r>
              <a:rPr lang="en-US" sz="1800" dirty="0" smtClean="0"/>
              <a:t>flip-flop is checked</a:t>
            </a:r>
          </a:p>
          <a:p>
            <a:pPr lvl="2" eaLnBrk="1" hangingPunct="1">
              <a:lnSpc>
                <a:spcPct val="90000"/>
              </a:lnSpc>
            </a:pPr>
            <a:r>
              <a:rPr lang="en-US" sz="1600" dirty="0" smtClean="0"/>
              <a:t>Ensures that the preset/clear condition was </a:t>
            </a:r>
            <a:br>
              <a:rPr lang="en-US" sz="1600" dirty="0" smtClean="0"/>
            </a:br>
            <a:r>
              <a:rPr lang="en-US" sz="1600" dirty="0" err="1" smtClean="0"/>
              <a:t>deasserted</a:t>
            </a:r>
            <a:r>
              <a:rPr lang="en-US" sz="1600" dirty="0" smtClean="0"/>
              <a:t> sufficiently before the clock to ensure </a:t>
            </a:r>
            <a:br>
              <a:rPr lang="en-US" sz="1600" dirty="0" smtClean="0"/>
            </a:br>
            <a:r>
              <a:rPr lang="en-US" sz="1600" dirty="0" smtClean="0"/>
              <a:t>that the flip-flip assumes its non-reset behavior</a:t>
            </a:r>
          </a:p>
          <a:p>
            <a:pPr lvl="2" eaLnBrk="1" hangingPunct="1">
              <a:lnSpc>
                <a:spcPct val="90000"/>
              </a:lnSpc>
            </a:pPr>
            <a:r>
              <a:rPr lang="en-US" sz="1600" dirty="0" smtClean="0"/>
              <a:t>Required to ensure that all flip-flops come out of </a:t>
            </a:r>
            <a:br>
              <a:rPr lang="en-US" sz="1600" dirty="0" smtClean="0"/>
            </a:br>
            <a:r>
              <a:rPr lang="en-US" sz="1600" dirty="0" smtClean="0"/>
              <a:t>reset at the same time</a:t>
            </a:r>
          </a:p>
          <a:p>
            <a:pPr lvl="2" eaLnBrk="1" hangingPunct="1">
              <a:lnSpc>
                <a:spcPct val="90000"/>
              </a:lnSpc>
            </a:pPr>
            <a:r>
              <a:rPr lang="en-US" sz="1600" dirty="0" smtClean="0"/>
              <a:t>Should be enabled in the constraints:</a:t>
            </a:r>
            <a:br>
              <a:rPr lang="en-US" sz="1600" dirty="0" smtClean="0"/>
            </a:br>
            <a:r>
              <a:rPr lang="en-US" sz="1600" dirty="0" smtClean="0"/>
              <a:t>ENABLE = </a:t>
            </a:r>
            <a:r>
              <a:rPr lang="en-US" sz="1600" dirty="0" err="1" smtClean="0"/>
              <a:t>reg_sr_r</a:t>
            </a:r>
            <a:r>
              <a:rPr lang="en-US" sz="1600" dirty="0" smtClean="0"/>
              <a:t>;</a:t>
            </a:r>
          </a:p>
        </p:txBody>
      </p:sp>
      <p:pic>
        <p:nvPicPr>
          <p:cNvPr id="33796" name="Picture 9"/>
          <p:cNvPicPr>
            <a:picLocks noChangeAspect="1" noChangeArrowheads="1"/>
          </p:cNvPicPr>
          <p:nvPr>
            <p:custDataLst>
              <p:tags r:id="rId2"/>
            </p:custDataLst>
          </p:nvPr>
        </p:nvPicPr>
        <p:blipFill>
          <a:blip r:embed="rId5"/>
          <a:srcRect/>
          <a:stretch>
            <a:fillRect/>
          </a:stretch>
        </p:blipFill>
        <p:spPr bwMode="auto">
          <a:xfrm>
            <a:off x="5275674" y="1290484"/>
            <a:ext cx="3759506" cy="4421700"/>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Timing Closure</a:t>
            </a:r>
          </a:p>
        </p:txBody>
      </p:sp>
      <p:pic>
        <p:nvPicPr>
          <p:cNvPr id="7171" name="Picture 3"/>
          <p:cNvPicPr>
            <a:picLocks noChangeAspect="1" noChangeArrowheads="1"/>
          </p:cNvPicPr>
          <p:nvPr>
            <p:custDataLst>
              <p:tags r:id="rId2"/>
            </p:custDataLst>
          </p:nvPr>
        </p:nvPicPr>
        <p:blipFill>
          <a:blip r:embed="rId5"/>
          <a:srcRect/>
          <a:stretch>
            <a:fillRect/>
          </a:stretch>
        </p:blipFill>
        <p:spPr bwMode="auto">
          <a:xfrm>
            <a:off x="595313" y="1376363"/>
            <a:ext cx="7997825" cy="5040312"/>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Summary</a:t>
            </a:r>
          </a:p>
        </p:txBody>
      </p:sp>
      <p:sp>
        <p:nvSpPr>
          <p:cNvPr id="34819" name="Rectangle 3"/>
          <p:cNvSpPr>
            <a:spLocks noGrp="1" noChangeArrowheads="1"/>
          </p:cNvSpPr>
          <p:nvPr>
            <p:ph type="body" idx="1"/>
          </p:nvPr>
        </p:nvSpPr>
        <p:spPr/>
        <p:txBody>
          <a:bodyPr/>
          <a:lstStyle/>
          <a:p>
            <a:pPr eaLnBrk="1" hangingPunct="1"/>
            <a:r>
              <a:rPr lang="en-US" smtClean="0"/>
              <a:t>Timing reports enable you to determine how and why constraints were not met</a:t>
            </a:r>
          </a:p>
          <a:p>
            <a:pPr eaLnBrk="1" hangingPunct="1"/>
            <a:r>
              <a:rPr lang="en-US" smtClean="0"/>
              <a:t>Use the Synthesis Report and Post-Map Static Timing Report to estimate performance before running Place &amp; Route</a:t>
            </a:r>
          </a:p>
          <a:p>
            <a:pPr eaLnBrk="1" hangingPunct="1"/>
            <a:r>
              <a:rPr lang="en-US" smtClean="0"/>
              <a:t>The detailed path description offers clues to the cause of timing failures</a:t>
            </a:r>
          </a:p>
          <a:p>
            <a:pPr eaLnBrk="1" hangingPunct="1"/>
            <a:r>
              <a:rPr lang="en-US" smtClean="0"/>
              <a:t>Cross-probe to see the placement and a technology view of a timing path</a:t>
            </a:r>
          </a:p>
          <a:p>
            <a:pPr eaLnBrk="1" hangingPunct="1"/>
            <a:r>
              <a:rPr lang="en-US" smtClean="0"/>
              <a:t>The Timing Analyzer can generate various types of reports for specific circumstances</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Timing Reports</a:t>
            </a:r>
          </a:p>
        </p:txBody>
      </p:sp>
      <p:sp>
        <p:nvSpPr>
          <p:cNvPr id="8195" name="Rectangle 3"/>
          <p:cNvSpPr>
            <a:spLocks noGrp="1" noChangeArrowheads="1"/>
          </p:cNvSpPr>
          <p:nvPr>
            <p:ph type="body" idx="1"/>
          </p:nvPr>
        </p:nvSpPr>
        <p:spPr/>
        <p:txBody>
          <a:bodyPr/>
          <a:lstStyle/>
          <a:p>
            <a:pPr eaLnBrk="1" hangingPunct="1"/>
            <a:r>
              <a:rPr lang="en-US" smtClean="0"/>
              <a:t>Timing reports help you determine why your design fails to meet its constraints</a:t>
            </a:r>
          </a:p>
          <a:p>
            <a:pPr lvl="1" eaLnBrk="1" hangingPunct="1"/>
            <a:r>
              <a:rPr lang="en-US" smtClean="0"/>
              <a:t>Reports contain detailed descriptions of paths that fail their constraints</a:t>
            </a:r>
          </a:p>
          <a:p>
            <a:pPr eaLnBrk="1" hangingPunct="1"/>
            <a:r>
              <a:rPr lang="en-US" smtClean="0"/>
              <a:t>The implementation tools can create timing reports at two points in the design flow</a:t>
            </a:r>
          </a:p>
          <a:p>
            <a:pPr lvl="1" eaLnBrk="1" hangingPunct="1"/>
            <a:r>
              <a:rPr lang="en-US" smtClean="0"/>
              <a:t>Post-Map Static Timing Report</a:t>
            </a:r>
          </a:p>
          <a:p>
            <a:pPr lvl="2" eaLnBrk="1" hangingPunct="1"/>
            <a:r>
              <a:rPr lang="en-US" sz="1800" smtClean="0"/>
              <a:t>Use for an early indication as to whether your design might meet timing</a:t>
            </a:r>
          </a:p>
          <a:p>
            <a:pPr lvl="1" eaLnBrk="1" hangingPunct="1"/>
            <a:r>
              <a:rPr lang="en-US" smtClean="0"/>
              <a:t>Post-Place &amp; Route Static Timing Report</a:t>
            </a:r>
          </a:p>
          <a:p>
            <a:pPr lvl="2" eaLnBrk="1" hangingPunct="1"/>
            <a:r>
              <a:rPr lang="en-US" sz="1800" smtClean="0"/>
              <a:t>Use as a final analysis of whether your design has met timing</a:t>
            </a:r>
          </a:p>
          <a:p>
            <a:pPr eaLnBrk="1" hangingPunct="1"/>
            <a:r>
              <a:rPr lang="en-US" smtClean="0"/>
              <a:t>The Timing Analyzer is a utility for creating and reading timing reports</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timingan_launch.jpg"/>
          <p:cNvPicPr>
            <a:picLocks noChangeAspect="1"/>
          </p:cNvPicPr>
          <p:nvPr>
            <p:custDataLst>
              <p:tags r:id="rId2"/>
            </p:custDataLst>
          </p:nvPr>
        </p:nvPicPr>
        <p:blipFill>
          <a:blip r:embed="rId5"/>
          <a:srcRect/>
          <a:stretch>
            <a:fillRect/>
          </a:stretch>
        </p:blipFill>
        <p:spPr bwMode="auto">
          <a:xfrm>
            <a:off x="5394325" y="1736725"/>
            <a:ext cx="3390900" cy="2971800"/>
          </a:xfrm>
          <a:prstGeom prst="rect">
            <a:avLst/>
          </a:prstGeom>
          <a:noFill/>
          <a:ln w="9525">
            <a:solidFill>
              <a:schemeClr val="tx1"/>
            </a:solidFill>
            <a:miter lim="800000"/>
            <a:headEnd/>
            <a:tailEnd/>
          </a:ln>
        </p:spPr>
      </p:pic>
      <p:sp>
        <p:nvSpPr>
          <p:cNvPr id="9219" name="Rectangle 2"/>
          <p:cNvSpPr>
            <a:spLocks noGrp="1" noChangeArrowheads="1"/>
          </p:cNvSpPr>
          <p:nvPr>
            <p:ph type="body" idx="1"/>
          </p:nvPr>
        </p:nvSpPr>
        <p:spPr>
          <a:xfrm>
            <a:off x="457200" y="1600200"/>
            <a:ext cx="4654550" cy="4799013"/>
          </a:xfrm>
        </p:spPr>
        <p:txBody>
          <a:bodyPr/>
          <a:lstStyle/>
          <a:p>
            <a:pPr eaLnBrk="1" hangingPunct="1"/>
            <a:r>
              <a:rPr lang="en-US" smtClean="0"/>
              <a:t>Double-click </a:t>
            </a:r>
            <a:r>
              <a:rPr lang="en-US" b="1" smtClean="0"/>
              <a:t>Analyze Post-Place &amp; Route Static Timing</a:t>
            </a:r>
          </a:p>
          <a:p>
            <a:pPr lvl="1" eaLnBrk="1" hangingPunct="1"/>
            <a:r>
              <a:rPr lang="en-US" smtClean="0"/>
              <a:t>Opens the Post-Place &amp; Route Static Timing Report</a:t>
            </a:r>
          </a:p>
          <a:p>
            <a:pPr lvl="1" eaLnBrk="1" hangingPunct="1"/>
            <a:r>
              <a:rPr lang="en-US" smtClean="0"/>
              <a:t>Allows you to create custom reports</a:t>
            </a:r>
          </a:p>
          <a:p>
            <a:pPr eaLnBrk="1" hangingPunct="1"/>
            <a:r>
              <a:rPr lang="en-US" smtClean="0"/>
              <a:t>Open a plain text version by clicking </a:t>
            </a:r>
            <a:r>
              <a:rPr lang="en-US" b="1" smtClean="0"/>
              <a:t>Static Timing Report </a:t>
            </a:r>
            <a:r>
              <a:rPr lang="en-US" smtClean="0"/>
              <a:t>in the Design Summary screen</a:t>
            </a:r>
            <a:endParaRPr lang="en-US" smtClean="0">
              <a:solidFill>
                <a:srgbClr val="0033CC"/>
              </a:solidFill>
            </a:endParaRPr>
          </a:p>
          <a:p>
            <a:pPr eaLnBrk="1" hangingPunct="1"/>
            <a:endParaRPr lang="en-US" smtClean="0"/>
          </a:p>
        </p:txBody>
      </p:sp>
      <p:sp>
        <p:nvSpPr>
          <p:cNvPr id="9220" name="Rectangle 4"/>
          <p:cNvSpPr>
            <a:spLocks noGrp="1" noChangeArrowheads="1"/>
          </p:cNvSpPr>
          <p:nvPr>
            <p:ph type="title"/>
          </p:nvPr>
        </p:nvSpPr>
        <p:spPr/>
        <p:txBody>
          <a:bodyPr/>
          <a:lstStyle/>
          <a:p>
            <a:pPr eaLnBrk="1" hangingPunct="1"/>
            <a:r>
              <a:rPr lang="en-US" smtClean="0"/>
              <a:t>Using the Timing Analyzer</a:t>
            </a:r>
          </a:p>
        </p:txBody>
      </p:sp>
      <p:sp>
        <p:nvSpPr>
          <p:cNvPr id="9221" name="Freeform 5"/>
          <p:cNvSpPr>
            <a:spLocks/>
          </p:cNvSpPr>
          <p:nvPr/>
        </p:nvSpPr>
        <p:spPr bwMode="auto">
          <a:xfrm flipV="1">
            <a:off x="4484688" y="2019300"/>
            <a:ext cx="1585912" cy="1373188"/>
          </a:xfrm>
          <a:custGeom>
            <a:avLst/>
            <a:gdLst>
              <a:gd name="T0" fmla="*/ 0 w 796"/>
              <a:gd name="T1" fmla="*/ 2147483647 h 593"/>
              <a:gd name="T2" fmla="*/ 2147483647 w 796"/>
              <a:gd name="T3" fmla="*/ 0 h 593"/>
              <a:gd name="T4" fmla="*/ 0 60000 65536"/>
              <a:gd name="T5" fmla="*/ 0 60000 65536"/>
              <a:gd name="T6" fmla="*/ 0 w 796"/>
              <a:gd name="T7" fmla="*/ 0 h 593"/>
              <a:gd name="T8" fmla="*/ 796 w 796"/>
              <a:gd name="T9" fmla="*/ 593 h 593"/>
            </a:gdLst>
            <a:ahLst/>
            <a:cxnLst>
              <a:cxn ang="T4">
                <a:pos x="T0" y="T1"/>
              </a:cxn>
              <a:cxn ang="T5">
                <a:pos x="T2" y="T3"/>
              </a:cxn>
            </a:cxnLst>
            <a:rect l="T6" t="T7" r="T8" b="T9"/>
            <a:pathLst>
              <a:path w="796" h="593">
                <a:moveTo>
                  <a:pt x="0" y="593"/>
                </a:moveTo>
                <a:lnTo>
                  <a:pt x="796" y="0"/>
                </a:lnTo>
              </a:path>
            </a:pathLst>
          </a:custGeom>
          <a:noFill/>
          <a:ln w="28575">
            <a:solidFill>
              <a:srgbClr val="0033CC"/>
            </a:solidFill>
            <a:round/>
            <a:headEnd type="none" w="sm" len="sm"/>
            <a:tailEnd type="oval" w="med" len="med"/>
          </a:ln>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twx_rpt.jpg"/>
          <p:cNvPicPr>
            <a:picLocks noChangeAspect="1"/>
          </p:cNvPicPr>
          <p:nvPr>
            <p:custDataLst>
              <p:tags r:id="rId2"/>
            </p:custDataLst>
          </p:nvPr>
        </p:nvPicPr>
        <p:blipFill>
          <a:blip r:embed="rId5"/>
          <a:srcRect r="7385"/>
          <a:stretch>
            <a:fillRect/>
          </a:stretch>
        </p:blipFill>
        <p:spPr bwMode="auto">
          <a:xfrm>
            <a:off x="3686175" y="1463675"/>
            <a:ext cx="5345113" cy="4387850"/>
          </a:xfrm>
          <a:prstGeom prst="rect">
            <a:avLst/>
          </a:prstGeom>
          <a:noFill/>
          <a:ln w="9525">
            <a:solidFill>
              <a:schemeClr val="tx1"/>
            </a:solidFill>
            <a:miter lim="800000"/>
            <a:headEnd/>
            <a:tailEnd/>
          </a:ln>
        </p:spPr>
      </p:pic>
      <p:sp>
        <p:nvSpPr>
          <p:cNvPr id="10243" name="Rectangle 9"/>
          <p:cNvSpPr>
            <a:spLocks noGrp="1" noChangeArrowheads="1"/>
          </p:cNvSpPr>
          <p:nvPr>
            <p:ph type="title"/>
          </p:nvPr>
        </p:nvSpPr>
        <p:spPr/>
        <p:txBody>
          <a:bodyPr/>
          <a:lstStyle/>
          <a:p>
            <a:pPr eaLnBrk="1" hangingPunct="1"/>
            <a:r>
              <a:rPr lang="en-US" smtClean="0"/>
              <a:t>Timing Analyzer GUI</a:t>
            </a:r>
          </a:p>
        </p:txBody>
      </p:sp>
      <p:sp>
        <p:nvSpPr>
          <p:cNvPr id="10244" name="Rectangle 10"/>
          <p:cNvSpPr>
            <a:spLocks noGrp="1" noChangeArrowheads="1"/>
          </p:cNvSpPr>
          <p:nvPr>
            <p:ph type="body" idx="1"/>
          </p:nvPr>
        </p:nvSpPr>
        <p:spPr>
          <a:xfrm>
            <a:off x="457200" y="1600200"/>
            <a:ext cx="3336925" cy="4799013"/>
          </a:xfrm>
        </p:spPr>
        <p:txBody>
          <a:bodyPr/>
          <a:lstStyle/>
          <a:p>
            <a:pPr eaLnBrk="1" hangingPunct="1"/>
            <a:r>
              <a:rPr lang="en-US" smtClean="0"/>
              <a:t>Hierarchical browser	</a:t>
            </a:r>
          </a:p>
          <a:p>
            <a:pPr lvl="1" eaLnBrk="1" hangingPunct="1"/>
            <a:r>
              <a:rPr lang="en-US" smtClean="0"/>
              <a:t>Quickly navigate to specific </a:t>
            </a:r>
            <a:br>
              <a:rPr lang="en-US" smtClean="0"/>
            </a:br>
            <a:r>
              <a:rPr lang="en-US" smtClean="0"/>
              <a:t>report sections</a:t>
            </a:r>
          </a:p>
          <a:p>
            <a:pPr lvl="1" eaLnBrk="1" hangingPunct="1"/>
            <a:r>
              <a:rPr lang="en-US" smtClean="0"/>
              <a:t>Failing constraints indicated with a red “X”</a:t>
            </a:r>
          </a:p>
          <a:p>
            <a:pPr eaLnBrk="1" hangingPunct="1"/>
            <a:r>
              <a:rPr lang="en-US" smtClean="0"/>
              <a:t>Timing objects window</a:t>
            </a:r>
          </a:p>
          <a:p>
            <a:pPr lvl="1" eaLnBrk="1" hangingPunct="1"/>
            <a:r>
              <a:rPr lang="en-US" smtClean="0"/>
              <a:t>Summarizes the path </a:t>
            </a:r>
            <a:br>
              <a:rPr lang="en-US" smtClean="0"/>
            </a:br>
            <a:r>
              <a:rPr lang="en-US" smtClean="0"/>
              <a:t>displayed in the path detail </a:t>
            </a:r>
            <a:br>
              <a:rPr lang="en-US" smtClean="0"/>
            </a:br>
            <a:r>
              <a:rPr lang="en-US" smtClean="0"/>
              <a:t>window</a:t>
            </a:r>
          </a:p>
          <a:p>
            <a:pPr eaLnBrk="1" hangingPunct="1"/>
            <a:r>
              <a:rPr lang="en-US" smtClean="0"/>
              <a:t>Report text</a:t>
            </a:r>
          </a:p>
          <a:p>
            <a:pPr lvl="1" eaLnBrk="1" hangingPunct="1"/>
            <a:r>
              <a:rPr lang="en-US" smtClean="0"/>
              <a:t>Logic highlighted in blue </a:t>
            </a:r>
            <a:br>
              <a:rPr lang="en-US" smtClean="0"/>
            </a:br>
            <a:r>
              <a:rPr lang="en-US" smtClean="0"/>
              <a:t>can be cross-probed</a:t>
            </a:r>
          </a:p>
        </p:txBody>
      </p:sp>
      <p:sp>
        <p:nvSpPr>
          <p:cNvPr id="10245" name="Line 5"/>
          <p:cNvSpPr>
            <a:spLocks noChangeShapeType="1"/>
          </p:cNvSpPr>
          <p:nvPr/>
        </p:nvSpPr>
        <p:spPr bwMode="auto">
          <a:xfrm>
            <a:off x="3200400" y="1902541"/>
            <a:ext cx="704850" cy="242171"/>
          </a:xfrm>
          <a:prstGeom prst="line">
            <a:avLst/>
          </a:prstGeom>
          <a:noFill/>
          <a:ln w="28575">
            <a:solidFill>
              <a:srgbClr val="0033CC"/>
            </a:solidFill>
            <a:round/>
            <a:headEnd type="none" w="sm" len="sm"/>
            <a:tailEnd type="oval" w="med" len="med"/>
          </a:ln>
        </p:spPr>
        <p:txBody>
          <a:bodyPr wrap="none" anchor="ctr"/>
          <a:lstStyle/>
          <a:p>
            <a:endParaRPr lang="en-US"/>
          </a:p>
        </p:txBody>
      </p:sp>
      <p:sp>
        <p:nvSpPr>
          <p:cNvPr id="10246" name="Line 6"/>
          <p:cNvSpPr>
            <a:spLocks noChangeShapeType="1"/>
          </p:cNvSpPr>
          <p:nvPr/>
        </p:nvSpPr>
        <p:spPr bwMode="auto">
          <a:xfrm flipV="1">
            <a:off x="3215148" y="1851025"/>
            <a:ext cx="2531602" cy="1843446"/>
          </a:xfrm>
          <a:prstGeom prst="line">
            <a:avLst/>
          </a:prstGeom>
          <a:noFill/>
          <a:ln w="28575">
            <a:solidFill>
              <a:srgbClr val="0033CC"/>
            </a:solidFill>
            <a:round/>
            <a:headEnd type="none" w="sm" len="sm"/>
            <a:tailEnd type="oval" w="med" len="med"/>
          </a:ln>
        </p:spPr>
        <p:txBody>
          <a:bodyPr wrap="none" anchor="ctr"/>
          <a:lstStyle/>
          <a:p>
            <a:endParaRPr lang="en-US"/>
          </a:p>
        </p:txBody>
      </p:sp>
      <p:sp>
        <p:nvSpPr>
          <p:cNvPr id="10247" name="Line 7"/>
          <p:cNvSpPr>
            <a:spLocks noChangeShapeType="1"/>
          </p:cNvSpPr>
          <p:nvPr/>
        </p:nvSpPr>
        <p:spPr bwMode="auto">
          <a:xfrm flipV="1">
            <a:off x="2050026" y="4538662"/>
            <a:ext cx="3684024" cy="947737"/>
          </a:xfrm>
          <a:prstGeom prst="line">
            <a:avLst/>
          </a:prstGeom>
          <a:noFill/>
          <a:ln w="28575">
            <a:solidFill>
              <a:srgbClr val="0033CC"/>
            </a:solidFill>
            <a:round/>
            <a:headEnd type="none" w="sm" len="sm"/>
            <a:tailEnd type="oval" w="med" len="med"/>
          </a:ln>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smtClean="0"/>
              <a:t>Cross-Probing</a:t>
            </a:r>
          </a:p>
        </p:txBody>
      </p:sp>
      <p:sp>
        <p:nvSpPr>
          <p:cNvPr id="11267" name="Rectangle 4"/>
          <p:cNvSpPr>
            <a:spLocks noGrp="1" noChangeArrowheads="1"/>
          </p:cNvSpPr>
          <p:nvPr>
            <p:ph type="body" idx="1"/>
          </p:nvPr>
        </p:nvSpPr>
        <p:spPr>
          <a:xfrm>
            <a:off x="457200" y="1600200"/>
            <a:ext cx="8226425" cy="1814513"/>
          </a:xfrm>
        </p:spPr>
        <p:txBody>
          <a:bodyPr/>
          <a:lstStyle/>
          <a:p>
            <a:pPr eaLnBrk="1" hangingPunct="1"/>
            <a:r>
              <a:rPr lang="en-US" smtClean="0"/>
              <a:t>Shows the placement of logic in a delay path</a:t>
            </a:r>
          </a:p>
          <a:p>
            <a:pPr lvl="1" eaLnBrk="1" hangingPunct="1"/>
            <a:r>
              <a:rPr lang="en-US" smtClean="0"/>
              <a:t>Right-click on the delay path to see this option</a:t>
            </a:r>
          </a:p>
          <a:p>
            <a:pPr lvl="1" eaLnBrk="1" hangingPunct="1"/>
            <a:r>
              <a:rPr lang="en-US" smtClean="0"/>
              <a:t>The FPGA Editor view is used for seeing the actual placement and routing used</a:t>
            </a:r>
          </a:p>
          <a:p>
            <a:pPr lvl="1" eaLnBrk="1" hangingPunct="1"/>
            <a:r>
              <a:rPr lang="en-US" smtClean="0"/>
              <a:t>The Technology view shows logical path through components</a:t>
            </a:r>
          </a:p>
        </p:txBody>
      </p:sp>
      <p:grpSp>
        <p:nvGrpSpPr>
          <p:cNvPr id="2" name="Group 7"/>
          <p:cNvGrpSpPr>
            <a:grpSpLocks/>
          </p:cNvGrpSpPr>
          <p:nvPr>
            <p:custDataLst>
              <p:tags r:id="rId2"/>
            </p:custDataLst>
          </p:nvPr>
        </p:nvGrpSpPr>
        <p:grpSpPr bwMode="auto">
          <a:xfrm>
            <a:off x="1828800" y="3429000"/>
            <a:ext cx="4705350" cy="3032125"/>
            <a:chOff x="1828803" y="3429002"/>
            <a:chExt cx="4705731" cy="3031998"/>
          </a:xfrm>
        </p:grpSpPr>
        <p:pic>
          <p:nvPicPr>
            <p:cNvPr id="11269" name="Picture 6" descr="twx_xprobe.jpg"/>
            <p:cNvPicPr>
              <a:picLocks noChangeAspect="1"/>
            </p:cNvPicPr>
            <p:nvPr/>
          </p:nvPicPr>
          <p:blipFill>
            <a:blip r:embed="rId5"/>
            <a:srcRect/>
            <a:stretch>
              <a:fillRect/>
            </a:stretch>
          </p:blipFill>
          <p:spPr bwMode="auto">
            <a:xfrm>
              <a:off x="1828803" y="3429002"/>
              <a:ext cx="4705731" cy="3031998"/>
            </a:xfrm>
            <a:prstGeom prst="rect">
              <a:avLst/>
            </a:prstGeom>
            <a:noFill/>
            <a:ln w="9525">
              <a:solidFill>
                <a:schemeClr val="tx1"/>
              </a:solidFill>
              <a:miter lim="800000"/>
              <a:headEnd/>
              <a:tailEnd/>
            </a:ln>
          </p:spPr>
        </p:pic>
        <p:sp>
          <p:nvSpPr>
            <p:cNvPr id="11270" name="Rectangle 6"/>
            <p:cNvSpPr>
              <a:spLocks noChangeArrowheads="1"/>
            </p:cNvSpPr>
            <p:nvPr/>
          </p:nvSpPr>
          <p:spPr bwMode="auto">
            <a:xfrm>
              <a:off x="3827175" y="4024886"/>
              <a:ext cx="2266950" cy="466725"/>
            </a:xfrm>
            <a:prstGeom prst="rect">
              <a:avLst/>
            </a:prstGeom>
            <a:noFill/>
            <a:ln w="25400" algn="ctr">
              <a:solidFill>
                <a:srgbClr val="0000FF"/>
              </a:solidFill>
              <a:miter lim="800000"/>
              <a:headEnd/>
              <a:tailEnd/>
            </a:ln>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Timing Report Structure</a:t>
            </a:r>
          </a:p>
        </p:txBody>
      </p:sp>
      <p:sp>
        <p:nvSpPr>
          <p:cNvPr id="12291" name="Rectangle 3"/>
          <p:cNvSpPr>
            <a:spLocks noGrp="1" noChangeArrowheads="1"/>
          </p:cNvSpPr>
          <p:nvPr>
            <p:ph type="body" idx="1"/>
          </p:nvPr>
        </p:nvSpPr>
        <p:spPr/>
        <p:txBody>
          <a:bodyPr/>
          <a:lstStyle/>
          <a:p>
            <a:pPr eaLnBrk="1" hangingPunct="1"/>
            <a:r>
              <a:rPr lang="en-US" smtClean="0"/>
              <a:t>Timing constraints</a:t>
            </a:r>
          </a:p>
          <a:p>
            <a:pPr lvl="1" eaLnBrk="1" hangingPunct="1"/>
            <a:r>
              <a:rPr lang="en-US" smtClean="0"/>
              <a:t>Number of paths covered and number of paths that failed for each constraint</a:t>
            </a:r>
          </a:p>
          <a:p>
            <a:pPr lvl="1" eaLnBrk="1" hangingPunct="1"/>
            <a:r>
              <a:rPr lang="en-US" smtClean="0"/>
              <a:t>Detailed descriptions of the longest paths</a:t>
            </a:r>
          </a:p>
          <a:p>
            <a:pPr eaLnBrk="1" hangingPunct="1"/>
            <a:r>
              <a:rPr lang="en-US" smtClean="0"/>
              <a:t>Data sheet report</a:t>
            </a:r>
          </a:p>
          <a:p>
            <a:pPr lvl="1" eaLnBrk="1" hangingPunct="1"/>
            <a:r>
              <a:rPr lang="en-US" smtClean="0"/>
              <a:t>Setup, hold, and clock-to-out times for each I/O pin</a:t>
            </a:r>
          </a:p>
          <a:p>
            <a:pPr eaLnBrk="1" hangingPunct="1"/>
            <a:r>
              <a:rPr lang="en-US" smtClean="0"/>
              <a:t>Timing summary</a:t>
            </a:r>
          </a:p>
          <a:p>
            <a:pPr lvl="1" eaLnBrk="1" hangingPunct="1"/>
            <a:r>
              <a:rPr lang="en-US" smtClean="0"/>
              <a:t>Timing errors (number of failing paths)</a:t>
            </a:r>
          </a:p>
          <a:p>
            <a:pPr lvl="1" eaLnBrk="1" hangingPunct="1"/>
            <a:r>
              <a:rPr lang="en-US" smtClean="0"/>
              <a:t>Timing score (total number of ps of all constraints that were missed)</a:t>
            </a:r>
          </a:p>
          <a:p>
            <a:pPr eaLnBrk="1" hangingPunct="1"/>
            <a:r>
              <a:rPr lang="en-US" smtClean="0"/>
              <a:t>Timing report description</a:t>
            </a:r>
          </a:p>
          <a:p>
            <a:pPr lvl="1" eaLnBrk="1" hangingPunct="1"/>
            <a:r>
              <a:rPr lang="en-US" smtClean="0"/>
              <a:t>Allows you to easily duplicate the report</a:t>
            </a:r>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lstStyle/>
          <a:p>
            <a:pPr eaLnBrk="1" hangingPunct="1"/>
            <a:r>
              <a:rPr lang="en-US" smtClean="0"/>
              <a:t>Paths Reported</a:t>
            </a:r>
          </a:p>
        </p:txBody>
      </p:sp>
      <p:sp>
        <p:nvSpPr>
          <p:cNvPr id="13315" name="Rectangle 7"/>
          <p:cNvSpPr>
            <a:spLocks noGrp="1" noChangeArrowheads="1"/>
          </p:cNvSpPr>
          <p:nvPr>
            <p:ph type="body" idx="1"/>
          </p:nvPr>
        </p:nvSpPr>
        <p:spPr/>
        <p:txBody>
          <a:bodyPr/>
          <a:lstStyle/>
          <a:p>
            <a:pPr eaLnBrk="1" hangingPunct="1"/>
            <a:r>
              <a:rPr lang="en-US" smtClean="0"/>
              <a:t>Setup paths</a:t>
            </a:r>
          </a:p>
          <a:p>
            <a:pPr lvl="1" eaLnBrk="1" hangingPunct="1"/>
            <a:r>
              <a:rPr lang="en-US" smtClean="0"/>
              <a:t>Slowest delay paths for each constraint</a:t>
            </a:r>
          </a:p>
          <a:p>
            <a:pPr lvl="1" eaLnBrk="1" hangingPunct="1"/>
            <a:r>
              <a:rPr lang="en-US" smtClean="0"/>
              <a:t>Defaults to the three longest paths</a:t>
            </a:r>
          </a:p>
          <a:p>
            <a:pPr eaLnBrk="1" hangingPunct="1"/>
            <a:r>
              <a:rPr lang="en-US" smtClean="0"/>
              <a:t>Hold paths</a:t>
            </a:r>
          </a:p>
          <a:p>
            <a:pPr lvl="1" eaLnBrk="1" hangingPunct="1"/>
            <a:r>
              <a:rPr lang="en-US" smtClean="0"/>
              <a:t>Fastest delay paths for each constraint</a:t>
            </a:r>
          </a:p>
          <a:p>
            <a:pPr eaLnBrk="1" hangingPunct="1"/>
            <a:r>
              <a:rPr lang="en-US" smtClean="0"/>
              <a:t>Component switching limits</a:t>
            </a:r>
          </a:p>
          <a:p>
            <a:pPr lvl="1" eaLnBrk="1" hangingPunct="1"/>
            <a:r>
              <a:rPr lang="en-US" smtClean="0"/>
              <a:t>Checks that the toggle rate and duty cycle are in limits with specification</a:t>
            </a:r>
          </a:p>
          <a:p>
            <a:pPr eaLnBrk="1" hangingPunct="1"/>
            <a:endParaRPr lang="en-US" smtClean="0"/>
          </a:p>
        </p:txBody>
      </p:sp>
      <p:pic>
        <p:nvPicPr>
          <p:cNvPr id="13316" name="Picture 5"/>
          <p:cNvPicPr>
            <a:picLocks noChangeAspect="1" noChangeArrowheads="1"/>
          </p:cNvPicPr>
          <p:nvPr>
            <p:custDataLst>
              <p:tags r:id="rId2"/>
            </p:custDataLst>
          </p:nvPr>
        </p:nvPicPr>
        <p:blipFill>
          <a:blip r:embed="rId5"/>
          <a:srcRect/>
          <a:stretch>
            <a:fillRect/>
          </a:stretch>
        </p:blipFill>
        <p:spPr bwMode="auto">
          <a:xfrm>
            <a:off x="5310188" y="1754188"/>
            <a:ext cx="3133725" cy="1990725"/>
          </a:xfrm>
          <a:prstGeom prst="rect">
            <a:avLst/>
          </a:prstGeom>
          <a:noFill/>
          <a:ln w="9525">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DIO_ID" val="261"/>
  <p:tag name="ELAPSEDTIME" val="13.7"/>
  <p:tag name="ARTICULATE_SLIDE_NAV" val="1"/>
  <p:tag name="ARTICULATE_SLIDE_GUID" val="fd18fa40-e8db-4816-913f-5e5aaf5f7f23"/>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0"/>
</p:tagLst>
</file>

<file path=ppt/tags/tag12.xml><?xml version="1.0" encoding="utf-8"?>
<p:tagLst xmlns:a="http://schemas.openxmlformats.org/drawingml/2006/main" xmlns:r="http://schemas.openxmlformats.org/officeDocument/2006/relationships" xmlns:p="http://schemas.openxmlformats.org/presentationml/2006/main">
  <p:tag name="AUDIO_ID" val="267"/>
  <p:tag name="ELAPSEDTIME" val="145.3"/>
  <p:tag name="ARTICULATE_SLIDE_NAV" val="6"/>
  <p:tag name="ARTICULATE_SLIDE_GUID" val="131add83-bb0d-4d40-9f31-752a84091529"/>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5.xml><?xml version="1.0" encoding="utf-8"?>
<p:tagLst xmlns:a="http://schemas.openxmlformats.org/drawingml/2006/main" xmlns:r="http://schemas.openxmlformats.org/officeDocument/2006/relationships" xmlns:p="http://schemas.openxmlformats.org/presentationml/2006/main">
  <p:tag name="AUDIO_ID" val="268"/>
  <p:tag name="ELAPSEDTIME" val="53.5"/>
  <p:tag name="ARTICULATE_SLIDE_NAV" val="7"/>
  <p:tag name="ARTICULATE_SLIDE_GUID" val="61f571d7-9ee2-43ea-a8cc-e4cf535af9da"/>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8.xml><?xml version="1.0" encoding="utf-8"?>
<p:tagLst xmlns:a="http://schemas.openxmlformats.org/drawingml/2006/main" xmlns:r="http://schemas.openxmlformats.org/officeDocument/2006/relationships" xmlns:p="http://schemas.openxmlformats.org/presentationml/2006/main">
  <p:tag name="AUDIO_ID" val="269"/>
  <p:tag name="ELAPSEDTIME" val="89.0"/>
  <p:tag name="ARTICULATE_SLIDE_NAV" val="8"/>
  <p:tag name="ARTICULATE_SLIDE_GUID" val="64d290db-619f-4bf6-bd5c-72cf448fccc2"/>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589434c-0616-4f97-b104-03e99070dcd1"/>
  <p:tag name="AUDIO_ID" val="301"/>
  <p:tag name="ELAPSEDTIME" val="24.7"/>
  <p:tag name="ARTICULATE_SLIDE_NAV" val="9"/>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UDIO_ID" val="270"/>
  <p:tag name="ELAPSEDTIME" val="197.5"/>
  <p:tag name="ARTICULATE_SLIDE_NAV" val="10"/>
  <p:tag name="ARTICULATE_SLIDE_GUID" val="c5403c42-eb04-4f82-a168-0b1c81c38c89"/>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26.xml><?xml version="1.0" encoding="utf-8"?>
<p:tagLst xmlns:a="http://schemas.openxmlformats.org/drawingml/2006/main" xmlns:r="http://schemas.openxmlformats.org/officeDocument/2006/relationships" xmlns:p="http://schemas.openxmlformats.org/presentationml/2006/main">
  <p:tag name="AUDIO_ID" val="273"/>
  <p:tag name="ELAPSEDTIME" val="55.1"/>
  <p:tag name="ARTICULATE_SLIDE_NAV" val="11"/>
  <p:tag name="ARTICULATE_SLIDE_GUID" val="802566ad-ce6a-4d55-8ebb-112eca1246a9"/>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8.xml><?xml version="1.0" encoding="utf-8"?>
<p:tagLst xmlns:a="http://schemas.openxmlformats.org/drawingml/2006/main" xmlns:r="http://schemas.openxmlformats.org/officeDocument/2006/relationships" xmlns:p="http://schemas.openxmlformats.org/presentationml/2006/main">
  <p:tag name="AUDIO_ID" val="275"/>
  <p:tag name="ELAPSEDTIME" val="55.2"/>
  <p:tag name="ARTICULATE_SLIDE_NAV" val="12"/>
  <p:tag name="ARTICULATE_SLIDE_GUID" val="a457865c-0acc-4fc5-9e9d-cce070b0d02c"/>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AUDIO_ID" val="262"/>
  <p:tag name="ELAPSEDTIME" val="16.4"/>
  <p:tag name="ARTICULATE_SLIDE_NAV" val="2"/>
  <p:tag name="ARTICULATE_SLIDE_GUID" val="5ff3a337-5bc7-4d9d-b3dc-95fe5a7beab4"/>
</p:tagLst>
</file>

<file path=ppt/tags/tag30.xml><?xml version="1.0" encoding="utf-8"?>
<p:tagLst xmlns:a="http://schemas.openxmlformats.org/drawingml/2006/main" xmlns:r="http://schemas.openxmlformats.org/officeDocument/2006/relationships" xmlns:p="http://schemas.openxmlformats.org/presentationml/2006/main">
  <p:tag name="AUDIO_ID" val="276"/>
  <p:tag name="ELAPSEDTIME" val="35.6"/>
  <p:tag name="ARTICULATE_SLIDE_NAV" val="13"/>
  <p:tag name="ARTICULATE_SLIDE_GUID" val="f4fbf077-881c-4cb4-af96-f02abb6ec59c"/>
</p:tagLst>
</file>

<file path=ppt/tags/tag31.xml><?xml version="1.0" encoding="utf-8"?>
<p:tagLst xmlns:a="http://schemas.openxmlformats.org/drawingml/2006/main" xmlns:r="http://schemas.openxmlformats.org/officeDocument/2006/relationships" xmlns:p="http://schemas.openxmlformats.org/presentationml/2006/main">
  <p:tag name="AUDIO_ID" val="277"/>
  <p:tag name="ELAPSEDTIME" val="74.4"/>
  <p:tag name="ARTICULATE_SLIDE_NAV" val="14"/>
  <p:tag name="ARTICULATE_SLIDE_GUID" val="896a7523-ff34-4e39-97bd-ed5ae8023db2"/>
</p:tagLst>
</file>

<file path=ppt/tags/tag32.xml><?xml version="1.0" encoding="utf-8"?>
<p:tagLst xmlns:a="http://schemas.openxmlformats.org/drawingml/2006/main" xmlns:r="http://schemas.openxmlformats.org/officeDocument/2006/relationships" xmlns:p="http://schemas.openxmlformats.org/presentationml/2006/main">
  <p:tag name="AUDIO_ID" val="278"/>
  <p:tag name="ELAPSEDTIME" val="19.0"/>
  <p:tag name="ARTICULATE_SLIDE_NAV" val="15"/>
  <p:tag name="ARTICULATE_SLIDE_GUID" val="7e95883c-b410-4794-bd1a-6f7aa72586f7"/>
</p:tagLst>
</file>

<file path=ppt/tags/tag33.xml><?xml version="1.0" encoding="utf-8"?>
<p:tagLst xmlns:a="http://schemas.openxmlformats.org/drawingml/2006/main" xmlns:r="http://schemas.openxmlformats.org/officeDocument/2006/relationships" xmlns:p="http://schemas.openxmlformats.org/presentationml/2006/main">
  <p:tag name="AUDIO_ID" val="279"/>
  <p:tag name="ELAPSEDTIME" val="26.2"/>
  <p:tag name="ARTICULATE_SLIDE_NAV" val="16"/>
  <p:tag name="ARTICULATE_SLIDE_GUID" val="36e88b4f-729d-49f1-a3b4-ebd5659747e0"/>
</p:tagLst>
</file>

<file path=ppt/tags/tag34.xml><?xml version="1.0" encoding="utf-8"?>
<p:tagLst xmlns:a="http://schemas.openxmlformats.org/drawingml/2006/main" xmlns:r="http://schemas.openxmlformats.org/officeDocument/2006/relationships" xmlns:p="http://schemas.openxmlformats.org/presentationml/2006/main">
  <p:tag name="AUDIO_ID" val="280"/>
  <p:tag name="ELAPSEDTIME" val="41.9"/>
  <p:tag name="ARTICULATE_SLIDE_NAV" val="17"/>
  <p:tag name="ARTICULATE_SLIDE_GUID" val="d1408bd7-b07a-437b-a857-687361bcd258"/>
</p:tagLst>
</file>

<file path=ppt/tags/tag35.xml><?xml version="1.0" encoding="utf-8"?>
<p:tagLst xmlns:a="http://schemas.openxmlformats.org/drawingml/2006/main" xmlns:r="http://schemas.openxmlformats.org/officeDocument/2006/relationships" xmlns:p="http://schemas.openxmlformats.org/presentationml/2006/main">
  <p:tag name="AUDIO_ID" val="281"/>
  <p:tag name="ELAPSEDTIME" val="28.4"/>
  <p:tag name="ARTICULATE_SLIDE_NAV" val="18"/>
  <p:tag name="ARTICULATE_SLIDE_GUID" val="51691ef7-8426-4e6e-9c69-4fe88c62154f"/>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7.xml><?xml version="1.0" encoding="utf-8"?>
<p:tagLst xmlns:a="http://schemas.openxmlformats.org/drawingml/2006/main" xmlns:r="http://schemas.openxmlformats.org/officeDocument/2006/relationships" xmlns:p="http://schemas.openxmlformats.org/presentationml/2006/main">
  <p:tag name="AUDIO_ID" val="282"/>
  <p:tag name="ELAPSEDTIME" val="22.5"/>
  <p:tag name="ARTICULATE_SLIDE_NAV" val="19"/>
  <p:tag name="ARTICULATE_SLIDE_GUID" val="4afb1478-c4b6-4cc8-8342-5959498e2e38"/>
</p:tagLst>
</file>

<file path=ppt/tags/tag38.xml><?xml version="1.0" encoding="utf-8"?>
<p:tagLst xmlns:a="http://schemas.openxmlformats.org/drawingml/2006/main" xmlns:r="http://schemas.openxmlformats.org/officeDocument/2006/relationships" xmlns:p="http://schemas.openxmlformats.org/presentationml/2006/main">
  <p:tag name="AUDIO_ID" val="283"/>
  <p:tag name="ELAPSEDTIME" val="34.9"/>
  <p:tag name="ARTICULATE_SLIDE_NAV" val="20"/>
  <p:tag name="ARTICULATE_SLIDE_GUID" val="05746656-f16d-475f-897b-b2fc8efd30fb"/>
</p:tagLst>
</file>

<file path=ppt/tags/tag39.xml><?xml version="1.0" encoding="utf-8"?>
<p:tagLst xmlns:a="http://schemas.openxmlformats.org/drawingml/2006/main" xmlns:r="http://schemas.openxmlformats.org/officeDocument/2006/relationships" xmlns:p="http://schemas.openxmlformats.org/presentationml/2006/main">
  <p:tag name="AUDIO_ID" val="298"/>
  <p:tag name="ELAPSEDTIME" val="59.2"/>
  <p:tag name="ARTICULATE_SLIDE_NAV" val="21"/>
  <p:tag name="ARTICULATE_SLIDE_GUID" val="ac592343-93cd-41d0-b19d-4ed6311bf41a"/>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3e90d393-bf67-4242-9d97-d24cb67cf386"/>
  <p:tag name="AUDIO_ID" val="300"/>
  <p:tag name="ELAPSEDTIME" val="328.8"/>
  <p:tag name="ARTICULATE_SLIDE_NAV" val="3"/>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81f63a16-964a-4c87-b9e2-3e72995720f8"/>
  <p:tag name="AUDIO_ID" val="302"/>
  <p:tag name="ELAPSEDTIME" val="44.4"/>
  <p:tag name="ARTICULATE_SLIDE_NAV" val="22"/>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4.xml><?xml version="1.0" encoding="utf-8"?>
<p:tagLst xmlns:a="http://schemas.openxmlformats.org/drawingml/2006/main" xmlns:r="http://schemas.openxmlformats.org/officeDocument/2006/relationships" xmlns:p="http://schemas.openxmlformats.org/presentationml/2006/main">
  <p:tag name="AUDIO_ID" val="286"/>
  <p:tag name="ELAPSEDTIME" val="46.2"/>
  <p:tag name="ARTICULATE_SLIDE_NAV" val="23"/>
  <p:tag name="ARTICULATE_SLIDE_GUID" val="40d43d5c-816d-46f5-95a9-a1b4cef1445e"/>
</p:tagLst>
</file>

<file path=ppt/tags/tag45.xml><?xml version="1.0" encoding="utf-8"?>
<p:tagLst xmlns:a="http://schemas.openxmlformats.org/drawingml/2006/main" xmlns:r="http://schemas.openxmlformats.org/officeDocument/2006/relationships" xmlns:p="http://schemas.openxmlformats.org/presentationml/2006/main">
  <p:tag name="AUDIO_ID" val="287"/>
  <p:tag name="ELAPSEDTIME" val="77.1"/>
  <p:tag name="ARTICULATE_SLIDE_NAV" val="24"/>
  <p:tag name="ARTICULATE_SLIDE_GUID" val="947989e2-9d6d-4937-9ff8-d786b3f2393f"/>
</p:tagLst>
</file>

<file path=ppt/tags/tag46.xml><?xml version="1.0" encoding="utf-8"?>
<p:tagLst xmlns:a="http://schemas.openxmlformats.org/drawingml/2006/main" xmlns:r="http://schemas.openxmlformats.org/officeDocument/2006/relationships" xmlns:p="http://schemas.openxmlformats.org/presentationml/2006/main">
  <p:tag name="AUDIO_ID" val="288"/>
  <p:tag name="ELAPSEDTIME" val="58.9"/>
  <p:tag name="ARTICULATE_SLIDE_NAV" val="25"/>
  <p:tag name="ARTICULATE_SLIDE_GUID" val="66f782a0-925d-481b-8628-68096941a525"/>
</p:tagLst>
</file>

<file path=ppt/tags/tag4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kZCyryzq_files\slide0001_image001.png"/>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0"/>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1c63450a-46f8-4651-a5b4-468016147155"/>
  <p:tag name="AUDIO_ID" val="303"/>
  <p:tag name="ELAPSEDTIME" val="81.5"/>
  <p:tag name="ARTICULATE_SLIDE_NAV" val="26"/>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kFWmPC4D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8R1dpbym_files\slide0001_image001.png"/>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0"/>
</p:tagLst>
</file>

<file path=ppt/tags/tag52.xml><?xml version="1.0" encoding="utf-8"?>
<p:tagLst xmlns:a="http://schemas.openxmlformats.org/drawingml/2006/main" xmlns:r="http://schemas.openxmlformats.org/officeDocument/2006/relationships" xmlns:p="http://schemas.openxmlformats.org/presentationml/2006/main">
  <p:tag name="AUDIO_ID" val="289"/>
  <p:tag name="ELAPSEDTIME" val="88.2"/>
  <p:tag name="ARTICULATE_SLIDE_NAV" val="27"/>
  <p:tag name="ARTICULATE_SLIDE_GUID" val="e090de2a-0144-4c77-807e-5ad6aed05ffa"/>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oT9z6OIG_files\slide0001_image001.jpg"/>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55.xml><?xml version="1.0" encoding="utf-8"?>
<p:tagLst xmlns:a="http://schemas.openxmlformats.org/drawingml/2006/main" xmlns:r="http://schemas.openxmlformats.org/officeDocument/2006/relationships" xmlns:p="http://schemas.openxmlformats.org/presentationml/2006/main">
  <p:tag name="AUDIO_ID" val="290"/>
  <p:tag name="ELAPSEDTIME" val="28.2"/>
  <p:tag name="ARTICULATE_SLIDE_NAV" val="28"/>
  <p:tag name="ARTICULATE_SLIDE_GUID" val="ab6280b4-c8fd-4c63-95b6-6ce41e22a3be"/>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1P7KqHoe_files\slide0001_image001.png"/>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8.xml><?xml version="1.0" encoding="utf-8"?>
<p:tagLst xmlns:a="http://schemas.openxmlformats.org/drawingml/2006/main" xmlns:r="http://schemas.openxmlformats.org/officeDocument/2006/relationships" xmlns:p="http://schemas.openxmlformats.org/presentationml/2006/main">
  <p:tag name="AUDIO_ID" val="299"/>
  <p:tag name="ELAPSEDTIME" val="26.8"/>
  <p:tag name="ARTICULATE_SLIDE_NAV" val="29"/>
  <p:tag name="ARTICULATE_SLIDE_GUID" val="e0750fea-b498-4b3d-a4be-4275dfb2c77b"/>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5gQVUII1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60.xml><?xml version="1.0" encoding="utf-8"?>
<p:tagLst xmlns:a="http://schemas.openxmlformats.org/drawingml/2006/main" xmlns:r="http://schemas.openxmlformats.org/officeDocument/2006/relationships" xmlns:p="http://schemas.openxmlformats.org/presentationml/2006/main">
  <p:tag name="AUDIO_ID" val="294"/>
  <p:tag name="ELAPSEDTIME" val="83.8"/>
  <p:tag name="ARTICULATE_SLIDE_NAV" val="30"/>
  <p:tag name="ARTICULATE_SLIDE_GUID" val="d9c718e3-82dd-472c-9530-8e2bdb55a29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7.xml><?xml version="1.0" encoding="utf-8"?>
<p:tagLst xmlns:a="http://schemas.openxmlformats.org/drawingml/2006/main" xmlns:r="http://schemas.openxmlformats.org/officeDocument/2006/relationships" xmlns:p="http://schemas.openxmlformats.org/presentationml/2006/main">
  <p:tag name="AUDIO_ID" val="265"/>
  <p:tag name="ELAPSEDTIME" val="45.6"/>
  <p:tag name="ARTICULATE_SLIDE_NAV" val="4"/>
  <p:tag name="ARTICULATE_SLIDE_GUID" val="5923f401-bd89-48cd-9544-e0854bba934f"/>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9.xml><?xml version="1.0" encoding="utf-8"?>
<p:tagLst xmlns:a="http://schemas.openxmlformats.org/drawingml/2006/main" xmlns:r="http://schemas.openxmlformats.org/officeDocument/2006/relationships" xmlns:p="http://schemas.openxmlformats.org/presentationml/2006/main">
  <p:tag name="AUDIO_ID" val="266"/>
  <p:tag name="ELAPSEDTIME" val="44.6"/>
  <p:tag name="ARTICULATE_SLIDE_NAV" val="5"/>
  <p:tag name="ARTICULATE_SLIDE_GUID" val="f69e18b4-3d2e-4224-b7b7-d0a20078b06f"/>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2.xml><?xml version="1.0" encoding="utf-8"?>
<ds:datastoreItem xmlns:ds="http://schemas.openxmlformats.org/officeDocument/2006/customXml" ds:itemID="{BAE20199-0012-4841-933F-A493D5C9E883}">
  <ds:schemaRefs>
    <ds:schemaRef ds:uri="http://schemas.microsoft.com/sharepoint/v3/contenttype/forms"/>
  </ds:schemaRefs>
</ds:datastoreItem>
</file>

<file path=customXml/itemProps3.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1292</TotalTime>
  <Words>3168</Words>
  <Application>Microsoft Office PowerPoint</Application>
  <PresentationFormat>On-screen Show (4:3)</PresentationFormat>
  <Paragraphs>361</Paragraphs>
  <Slides>30</Slides>
  <Notes>30</Notes>
  <HiddenSlides>0</HiddenSlides>
  <MMClips>0</MMClips>
  <ScaleCrop>false</ScaleCrop>
  <HeadingPairs>
    <vt:vector size="4" baseType="variant">
      <vt:variant>
        <vt:lpstr>Theme</vt:lpstr>
      </vt:variant>
      <vt:variant>
        <vt:i4>13</vt:i4>
      </vt:variant>
      <vt:variant>
        <vt:lpstr>Slide Titles</vt:lpstr>
      </vt:variant>
      <vt:variant>
        <vt:i4>30</vt:i4>
      </vt:variant>
    </vt:vector>
  </HeadingPairs>
  <TitlesOfParts>
    <vt:vector size="43"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Achieving Timing Closure</vt:lpstr>
      <vt:lpstr>Objectives</vt:lpstr>
      <vt:lpstr>Timing Closure</vt:lpstr>
      <vt:lpstr>Timing Reports</vt:lpstr>
      <vt:lpstr>Using the Timing Analyzer</vt:lpstr>
      <vt:lpstr>Timing Analyzer GUI</vt:lpstr>
      <vt:lpstr>Cross-Probing</vt:lpstr>
      <vt:lpstr>Timing Report Structure</vt:lpstr>
      <vt:lpstr>Paths Reported</vt:lpstr>
      <vt:lpstr>Report Example</vt:lpstr>
      <vt:lpstr>Estimating Design Performance</vt:lpstr>
      <vt:lpstr>Analyzing Post-Place &amp; Route Timing</vt:lpstr>
      <vt:lpstr>Case 1</vt:lpstr>
      <vt:lpstr>Case 1 Answer</vt:lpstr>
      <vt:lpstr>Poor Placement: Solutions</vt:lpstr>
      <vt:lpstr>Case 2</vt:lpstr>
      <vt:lpstr>Case 2 Answer</vt:lpstr>
      <vt:lpstr>High Fanout: Solutions</vt:lpstr>
      <vt:lpstr>Case 3</vt:lpstr>
      <vt:lpstr>Case 3 Answer</vt:lpstr>
      <vt:lpstr>Too Many Logic Levels: Solutions</vt:lpstr>
      <vt:lpstr>Selecting a Timing Report</vt:lpstr>
      <vt:lpstr>Types of Timing Reports</vt:lpstr>
      <vt:lpstr>Types of Timing Reports</vt:lpstr>
      <vt:lpstr>Timing Constraints Tab</vt:lpstr>
      <vt:lpstr>Report Options Tab</vt:lpstr>
      <vt:lpstr>Device Settings</vt:lpstr>
      <vt:lpstr>Filter by Net Tab</vt:lpstr>
      <vt:lpstr>Path Tracing Tab</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ANDREW</cp:lastModifiedBy>
  <cp:revision>162</cp:revision>
  <dcterms:created xsi:type="dcterms:W3CDTF">2012-04-24T17:20:09Z</dcterms:created>
  <dcterms:modified xsi:type="dcterms:W3CDTF">2013-02-06T01:35:18Z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b9c94ef9-b194-4eb5-b4a4-386fc076443a</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