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41"/>
  </p:notesMasterIdLst>
  <p:sldIdLst>
    <p:sldId id="256" r:id="rId2"/>
    <p:sldId id="259" r:id="rId3"/>
    <p:sldId id="347" r:id="rId4"/>
    <p:sldId id="349" r:id="rId5"/>
    <p:sldId id="350" r:id="rId6"/>
    <p:sldId id="351" r:id="rId7"/>
    <p:sldId id="352" r:id="rId8"/>
    <p:sldId id="296" r:id="rId9"/>
    <p:sldId id="300" r:id="rId10"/>
    <p:sldId id="308" r:id="rId11"/>
    <p:sldId id="309" r:id="rId12"/>
    <p:sldId id="310" r:id="rId13"/>
    <p:sldId id="311" r:id="rId14"/>
    <p:sldId id="297" r:id="rId15"/>
    <p:sldId id="340" r:id="rId16"/>
    <p:sldId id="341" r:id="rId17"/>
    <p:sldId id="342" r:id="rId18"/>
    <p:sldId id="343" r:id="rId19"/>
    <p:sldId id="344" r:id="rId20"/>
    <p:sldId id="298" r:id="rId21"/>
    <p:sldId id="312" r:id="rId22"/>
    <p:sldId id="313" r:id="rId23"/>
    <p:sldId id="314" r:id="rId24"/>
    <p:sldId id="315" r:id="rId25"/>
    <p:sldId id="316" r:id="rId26"/>
    <p:sldId id="317" r:id="rId27"/>
    <p:sldId id="318" r:id="rId28"/>
    <p:sldId id="328" r:id="rId29"/>
    <p:sldId id="329" r:id="rId30"/>
    <p:sldId id="330" r:id="rId31"/>
    <p:sldId id="331" r:id="rId32"/>
    <p:sldId id="332" r:id="rId33"/>
    <p:sldId id="333" r:id="rId34"/>
    <p:sldId id="334" r:id="rId35"/>
    <p:sldId id="299" r:id="rId36"/>
    <p:sldId id="337" r:id="rId37"/>
    <p:sldId id="338" r:id="rId38"/>
    <p:sldId id="339" r:id="rId39"/>
    <p:sldId id="279"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26"/>
    <p:restoredTop sz="94620"/>
  </p:normalViewPr>
  <p:slideViewPr>
    <p:cSldViewPr snapToGrid="0">
      <p:cViewPr>
        <p:scale>
          <a:sx n="85" d="100"/>
          <a:sy n="85" d="100"/>
        </p:scale>
        <p:origin x="920"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750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23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81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31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448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dirty="0"/>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dirty="0"/>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321"/>
        <p:cNvGrpSpPr/>
        <p:nvPr/>
      </p:nvGrpSpPr>
      <p:grpSpPr>
        <a:xfrm>
          <a:off x="0" y="0"/>
          <a:ext cx="0" cy="0"/>
          <a:chOff x="0" y="0"/>
          <a:chExt cx="0" cy="0"/>
        </a:xfrm>
      </p:grpSpPr>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 name="Google Shape;253;p8">
            <a:extLst>
              <a:ext uri="{FF2B5EF4-FFF2-40B4-BE49-F238E27FC236}">
                <a16:creationId xmlns:a16="http://schemas.microsoft.com/office/drawing/2014/main" id="{6D3D4EA8-38B4-E556-E9B8-35A4FA200B63}"/>
              </a:ext>
            </a:extLst>
          </p:cNvPr>
          <p:cNvGrpSpPr/>
          <p:nvPr userDrawn="1"/>
        </p:nvGrpSpPr>
        <p:grpSpPr>
          <a:xfrm>
            <a:off x="679515" y="366610"/>
            <a:ext cx="382958" cy="607111"/>
            <a:chOff x="6718575" y="2318625"/>
            <a:chExt cx="256950" cy="407375"/>
          </a:xfrm>
        </p:grpSpPr>
        <p:sp>
          <p:nvSpPr>
            <p:cNvPr id="3" name="Google Shape;254;p8">
              <a:extLst>
                <a:ext uri="{FF2B5EF4-FFF2-40B4-BE49-F238E27FC236}">
                  <a16:creationId xmlns:a16="http://schemas.microsoft.com/office/drawing/2014/main" id="{D94D50E1-B8AD-ECF8-005B-350728719F45}"/>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5;p8">
              <a:extLst>
                <a:ext uri="{FF2B5EF4-FFF2-40B4-BE49-F238E27FC236}">
                  <a16:creationId xmlns:a16="http://schemas.microsoft.com/office/drawing/2014/main" id="{1E2D904F-7539-23D6-DB9D-C1AD52DCE71C}"/>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6;p8">
              <a:extLst>
                <a:ext uri="{FF2B5EF4-FFF2-40B4-BE49-F238E27FC236}">
                  <a16:creationId xmlns:a16="http://schemas.microsoft.com/office/drawing/2014/main" id="{094654A8-C23B-4DFB-328F-4D3CA1EF2596}"/>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7;p8">
              <a:extLst>
                <a:ext uri="{FF2B5EF4-FFF2-40B4-BE49-F238E27FC236}">
                  <a16:creationId xmlns:a16="http://schemas.microsoft.com/office/drawing/2014/main" id="{4816F591-285D-6B4F-6B76-4BFD415F1073}"/>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8;p8">
              <a:extLst>
                <a:ext uri="{FF2B5EF4-FFF2-40B4-BE49-F238E27FC236}">
                  <a16:creationId xmlns:a16="http://schemas.microsoft.com/office/drawing/2014/main" id="{8EA230E3-E2CD-33B9-8B0D-712A3B7D6A5E}"/>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p8">
              <a:extLst>
                <a:ext uri="{FF2B5EF4-FFF2-40B4-BE49-F238E27FC236}">
                  <a16:creationId xmlns:a16="http://schemas.microsoft.com/office/drawing/2014/main" id="{17BB1B94-E054-E3D9-BF40-B554E234081A}"/>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0;p8">
              <a:extLst>
                <a:ext uri="{FF2B5EF4-FFF2-40B4-BE49-F238E27FC236}">
                  <a16:creationId xmlns:a16="http://schemas.microsoft.com/office/drawing/2014/main" id="{9B94E5FC-4DB4-AB47-9B6C-5758553B7A9F}"/>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1;p8">
              <a:extLst>
                <a:ext uri="{FF2B5EF4-FFF2-40B4-BE49-F238E27FC236}">
                  <a16:creationId xmlns:a16="http://schemas.microsoft.com/office/drawing/2014/main" id="{EA87551C-A6E7-9DBD-7C4C-8B6ADC634699}"/>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32;p5">
            <a:extLst>
              <a:ext uri="{FF2B5EF4-FFF2-40B4-BE49-F238E27FC236}">
                <a16:creationId xmlns:a16="http://schemas.microsoft.com/office/drawing/2014/main" id="{18FE9269-9294-662D-6B9D-A1F21B6B1E2A}"/>
              </a:ext>
            </a:extLst>
          </p:cNvPr>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dirty="0"/>
          </a:p>
        </p:txBody>
      </p:sp>
      <p:sp>
        <p:nvSpPr>
          <p:cNvPr id="12" name="Google Shape;133;p5">
            <a:extLst>
              <a:ext uri="{FF2B5EF4-FFF2-40B4-BE49-F238E27FC236}">
                <a16:creationId xmlns:a16="http://schemas.microsoft.com/office/drawing/2014/main" id="{A6029C0C-B6EF-F272-11D5-80982137B8B0}"/>
              </a:ext>
            </a:extLst>
          </p:cNvPr>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dirty="0"/>
          </a:p>
        </p:txBody>
      </p:sp>
    </p:spTree>
    <p:extLst>
      <p:ext uri="{BB962C8B-B14F-4D97-AF65-F5344CB8AC3E}">
        <p14:creationId xmlns:p14="http://schemas.microsoft.com/office/powerpoint/2010/main" val="394962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5959-B4C4-E3B6-7732-FA0842C12CA2}"/>
              </a:ext>
            </a:extLst>
          </p:cNvPr>
          <p:cNvSpPr>
            <a:spLocks noGrp="1"/>
          </p:cNvSpPr>
          <p:nvPr>
            <p:ph type="title"/>
          </p:nvPr>
        </p:nvSpPr>
        <p:spPr/>
        <p:txBody>
          <a:bodyPr/>
          <a:lstStyle/>
          <a:p>
            <a:r>
              <a:rPr lang="en-US" dirty="0"/>
              <a:t>Click to edit Master title style</a:t>
            </a:r>
            <a:endParaRPr lang="en-NP" dirty="0"/>
          </a:p>
        </p:txBody>
      </p:sp>
      <p:sp>
        <p:nvSpPr>
          <p:cNvPr id="3" name="Slide Number Placeholder 2">
            <a:extLst>
              <a:ext uri="{FF2B5EF4-FFF2-40B4-BE49-F238E27FC236}">
                <a16:creationId xmlns:a16="http://schemas.microsoft.com/office/drawing/2014/main" id="{4A7019D1-3F76-9065-2249-48E628034339}"/>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a:t>
            </a:fld>
            <a:endParaRPr lang="en"/>
          </a:p>
        </p:txBody>
      </p:sp>
      <p:sp>
        <p:nvSpPr>
          <p:cNvPr id="4" name="Google Shape;133;p5">
            <a:extLst>
              <a:ext uri="{FF2B5EF4-FFF2-40B4-BE49-F238E27FC236}">
                <a16:creationId xmlns:a16="http://schemas.microsoft.com/office/drawing/2014/main" id="{3FA4BFE1-7C4B-9A0E-EB66-F588F9B3B1AE}"/>
              </a:ext>
            </a:extLst>
          </p:cNvPr>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dirty="0"/>
          </a:p>
        </p:txBody>
      </p:sp>
    </p:spTree>
    <p:extLst>
      <p:ext uri="{BB962C8B-B14F-4D97-AF65-F5344CB8AC3E}">
        <p14:creationId xmlns:p14="http://schemas.microsoft.com/office/powerpoint/2010/main" val="1821356341"/>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60"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en.lib.umn.edu/exploringbusiness/chapter/15-3-types-of-information-systems/"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softwaretestinghelp.com/wp-content/qa/uploads/2014/04/SDLC-Spiral-Model-1.jp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7.png"/><Relationship Id="rId9"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System Analysis and Design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A269-1447-CBFF-455C-C8B13AC7B8FB}"/>
              </a:ext>
            </a:extLst>
          </p:cNvPr>
          <p:cNvSpPr>
            <a:spLocks noGrp="1"/>
          </p:cNvSpPr>
          <p:nvPr>
            <p:ph type="title"/>
          </p:nvPr>
        </p:nvSpPr>
        <p:spPr>
          <a:xfrm>
            <a:off x="0" y="339937"/>
            <a:ext cx="9144000" cy="645300"/>
          </a:xfrm>
        </p:spPr>
        <p:txBody>
          <a:bodyPr/>
          <a:lstStyle/>
          <a:p>
            <a:pPr algn="ctr"/>
            <a:r>
              <a:rPr lang="en" dirty="0"/>
              <a:t>Transaction Processing System (TPS)</a:t>
            </a:r>
            <a:endParaRPr lang="en-NP" dirty="0"/>
          </a:p>
        </p:txBody>
      </p:sp>
      <p:sp>
        <p:nvSpPr>
          <p:cNvPr id="3" name="Slide Number Placeholder 2">
            <a:extLst>
              <a:ext uri="{FF2B5EF4-FFF2-40B4-BE49-F238E27FC236}">
                <a16:creationId xmlns:a16="http://schemas.microsoft.com/office/drawing/2014/main" id="{1CA6451C-6C8E-CA99-3DBF-19760DA0F5B5}"/>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
        <p:nvSpPr>
          <p:cNvPr id="4" name="Text Placeholder 3">
            <a:extLst>
              <a:ext uri="{FF2B5EF4-FFF2-40B4-BE49-F238E27FC236}">
                <a16:creationId xmlns:a16="http://schemas.microsoft.com/office/drawing/2014/main" id="{6249DF66-992F-BE65-98D2-31B7D3FC0EDF}"/>
              </a:ext>
            </a:extLst>
          </p:cNvPr>
          <p:cNvSpPr>
            <a:spLocks noGrp="1"/>
          </p:cNvSpPr>
          <p:nvPr>
            <p:ph type="body" idx="1"/>
          </p:nvPr>
        </p:nvSpPr>
        <p:spPr>
          <a:xfrm>
            <a:off x="287907" y="1268033"/>
            <a:ext cx="4685146" cy="3231275"/>
          </a:xfrm>
        </p:spPr>
        <p:txBody>
          <a:bodyPr/>
          <a:lstStyle/>
          <a:p>
            <a:pPr marL="457200" lvl="0" indent="-317500" rtl="0">
              <a:spcBef>
                <a:spcPts val="600"/>
              </a:spcBef>
              <a:spcAft>
                <a:spcPts val="0"/>
              </a:spcAft>
              <a:buSzPts val="1400"/>
              <a:buChar char="◇"/>
            </a:pPr>
            <a:r>
              <a:rPr lang="en-US" dirty="0"/>
              <a:t>Transaction Processing System are information system that process data resulting from the occurrences of business</a:t>
            </a:r>
          </a:p>
          <a:p>
            <a:pPr marL="457200" lvl="0" indent="-317500" rtl="0">
              <a:spcBef>
                <a:spcPts val="0"/>
              </a:spcBef>
              <a:spcAft>
                <a:spcPts val="0"/>
              </a:spcAft>
              <a:buSzPts val="1400"/>
              <a:buChar char="◇"/>
            </a:pPr>
            <a:r>
              <a:rPr lang="en-US" dirty="0"/>
              <a:t>Their objective are to provide transaction in order to update records and generate reports i.e. to perform store keeping function</a:t>
            </a:r>
          </a:p>
          <a:p>
            <a:pPr marL="457200" lvl="0" indent="-317500" rtl="0">
              <a:spcBef>
                <a:spcPts val="0"/>
              </a:spcBef>
              <a:spcAft>
                <a:spcPts val="0"/>
              </a:spcAft>
              <a:buSzPts val="1400"/>
              <a:buChar char="◇"/>
            </a:pPr>
            <a:r>
              <a:rPr lang="en-US" dirty="0"/>
              <a:t>The transaction is preformed in two ways: Batching processing and Online transaction processing.</a:t>
            </a:r>
          </a:p>
          <a:p>
            <a:pPr marL="457200" lvl="0" indent="-317500" rtl="0">
              <a:spcBef>
                <a:spcPts val="0"/>
              </a:spcBef>
              <a:spcAft>
                <a:spcPts val="0"/>
              </a:spcAft>
              <a:buSzPts val="1400"/>
              <a:buChar char="◇"/>
            </a:pPr>
            <a:r>
              <a:rPr lang="en-US" dirty="0"/>
              <a:t>Example: Bill system, payroll system, Stock control system</a:t>
            </a:r>
          </a:p>
          <a:p>
            <a:pPr marL="0" indent="0">
              <a:buNone/>
            </a:pPr>
            <a:endParaRPr lang="en-US" dirty="0"/>
          </a:p>
          <a:p>
            <a:endParaRPr lang="en-NP" dirty="0"/>
          </a:p>
          <a:p>
            <a:endParaRPr lang="en-NP" dirty="0"/>
          </a:p>
        </p:txBody>
      </p:sp>
      <p:pic>
        <p:nvPicPr>
          <p:cNvPr id="5" name="Picture 4">
            <a:extLst>
              <a:ext uri="{FF2B5EF4-FFF2-40B4-BE49-F238E27FC236}">
                <a16:creationId xmlns:a16="http://schemas.microsoft.com/office/drawing/2014/main" id="{8CF4BCC3-B9A2-9CFB-ACFA-1996E978429B}"/>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a:stretch/>
        </p:blipFill>
        <p:spPr>
          <a:xfrm>
            <a:off x="4973053" y="1421732"/>
            <a:ext cx="4037150" cy="2453735"/>
          </a:xfrm>
          <a:prstGeom prst="rect">
            <a:avLst/>
          </a:prstGeom>
        </p:spPr>
      </p:pic>
    </p:spTree>
    <p:extLst>
      <p:ext uri="{BB962C8B-B14F-4D97-AF65-F5344CB8AC3E}">
        <p14:creationId xmlns:p14="http://schemas.microsoft.com/office/powerpoint/2010/main" val="222722434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1" y="436190"/>
            <a:ext cx="9144000" cy="645300"/>
          </a:xfrm>
        </p:spPr>
        <p:txBody>
          <a:bodyPr/>
          <a:lstStyle/>
          <a:p>
            <a:pPr algn="ctr"/>
            <a:r>
              <a:rPr lang="en-NP" dirty="0"/>
              <a:t>Management Information System (MIS)</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1171150" y="1741800"/>
            <a:ext cx="6801700" cy="1659900"/>
          </a:xfrm>
        </p:spPr>
        <p:txBody>
          <a:bodyPr/>
          <a:lstStyle/>
          <a:p>
            <a:pPr marL="0" marR="0" indent="0" algn="just">
              <a:lnSpc>
                <a:spcPct val="100000"/>
              </a:lnSpc>
              <a:spcBef>
                <a:spcPts val="0"/>
              </a:spcBef>
              <a:spcAft>
                <a:spcPts val="735"/>
              </a:spcAft>
              <a:buNone/>
            </a:pPr>
            <a:r>
              <a:rPr lang="en-US" dirty="0"/>
              <a:t>Management Information System is designed to take relatively raw data available through a Transaction Processing System and convert them into a summarized and aggregated form for the manager, usually in a report format. It reports tending to be used by middle management and operational supervisors. </a:t>
            </a:r>
          </a:p>
          <a:p>
            <a:pPr marL="0" marR="0" indent="0" algn="just">
              <a:lnSpc>
                <a:spcPct val="100000"/>
              </a:lnSpc>
              <a:spcBef>
                <a:spcPts val="0"/>
              </a:spcBef>
              <a:spcAft>
                <a:spcPts val="735"/>
              </a:spcAft>
              <a:buNone/>
            </a:pPr>
            <a:r>
              <a:rPr lang="en-US" dirty="0"/>
              <a:t>Many different types of report are produced in MIS. Some of the reports are a summary report, on-demand report, ad-hoc reports and an exception report. </a:t>
            </a:r>
          </a:p>
          <a:p>
            <a:pPr marL="0" marR="0" indent="0" algn="just">
              <a:lnSpc>
                <a:spcPct val="100000"/>
              </a:lnSpc>
              <a:spcBef>
                <a:spcPts val="0"/>
              </a:spcBef>
              <a:spcAft>
                <a:spcPts val="735"/>
              </a:spcAft>
              <a:buNone/>
            </a:pPr>
            <a:r>
              <a:rPr lang="en-US" dirty="0"/>
              <a:t>Example: Sales management systems, Human resource management system. </a:t>
            </a:r>
          </a:p>
          <a:p>
            <a:pPr marL="0" indent="0" algn="just">
              <a:lnSpc>
                <a:spcPct val="100000"/>
              </a:lnSpc>
              <a:spcBef>
                <a:spcPts val="1000"/>
              </a:spcBef>
              <a:spcAft>
                <a:spcPts val="600"/>
              </a:spcAft>
              <a:buNone/>
            </a:pPr>
            <a:endParaRPr lang="en-US" dirty="0"/>
          </a:p>
          <a:p>
            <a:pPr marL="139700" indent="0" algn="just">
              <a:buNone/>
            </a:pPr>
            <a:endParaRPr lang="en-NP" dirty="0"/>
          </a:p>
          <a:p>
            <a:pPr marL="139700" indent="0">
              <a:buNone/>
            </a:pPr>
            <a:endParaRPr lang="en-NP" dirty="0"/>
          </a:p>
        </p:txBody>
      </p:sp>
    </p:spTree>
    <p:extLst>
      <p:ext uri="{BB962C8B-B14F-4D97-AF65-F5344CB8AC3E}">
        <p14:creationId xmlns:p14="http://schemas.microsoft.com/office/powerpoint/2010/main" val="1494705500"/>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13557" y="436190"/>
            <a:ext cx="9130443" cy="645300"/>
          </a:xfrm>
        </p:spPr>
        <p:txBody>
          <a:bodyPr/>
          <a:lstStyle/>
          <a:p>
            <a:pPr algn="ctr"/>
            <a:r>
              <a:rPr lang="en-NP" dirty="0"/>
              <a:t>Decision Support System(DSS)</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287907" y="1741800"/>
            <a:ext cx="4861609" cy="1659900"/>
          </a:xfrm>
        </p:spPr>
        <p:txBody>
          <a:bodyPr/>
          <a:lstStyle/>
          <a:p>
            <a:pPr marL="0" marR="0" indent="0" algn="just">
              <a:lnSpc>
                <a:spcPct val="103000"/>
              </a:lnSpc>
              <a:spcBef>
                <a:spcPts val="0"/>
              </a:spcBef>
              <a:spcAft>
                <a:spcPts val="735"/>
              </a:spcAft>
              <a:buNone/>
            </a:pPr>
            <a:r>
              <a:rPr lang="en-US" dirty="0"/>
              <a:t>Decision Support System is an interactive information system that provides information, models and data manipulation tools to help in making the decision in a semi-structured and unstructured situation. </a:t>
            </a:r>
          </a:p>
          <a:p>
            <a:pPr marL="0" marR="0" indent="0" algn="just">
              <a:lnSpc>
                <a:spcPct val="103000"/>
              </a:lnSpc>
              <a:spcBef>
                <a:spcPts val="0"/>
              </a:spcBef>
              <a:spcAft>
                <a:spcPts val="735"/>
              </a:spcAft>
              <a:buNone/>
            </a:pPr>
            <a:r>
              <a:rPr lang="en-US" dirty="0"/>
              <a:t>Decision Support System comprises tools and techniques to help in gathering relevant information and analyze the options and alternatives, the end user is more involved in creating DSS than an MIS. </a:t>
            </a:r>
          </a:p>
          <a:p>
            <a:pPr marL="0" marR="0" indent="0" algn="just">
              <a:lnSpc>
                <a:spcPct val="103000"/>
              </a:lnSpc>
              <a:spcBef>
                <a:spcPts val="0"/>
              </a:spcBef>
              <a:spcAft>
                <a:spcPts val="735"/>
              </a:spcAft>
              <a:buNone/>
            </a:pPr>
            <a:r>
              <a:rPr lang="en-US" dirty="0"/>
              <a:t>Example: Financial planning systems, Bank loan management systems</a:t>
            </a:r>
          </a:p>
          <a:p>
            <a:pPr marL="139700" indent="0" algn="just">
              <a:buNone/>
            </a:pPr>
            <a:endParaRPr lang="en-NP" dirty="0"/>
          </a:p>
          <a:p>
            <a:pPr marL="139700" indent="0">
              <a:buNone/>
            </a:pPr>
            <a:endParaRPr lang="en-NP" dirty="0"/>
          </a:p>
        </p:txBody>
      </p:sp>
      <p:pic>
        <p:nvPicPr>
          <p:cNvPr id="5" name="Picture 2">
            <a:extLst>
              <a:ext uri="{FF2B5EF4-FFF2-40B4-BE49-F238E27FC236}">
                <a16:creationId xmlns:a16="http://schemas.microsoft.com/office/drawing/2014/main" id="{CF5E62E9-63F3-4C3E-DFB5-E230A233CA6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336" b="89555" l="5235" r="94585">
                        <a14:foregroundMark x1="21300" y1="32021" x2="10108" y2="41438"/>
                        <a14:foregroundMark x1="10108" y1="41438" x2="17509" y2="32534"/>
                        <a14:foregroundMark x1="5415" y1="37671" x2="5596" y2="40582"/>
                        <a14:foregroundMark x1="44765" y1="12329" x2="55054" y2="22260"/>
                        <a14:foregroundMark x1="55054" y1="22260" x2="47112" y2="8562"/>
                        <a14:foregroundMark x1="47112" y1="8562" x2="41516" y2="15240"/>
                        <a14:foregroundMark x1="86643" y1="34075" x2="86823" y2="35274"/>
                        <a14:foregroundMark x1="82310" y1="37329" x2="77617" y2="42123"/>
                        <a14:foregroundMark x1="76715" y1="33390" x2="80866" y2="46233"/>
                        <a14:foregroundMark x1="80866" y1="46233" x2="94765" y2="42808"/>
                        <a14:foregroundMark x1="94765" y1="42808" x2="85921" y2="30651"/>
                        <a14:foregroundMark x1="85921" y1="30651" x2="76173" y2="33562"/>
                        <a14:foregroundMark x1="68592" y1="70548" x2="67148" y2="84247"/>
                        <a14:foregroundMark x1="67148" y1="84247" x2="80505" y2="78596"/>
                        <a14:foregroundMark x1="80505" y1="78596" x2="69495" y2="69521"/>
                        <a14:foregroundMark x1="69495" y1="69521" x2="65162" y2="71062"/>
                        <a14:foregroundMark x1="48014" y1="10274" x2="57581" y2="20377"/>
                        <a14:foregroundMark x1="57581" y1="20377" x2="54874" y2="6336"/>
                        <a14:foregroundMark x1="54874" y1="6336" x2="44585" y2="10959"/>
                        <a14:foregroundMark x1="25271" y1="73973" x2="31408" y2="86130"/>
                        <a14:foregroundMark x1="31408" y1="86130" x2="35018" y2="70377"/>
                        <a14:foregroundMark x1="35018" y1="70377" x2="22022" y2="74829"/>
                        <a14:foregroundMark x1="22022" y1="74829" x2="21300" y2="76541"/>
                        <a14:foregroundMark x1="40975" y1="84075" x2="55054" y2="85274"/>
                        <a14:foregroundMark x1="55054" y1="85274" x2="57942" y2="84589"/>
                        <a14:foregroundMark x1="85199" y1="53425" x2="81588" y2="66781"/>
                        <a14:foregroundMark x1="75993" y1="28082" x2="65884" y2="20034"/>
                        <a14:foregroundMark x1="36101" y1="20548" x2="23646" y2="28253"/>
                        <a14:foregroundMark x1="14260" y1="54623" x2="18773" y2="67295"/>
                        <a14:foregroundMark x1="18773" y1="67295" x2="18773" y2="67295"/>
                      </a14:backgroundRemoval>
                    </a14:imgEffect>
                  </a14:imgLayer>
                </a14:imgProps>
              </a:ext>
              <a:ext uri="{28A0092B-C50C-407E-A947-70E740481C1C}">
                <a14:useLocalDpi xmlns:a14="http://schemas.microsoft.com/office/drawing/2010/main" val="0"/>
              </a:ext>
            </a:extLst>
          </a:blip>
          <a:srcRect/>
          <a:stretch>
            <a:fillRect/>
          </a:stretch>
        </p:blipFill>
        <p:spPr bwMode="auto">
          <a:xfrm>
            <a:off x="5353398" y="1019328"/>
            <a:ext cx="3421481" cy="36067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557015"/>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13557" y="436190"/>
            <a:ext cx="9130443" cy="645300"/>
          </a:xfrm>
        </p:spPr>
        <p:txBody>
          <a:bodyPr/>
          <a:lstStyle/>
          <a:p>
            <a:pPr algn="ctr"/>
            <a:r>
              <a:rPr lang="en-NP" dirty="0"/>
              <a:t>Experts System</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287907" y="1741800"/>
            <a:ext cx="4861609" cy="1659900"/>
          </a:xfrm>
        </p:spPr>
        <p:txBody>
          <a:bodyPr/>
          <a:lstStyle/>
          <a:p>
            <a:pPr marL="0" marR="0" indent="0">
              <a:lnSpc>
                <a:spcPct val="103000"/>
              </a:lnSpc>
              <a:spcBef>
                <a:spcPts val="0"/>
              </a:spcBef>
              <a:spcAft>
                <a:spcPts val="735"/>
              </a:spcAft>
              <a:buNone/>
            </a:pPr>
            <a:r>
              <a:rPr lang="en-US" dirty="0"/>
              <a:t>Experts’ systems include expertise in order to aid managers in diagnosing problems or in problem-solving. These systems are based on the principles of artificial intelligence research. </a:t>
            </a:r>
          </a:p>
          <a:p>
            <a:pPr marL="0" marR="0" indent="0">
              <a:lnSpc>
                <a:spcPct val="103000"/>
              </a:lnSpc>
              <a:spcBef>
                <a:spcPts val="0"/>
              </a:spcBef>
              <a:spcAft>
                <a:spcPts val="735"/>
              </a:spcAft>
              <a:buNone/>
            </a:pPr>
            <a:r>
              <a:rPr lang="en-US" dirty="0"/>
              <a:t>Experts Systems is a knowledge-based information system. It uses its knowledge about a specify are to act as an expert consultant to users. Knowledgebase and software modules are the components of an expert system. These modules perform inference on the knowledge and offer answers to a user’s question. </a:t>
            </a:r>
          </a:p>
          <a:p>
            <a:pPr marL="139700" indent="0">
              <a:buNone/>
            </a:pPr>
            <a:endParaRPr lang="en-NP" dirty="0"/>
          </a:p>
        </p:txBody>
      </p:sp>
      <p:pic>
        <p:nvPicPr>
          <p:cNvPr id="6" name="Picture 2">
            <a:extLst>
              <a:ext uri="{FF2B5EF4-FFF2-40B4-BE49-F238E27FC236}">
                <a16:creationId xmlns:a16="http://schemas.microsoft.com/office/drawing/2014/main" id="{618E06AC-B029-ED38-49B6-5C336A79F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027" y="1451239"/>
            <a:ext cx="3383066" cy="224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983330"/>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Stakeholders of Information systems</a:t>
            </a:r>
            <a:endParaRPr dirty="0"/>
          </a:p>
        </p:txBody>
      </p:sp>
      <p:sp>
        <p:nvSpPr>
          <p:cNvPr id="360" name="Google Shape;360;p14"/>
          <p:cNvSpPr txBox="1">
            <a:spLocks noGrp="1"/>
          </p:cNvSpPr>
          <p:nvPr>
            <p:ph type="subTitle" idx="1"/>
          </p:nvPr>
        </p:nvSpPr>
        <p:spPr>
          <a:xfrm>
            <a:off x="2743200" y="2821004"/>
            <a:ext cx="5696100" cy="1159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itchFamily="2" charset="2"/>
              <a:buChar char="§"/>
            </a:pPr>
            <a:r>
              <a:rPr lang="en-US" dirty="0"/>
              <a:t>IS Manager</a:t>
            </a:r>
          </a:p>
          <a:p>
            <a:pPr marL="285750" lvl="0" indent="-285750" algn="l" rtl="0">
              <a:spcBef>
                <a:spcPts val="0"/>
              </a:spcBef>
              <a:spcAft>
                <a:spcPts val="0"/>
              </a:spcAft>
              <a:buFont typeface="Wingdings" pitchFamily="2" charset="2"/>
              <a:buChar char="§"/>
            </a:pPr>
            <a:r>
              <a:rPr lang="en-US" dirty="0"/>
              <a:t>System Analyst</a:t>
            </a:r>
          </a:p>
          <a:p>
            <a:pPr marL="285750" lvl="0" indent="-285750" algn="l" rtl="0">
              <a:spcBef>
                <a:spcPts val="0"/>
              </a:spcBef>
              <a:spcAft>
                <a:spcPts val="0"/>
              </a:spcAft>
              <a:buFont typeface="Wingdings" pitchFamily="2" charset="2"/>
              <a:buChar char="§"/>
            </a:pPr>
            <a:r>
              <a:rPr lang="en-US" dirty="0"/>
              <a:t>Programmers</a:t>
            </a:r>
          </a:p>
          <a:p>
            <a:pPr marL="285750" lvl="0" indent="-285750" algn="l" rtl="0">
              <a:spcBef>
                <a:spcPts val="0"/>
              </a:spcBef>
              <a:spcAft>
                <a:spcPts val="0"/>
              </a:spcAft>
              <a:buFont typeface="Wingdings" pitchFamily="2" charset="2"/>
              <a:buChar char="§"/>
            </a:pPr>
            <a:r>
              <a:rPr lang="en-US" dirty="0"/>
              <a:t>Business Manager</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3</a:t>
            </a:r>
            <a:endParaRPr b="1" dirty="0">
              <a:solidFill>
                <a:srgbClr val="FFFFFF"/>
              </a:solidFill>
            </a:endParaRPr>
          </a:p>
        </p:txBody>
      </p:sp>
    </p:spTree>
    <p:extLst>
      <p:ext uri="{BB962C8B-B14F-4D97-AF65-F5344CB8AC3E}">
        <p14:creationId xmlns:p14="http://schemas.microsoft.com/office/powerpoint/2010/main" val="346160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097-EC44-D7DF-CD37-809A0944920D}"/>
              </a:ext>
            </a:extLst>
          </p:cNvPr>
          <p:cNvSpPr>
            <a:spLocks noGrp="1"/>
          </p:cNvSpPr>
          <p:nvPr>
            <p:ph type="title"/>
          </p:nvPr>
        </p:nvSpPr>
        <p:spPr>
          <a:xfrm>
            <a:off x="1" y="436190"/>
            <a:ext cx="9144000" cy="645300"/>
          </a:xfrm>
        </p:spPr>
        <p:txBody>
          <a:bodyPr/>
          <a:lstStyle/>
          <a:p>
            <a:pPr algn="ctr"/>
            <a:r>
              <a:rPr lang="en-NP" dirty="0"/>
              <a:t>Stakeholders of Information systems</a:t>
            </a:r>
          </a:p>
        </p:txBody>
      </p:sp>
      <p:sp>
        <p:nvSpPr>
          <p:cNvPr id="3" name="Slide Number Placeholder 2">
            <a:extLst>
              <a:ext uri="{FF2B5EF4-FFF2-40B4-BE49-F238E27FC236}">
                <a16:creationId xmlns:a16="http://schemas.microsoft.com/office/drawing/2014/main" id="{83D15621-A403-F07A-DD73-58DCF0BC59A0}"/>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
        <p:nvSpPr>
          <p:cNvPr id="4" name="Text Placeholder 3">
            <a:extLst>
              <a:ext uri="{FF2B5EF4-FFF2-40B4-BE49-F238E27FC236}">
                <a16:creationId xmlns:a16="http://schemas.microsoft.com/office/drawing/2014/main" id="{0A2802E3-E663-C683-B62B-3DFD6A34C8BC}"/>
              </a:ext>
            </a:extLst>
          </p:cNvPr>
          <p:cNvSpPr>
            <a:spLocks noGrp="1"/>
          </p:cNvSpPr>
          <p:nvPr>
            <p:ph type="body" idx="1"/>
          </p:nvPr>
        </p:nvSpPr>
        <p:spPr>
          <a:xfrm>
            <a:off x="287907" y="1081489"/>
            <a:ext cx="8221392" cy="3704035"/>
          </a:xfrm>
        </p:spPr>
        <p:txBody>
          <a:bodyPr/>
          <a:lstStyle/>
          <a:p>
            <a:pPr marL="139700" indent="0" algn="just">
              <a:buNone/>
            </a:pPr>
            <a:r>
              <a:rPr lang="en-US" dirty="0">
                <a:effectLst/>
                <a:latin typeface="Helvetica" pitchFamily="2" charset="0"/>
              </a:rPr>
              <a:t>Any person that is interested or affected by an information system is called</a:t>
            </a:r>
          </a:p>
          <a:p>
            <a:pPr marL="139700" indent="0" algn="just">
              <a:buNone/>
            </a:pPr>
            <a:r>
              <a:rPr lang="en-US" dirty="0">
                <a:effectLst/>
                <a:latin typeface="Helvetica" pitchFamily="2" charset="0"/>
              </a:rPr>
              <a:t>stakeholders of IS. It often includes both technical and non-technical people and include internal workers and external workers or individuals.</a:t>
            </a:r>
          </a:p>
          <a:p>
            <a:pPr marL="139700" indent="0" algn="just">
              <a:buNone/>
            </a:pPr>
            <a:endParaRPr lang="en-US" dirty="0">
              <a:latin typeface="Helvetica" pitchFamily="2" charset="0"/>
            </a:endParaRPr>
          </a:p>
          <a:p>
            <a:pPr marL="139700" indent="0" algn="just">
              <a:buNone/>
            </a:pPr>
            <a:r>
              <a:rPr lang="en-US" dirty="0">
                <a:effectLst/>
                <a:latin typeface="Helvetica" pitchFamily="2" charset="0"/>
              </a:rPr>
              <a:t> Major stakeholder are as follows:</a:t>
            </a:r>
          </a:p>
          <a:p>
            <a:pPr marL="939800" lvl="1" indent="-342900" algn="just">
              <a:buFont typeface="+mj-lt"/>
              <a:buAutoNum type="arabicPeriod"/>
            </a:pPr>
            <a:r>
              <a:rPr lang="en-US" dirty="0">
                <a:effectLst/>
                <a:latin typeface="Helvetica" pitchFamily="2" charset="0"/>
              </a:rPr>
              <a:t>IS Manager</a:t>
            </a:r>
          </a:p>
          <a:p>
            <a:pPr marL="939800" lvl="1" indent="-342900" algn="just">
              <a:buFont typeface="+mj-lt"/>
              <a:buAutoNum type="arabicPeriod"/>
            </a:pPr>
            <a:r>
              <a:rPr lang="en-US" dirty="0">
                <a:effectLst/>
                <a:latin typeface="Helvetica" pitchFamily="2" charset="0"/>
              </a:rPr>
              <a:t>System Analysis</a:t>
            </a:r>
          </a:p>
          <a:p>
            <a:pPr marL="939800" lvl="1" indent="-342900" algn="just">
              <a:buFont typeface="+mj-lt"/>
              <a:buAutoNum type="arabicPeriod"/>
            </a:pPr>
            <a:r>
              <a:rPr lang="en-US" dirty="0">
                <a:effectLst/>
                <a:latin typeface="Helvetica" pitchFamily="2" charset="0"/>
              </a:rPr>
              <a:t>Programmer</a:t>
            </a:r>
          </a:p>
          <a:p>
            <a:pPr marL="939800" lvl="1" indent="-342900" algn="just">
              <a:buFont typeface="+mj-lt"/>
              <a:buAutoNum type="arabicPeriod"/>
            </a:pPr>
            <a:r>
              <a:rPr lang="en-US" dirty="0">
                <a:effectLst/>
                <a:latin typeface="Helvetica" pitchFamily="2" charset="0"/>
              </a:rPr>
              <a:t>Business Managers</a:t>
            </a:r>
          </a:p>
          <a:p>
            <a:pPr marL="939800" lvl="1" indent="-342900" algn="just">
              <a:buFont typeface="+mj-lt"/>
              <a:buAutoNum type="arabicPeriod"/>
            </a:pPr>
            <a:r>
              <a:rPr lang="en-US" dirty="0">
                <a:effectLst/>
                <a:latin typeface="Helvetica" pitchFamily="2" charset="0"/>
              </a:rPr>
              <a:t>Other IS Manager and Technicians</a:t>
            </a:r>
          </a:p>
        </p:txBody>
      </p:sp>
    </p:spTree>
    <p:extLst>
      <p:ext uri="{BB962C8B-B14F-4D97-AF65-F5344CB8AC3E}">
        <p14:creationId xmlns:p14="http://schemas.microsoft.com/office/powerpoint/2010/main" val="2702581819"/>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F74C-B652-C16A-713F-3319BAEDB0A7}"/>
              </a:ext>
            </a:extLst>
          </p:cNvPr>
          <p:cNvSpPr>
            <a:spLocks noGrp="1"/>
          </p:cNvSpPr>
          <p:nvPr>
            <p:ph type="title"/>
          </p:nvPr>
        </p:nvSpPr>
        <p:spPr>
          <a:xfrm>
            <a:off x="13556" y="261802"/>
            <a:ext cx="9130443" cy="645300"/>
          </a:xfrm>
        </p:spPr>
        <p:txBody>
          <a:bodyPr/>
          <a:lstStyle/>
          <a:p>
            <a:pPr algn="ctr"/>
            <a:r>
              <a:rPr lang="en-NP" dirty="0"/>
              <a:t>IS Manager</a:t>
            </a:r>
          </a:p>
        </p:txBody>
      </p:sp>
      <p:sp>
        <p:nvSpPr>
          <p:cNvPr id="3" name="Slide Number Placeholder 2">
            <a:extLst>
              <a:ext uri="{FF2B5EF4-FFF2-40B4-BE49-F238E27FC236}">
                <a16:creationId xmlns:a16="http://schemas.microsoft.com/office/drawing/2014/main" id="{A6C197A4-20FC-5DDC-67CE-D343C63152AF}"/>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
        <p:nvSpPr>
          <p:cNvPr id="4" name="Text Placeholder 3">
            <a:extLst>
              <a:ext uri="{FF2B5EF4-FFF2-40B4-BE49-F238E27FC236}">
                <a16:creationId xmlns:a16="http://schemas.microsoft.com/office/drawing/2014/main" id="{32B06507-1997-08F5-8940-A7A2BE733696}"/>
              </a:ext>
            </a:extLst>
          </p:cNvPr>
          <p:cNvSpPr>
            <a:spLocks noGrp="1"/>
          </p:cNvSpPr>
          <p:nvPr>
            <p:ph type="body" idx="1"/>
          </p:nvPr>
        </p:nvSpPr>
        <p:spPr>
          <a:xfrm>
            <a:off x="562256" y="1061026"/>
            <a:ext cx="7538251" cy="1659900"/>
          </a:xfrm>
        </p:spPr>
        <p:txBody>
          <a:bodyPr/>
          <a:lstStyle/>
          <a:p>
            <a:r>
              <a:rPr lang="en-US" dirty="0">
                <a:effectLst/>
                <a:latin typeface="Helvetica" pitchFamily="2" charset="0"/>
              </a:rPr>
              <a:t>IS Manager are involved in allocating resources rather than actual development process.</a:t>
            </a:r>
          </a:p>
          <a:p>
            <a:r>
              <a:rPr lang="en-US" dirty="0">
                <a:effectLst/>
                <a:latin typeface="Helvetica" pitchFamily="2" charset="0"/>
              </a:rPr>
              <a:t>Oversees approved system development process</a:t>
            </a:r>
          </a:p>
          <a:p>
            <a:r>
              <a:rPr lang="en-US" dirty="0">
                <a:effectLst/>
                <a:latin typeface="Helvetica" pitchFamily="2" charset="0"/>
              </a:rPr>
              <a:t>Should attend review meeting and maintain status report</a:t>
            </a:r>
          </a:p>
          <a:p>
            <a:endParaRPr lang="en-NP" dirty="0"/>
          </a:p>
        </p:txBody>
      </p:sp>
    </p:spTree>
    <p:extLst>
      <p:ext uri="{BB962C8B-B14F-4D97-AF65-F5344CB8AC3E}">
        <p14:creationId xmlns:p14="http://schemas.microsoft.com/office/powerpoint/2010/main" val="1064376275"/>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F74C-B652-C16A-713F-3319BAEDB0A7}"/>
              </a:ext>
            </a:extLst>
          </p:cNvPr>
          <p:cNvSpPr>
            <a:spLocks noGrp="1"/>
          </p:cNvSpPr>
          <p:nvPr>
            <p:ph type="title"/>
          </p:nvPr>
        </p:nvSpPr>
        <p:spPr>
          <a:xfrm>
            <a:off x="0" y="261802"/>
            <a:ext cx="9144000" cy="645300"/>
          </a:xfrm>
        </p:spPr>
        <p:txBody>
          <a:bodyPr/>
          <a:lstStyle/>
          <a:p>
            <a:pPr algn="ctr"/>
            <a:r>
              <a:rPr lang="en-NP" dirty="0"/>
              <a:t>System Analyst</a:t>
            </a:r>
          </a:p>
        </p:txBody>
      </p:sp>
      <p:sp>
        <p:nvSpPr>
          <p:cNvPr id="3" name="Slide Number Placeholder 2">
            <a:extLst>
              <a:ext uri="{FF2B5EF4-FFF2-40B4-BE49-F238E27FC236}">
                <a16:creationId xmlns:a16="http://schemas.microsoft.com/office/drawing/2014/main" id="{A6C197A4-20FC-5DDC-67CE-D343C63152AF}"/>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17</a:t>
            </a:fld>
            <a:endParaRPr lang="en"/>
          </a:p>
        </p:txBody>
      </p:sp>
      <p:sp>
        <p:nvSpPr>
          <p:cNvPr id="4" name="Text Placeholder 3">
            <a:extLst>
              <a:ext uri="{FF2B5EF4-FFF2-40B4-BE49-F238E27FC236}">
                <a16:creationId xmlns:a16="http://schemas.microsoft.com/office/drawing/2014/main" id="{32B06507-1997-08F5-8940-A7A2BE733696}"/>
              </a:ext>
            </a:extLst>
          </p:cNvPr>
          <p:cNvSpPr>
            <a:spLocks noGrp="1"/>
          </p:cNvSpPr>
          <p:nvPr>
            <p:ph type="body" idx="1"/>
          </p:nvPr>
        </p:nvSpPr>
        <p:spPr>
          <a:xfrm>
            <a:off x="562256" y="1061026"/>
            <a:ext cx="7538251" cy="3199002"/>
          </a:xfrm>
        </p:spPr>
        <p:txBody>
          <a:bodyPr/>
          <a:lstStyle/>
          <a:p>
            <a:pPr marL="139700" indent="0">
              <a:buNone/>
            </a:pPr>
            <a:r>
              <a:rPr lang="en-US" dirty="0">
                <a:effectLst/>
                <a:latin typeface="Helvetica" pitchFamily="2" charset="0"/>
              </a:rPr>
              <a:t>A system analyst is an IT professional who specializes in analyzing, designing and implementing information systems.</a:t>
            </a:r>
          </a:p>
          <a:p>
            <a:pPr marL="139700" indent="0">
              <a:buNone/>
            </a:pPr>
            <a:r>
              <a:rPr lang="en-US" dirty="0">
                <a:effectLst/>
                <a:latin typeface="Helvetica" pitchFamily="2" charset="0"/>
              </a:rPr>
              <a:t>Needs four skills:</a:t>
            </a:r>
          </a:p>
          <a:p>
            <a:pPr marL="939800" lvl="1" indent="-342900">
              <a:buFont typeface="+mj-lt"/>
              <a:buAutoNum type="arabicPeriod"/>
            </a:pPr>
            <a:r>
              <a:rPr lang="en-US" dirty="0">
                <a:effectLst/>
                <a:latin typeface="Helvetica" pitchFamily="2" charset="0"/>
              </a:rPr>
              <a:t>Analytical skills: skills enable to understand the organization and its function.</a:t>
            </a:r>
          </a:p>
          <a:p>
            <a:pPr marL="939800" lvl="1" indent="-342900">
              <a:buFont typeface="+mj-lt"/>
              <a:buAutoNum type="arabicPeriod"/>
            </a:pPr>
            <a:r>
              <a:rPr lang="en-US" dirty="0">
                <a:effectLst/>
                <a:latin typeface="Helvetica" pitchFamily="2" charset="0"/>
              </a:rPr>
              <a:t>Technical skills: skills help to understand the potential and the limitation of IT.</a:t>
            </a:r>
          </a:p>
          <a:p>
            <a:pPr marL="939800" lvl="1" indent="-342900">
              <a:buFont typeface="+mj-lt"/>
              <a:buAutoNum type="arabicPeriod"/>
            </a:pPr>
            <a:r>
              <a:rPr lang="en-US" dirty="0">
                <a:effectLst/>
                <a:latin typeface="Helvetica" pitchFamily="2" charset="0"/>
              </a:rPr>
              <a:t>Management skills: skills help to manage project, resources, risk and change.</a:t>
            </a:r>
          </a:p>
          <a:p>
            <a:pPr marL="939800" lvl="1" indent="-342900">
              <a:buFont typeface="+mj-lt"/>
              <a:buAutoNum type="arabicPeriod"/>
            </a:pPr>
            <a:r>
              <a:rPr lang="en-US" dirty="0">
                <a:effectLst/>
                <a:latin typeface="Helvetica" pitchFamily="2" charset="0"/>
              </a:rPr>
              <a:t>Interpersonal skills: skills help to work with end users as well as with other analysts’ programmer.</a:t>
            </a:r>
          </a:p>
          <a:p>
            <a:endParaRPr lang="en-NP" dirty="0"/>
          </a:p>
        </p:txBody>
      </p:sp>
    </p:spTree>
    <p:extLst>
      <p:ext uri="{BB962C8B-B14F-4D97-AF65-F5344CB8AC3E}">
        <p14:creationId xmlns:p14="http://schemas.microsoft.com/office/powerpoint/2010/main" val="3973671310"/>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F74C-B652-C16A-713F-3319BAEDB0A7}"/>
              </a:ext>
            </a:extLst>
          </p:cNvPr>
          <p:cNvSpPr>
            <a:spLocks noGrp="1"/>
          </p:cNvSpPr>
          <p:nvPr>
            <p:ph type="title"/>
          </p:nvPr>
        </p:nvSpPr>
        <p:spPr>
          <a:xfrm>
            <a:off x="13556" y="261802"/>
            <a:ext cx="9130443" cy="645300"/>
          </a:xfrm>
        </p:spPr>
        <p:txBody>
          <a:bodyPr/>
          <a:lstStyle/>
          <a:p>
            <a:pPr algn="ctr"/>
            <a:r>
              <a:rPr lang="en-NP" dirty="0"/>
              <a:t>Programmers</a:t>
            </a:r>
          </a:p>
        </p:txBody>
      </p:sp>
      <p:sp>
        <p:nvSpPr>
          <p:cNvPr id="3" name="Slide Number Placeholder 2">
            <a:extLst>
              <a:ext uri="{FF2B5EF4-FFF2-40B4-BE49-F238E27FC236}">
                <a16:creationId xmlns:a16="http://schemas.microsoft.com/office/drawing/2014/main" id="{A6C197A4-20FC-5DDC-67CE-D343C63152AF}"/>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18</a:t>
            </a:fld>
            <a:endParaRPr lang="en"/>
          </a:p>
        </p:txBody>
      </p:sp>
      <p:sp>
        <p:nvSpPr>
          <p:cNvPr id="4" name="Text Placeholder 3">
            <a:extLst>
              <a:ext uri="{FF2B5EF4-FFF2-40B4-BE49-F238E27FC236}">
                <a16:creationId xmlns:a16="http://schemas.microsoft.com/office/drawing/2014/main" id="{32B06507-1997-08F5-8940-A7A2BE733696}"/>
              </a:ext>
            </a:extLst>
          </p:cNvPr>
          <p:cNvSpPr>
            <a:spLocks noGrp="1"/>
          </p:cNvSpPr>
          <p:nvPr>
            <p:ph type="body" idx="1"/>
          </p:nvPr>
        </p:nvSpPr>
        <p:spPr>
          <a:xfrm>
            <a:off x="562256" y="1061025"/>
            <a:ext cx="7538251" cy="2575059"/>
          </a:xfrm>
        </p:spPr>
        <p:txBody>
          <a:bodyPr/>
          <a:lstStyle/>
          <a:p>
            <a:r>
              <a:rPr lang="en-US" dirty="0">
                <a:effectLst/>
                <a:latin typeface="Helvetica" pitchFamily="2" charset="0"/>
              </a:rPr>
              <a:t>Programmers convert the system specifications given to them by the analysts into instruction the computer can understand.</a:t>
            </a:r>
          </a:p>
          <a:p>
            <a:r>
              <a:rPr lang="en-US" dirty="0">
                <a:effectLst/>
                <a:latin typeface="Helvetica" pitchFamily="2" charset="0"/>
              </a:rPr>
              <a:t>Also writes program documentation and program for testing system.</a:t>
            </a:r>
          </a:p>
          <a:p>
            <a:r>
              <a:rPr lang="en-US" dirty="0">
                <a:effectLst/>
                <a:latin typeface="Helvetica" pitchFamily="2" charset="0"/>
              </a:rPr>
              <a:t>Previously considered as an art but now code is improved as structural programming.</a:t>
            </a:r>
          </a:p>
          <a:p>
            <a:r>
              <a:rPr lang="en-US" dirty="0">
                <a:effectLst/>
                <a:latin typeface="Helvetica" pitchFamily="2" charset="0"/>
              </a:rPr>
              <a:t>In structural programming, all computing instructions can be represented through the use of three simple structure: sequence, repetition and selection.</a:t>
            </a:r>
          </a:p>
          <a:p>
            <a:r>
              <a:rPr lang="en-US" dirty="0">
                <a:effectLst/>
                <a:latin typeface="Helvetica" pitchFamily="2" charset="0"/>
              </a:rPr>
              <a:t>Very labor-intensive job.</a:t>
            </a:r>
          </a:p>
          <a:p>
            <a:endParaRPr lang="en-NP" dirty="0"/>
          </a:p>
        </p:txBody>
      </p:sp>
    </p:spTree>
    <p:extLst>
      <p:ext uri="{BB962C8B-B14F-4D97-AF65-F5344CB8AC3E}">
        <p14:creationId xmlns:p14="http://schemas.microsoft.com/office/powerpoint/2010/main" val="2066154584"/>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F74C-B652-C16A-713F-3319BAEDB0A7}"/>
              </a:ext>
            </a:extLst>
          </p:cNvPr>
          <p:cNvSpPr>
            <a:spLocks noGrp="1"/>
          </p:cNvSpPr>
          <p:nvPr>
            <p:ph type="title"/>
          </p:nvPr>
        </p:nvSpPr>
        <p:spPr>
          <a:xfrm>
            <a:off x="13556" y="261802"/>
            <a:ext cx="9130443" cy="645300"/>
          </a:xfrm>
        </p:spPr>
        <p:txBody>
          <a:bodyPr/>
          <a:lstStyle/>
          <a:p>
            <a:pPr algn="ctr"/>
            <a:r>
              <a:rPr lang="en-NP" dirty="0"/>
              <a:t>Business Manager</a:t>
            </a:r>
          </a:p>
        </p:txBody>
      </p:sp>
      <p:sp>
        <p:nvSpPr>
          <p:cNvPr id="3" name="Slide Number Placeholder 2">
            <a:extLst>
              <a:ext uri="{FF2B5EF4-FFF2-40B4-BE49-F238E27FC236}">
                <a16:creationId xmlns:a16="http://schemas.microsoft.com/office/drawing/2014/main" id="{A6C197A4-20FC-5DDC-67CE-D343C63152AF}"/>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19</a:t>
            </a:fld>
            <a:endParaRPr lang="en"/>
          </a:p>
        </p:txBody>
      </p:sp>
      <p:sp>
        <p:nvSpPr>
          <p:cNvPr id="4" name="Text Placeholder 3">
            <a:extLst>
              <a:ext uri="{FF2B5EF4-FFF2-40B4-BE49-F238E27FC236}">
                <a16:creationId xmlns:a16="http://schemas.microsoft.com/office/drawing/2014/main" id="{32B06507-1997-08F5-8940-A7A2BE733696}"/>
              </a:ext>
            </a:extLst>
          </p:cNvPr>
          <p:cNvSpPr>
            <a:spLocks noGrp="1"/>
          </p:cNvSpPr>
          <p:nvPr>
            <p:ph type="body" idx="1"/>
          </p:nvPr>
        </p:nvSpPr>
        <p:spPr>
          <a:xfrm>
            <a:off x="562256" y="1061026"/>
            <a:ext cx="7538251" cy="2542786"/>
          </a:xfrm>
        </p:spPr>
        <p:txBody>
          <a:bodyPr/>
          <a:lstStyle/>
          <a:p>
            <a:r>
              <a:rPr lang="en-US" dirty="0">
                <a:effectLst/>
                <a:latin typeface="Helvetica" pitchFamily="2" charset="0"/>
              </a:rPr>
              <a:t>Business managers are functional department heads and corporate</a:t>
            </a:r>
          </a:p>
          <a:p>
            <a:r>
              <a:rPr lang="en-US" dirty="0">
                <a:effectLst/>
                <a:latin typeface="Helvetica" pitchFamily="2" charset="0"/>
              </a:rPr>
              <a:t>executives.</a:t>
            </a:r>
          </a:p>
          <a:p>
            <a:r>
              <a:rPr lang="en-US" dirty="0">
                <a:effectLst/>
                <a:latin typeface="Helvetica" pitchFamily="2" charset="0"/>
              </a:rPr>
              <a:t>They have power to fund development project and to allocate the resources necessary for the projects.</a:t>
            </a:r>
          </a:p>
          <a:p>
            <a:r>
              <a:rPr lang="en-US" dirty="0">
                <a:effectLst/>
                <a:latin typeface="Helvetica" pitchFamily="2" charset="0"/>
              </a:rPr>
              <a:t>They are able to set general requirement and constraints for development project.</a:t>
            </a:r>
          </a:p>
          <a:p>
            <a:r>
              <a:rPr lang="en-US" dirty="0">
                <a:effectLst/>
                <a:latin typeface="Helvetica" pitchFamily="2" charset="0"/>
              </a:rPr>
              <a:t>They set direction for system development, propose and approve projects, determine relative importance of projects and assign to other people in organization.</a:t>
            </a:r>
          </a:p>
          <a:p>
            <a:pPr marL="139700" indent="0">
              <a:buNone/>
            </a:pPr>
            <a:endParaRPr lang="en-NP" dirty="0"/>
          </a:p>
        </p:txBody>
      </p:sp>
    </p:spTree>
    <p:extLst>
      <p:ext uri="{BB962C8B-B14F-4D97-AF65-F5344CB8AC3E}">
        <p14:creationId xmlns:p14="http://schemas.microsoft.com/office/powerpoint/2010/main" val="83954085"/>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system analysis and design</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SDLC and life cycle models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(waterfall, Spiral, Prototype)</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4</a:t>
            </a:r>
            <a:endParaRPr b="1" dirty="0">
              <a:solidFill>
                <a:srgbClr val="FFFFFF"/>
              </a:solidFill>
            </a:endParaRPr>
          </a:p>
        </p:txBody>
      </p:sp>
    </p:spTree>
    <p:extLst>
      <p:ext uri="{BB962C8B-B14F-4D97-AF65-F5344CB8AC3E}">
        <p14:creationId xmlns:p14="http://schemas.microsoft.com/office/powerpoint/2010/main" val="539854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9789-C222-5D57-544F-5D6C299DA3E0}"/>
              </a:ext>
            </a:extLst>
          </p:cNvPr>
          <p:cNvSpPr>
            <a:spLocks noGrp="1"/>
          </p:cNvSpPr>
          <p:nvPr>
            <p:ph type="title"/>
          </p:nvPr>
        </p:nvSpPr>
        <p:spPr>
          <a:xfrm>
            <a:off x="13558" y="728836"/>
            <a:ext cx="9130442" cy="645300"/>
          </a:xfrm>
        </p:spPr>
        <p:txBody>
          <a:bodyPr/>
          <a:lstStyle/>
          <a:p>
            <a:pPr algn="ctr"/>
            <a:r>
              <a:rPr lang="en-NP" dirty="0"/>
              <a:t>Software Development</a:t>
            </a:r>
          </a:p>
        </p:txBody>
      </p:sp>
      <p:sp>
        <p:nvSpPr>
          <p:cNvPr id="3" name="Text Placeholder 2">
            <a:extLst>
              <a:ext uri="{FF2B5EF4-FFF2-40B4-BE49-F238E27FC236}">
                <a16:creationId xmlns:a16="http://schemas.microsoft.com/office/drawing/2014/main" id="{781DFFE9-5825-949F-8954-B03BE2A9CAC7}"/>
              </a:ext>
            </a:extLst>
          </p:cNvPr>
          <p:cNvSpPr>
            <a:spLocks noGrp="1"/>
          </p:cNvSpPr>
          <p:nvPr>
            <p:ph type="body" idx="1"/>
          </p:nvPr>
        </p:nvSpPr>
        <p:spPr>
          <a:xfrm>
            <a:off x="2099850" y="1741800"/>
            <a:ext cx="4944300" cy="1659900"/>
          </a:xfrm>
        </p:spPr>
        <p:txBody>
          <a:bodyPr/>
          <a:lstStyle/>
          <a:p>
            <a:r>
              <a:rPr lang="en-US" dirty="0"/>
              <a:t>It is that set of actions required in efficiently  transforming a user’s needs into an effective  software solution.</a:t>
            </a:r>
          </a:p>
          <a:p>
            <a:r>
              <a:rPr lang="en-US" dirty="0"/>
              <a:t>It defines the activities required for building the software incorporating the methods and practices to be adopted .</a:t>
            </a:r>
          </a:p>
          <a:p>
            <a:r>
              <a:rPr lang="en-US" dirty="0"/>
              <a:t>It also includes the activities essential for planning the project ,tracking its progress and managing the complexities while building software.</a:t>
            </a:r>
          </a:p>
          <a:p>
            <a:endParaRPr lang="en-US" dirty="0"/>
          </a:p>
          <a:p>
            <a:endParaRPr lang="en-NP" dirty="0"/>
          </a:p>
          <a:p>
            <a:endParaRPr lang="en-US" dirty="0"/>
          </a:p>
          <a:p>
            <a:endParaRPr lang="en-NP" dirty="0"/>
          </a:p>
        </p:txBody>
      </p:sp>
      <p:sp>
        <p:nvSpPr>
          <p:cNvPr id="4" name="Slide Number Placeholder 3">
            <a:extLst>
              <a:ext uri="{FF2B5EF4-FFF2-40B4-BE49-F238E27FC236}">
                <a16:creationId xmlns:a16="http://schemas.microsoft.com/office/drawing/2014/main" id="{4F6F0078-8927-C113-A95B-54E6F06F6A8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254648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0" y="202363"/>
            <a:ext cx="9144000" cy="645300"/>
          </a:xfrm>
        </p:spPr>
        <p:txBody>
          <a:bodyPr/>
          <a:lstStyle/>
          <a:p>
            <a:pPr algn="ctr"/>
            <a:r>
              <a:rPr lang="en-NP" dirty="0"/>
              <a:t>Types of Software Product</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2099850" y="1741800"/>
            <a:ext cx="4944300" cy="1659900"/>
          </a:xfrm>
        </p:spPr>
        <p:txBody>
          <a:bodyPr/>
          <a:lstStyle/>
          <a:p>
            <a:r>
              <a:rPr lang="en-US" dirty="0"/>
              <a:t>A software product starts its life as an idea or concept.</a:t>
            </a:r>
          </a:p>
          <a:p>
            <a:r>
              <a:rPr lang="en-US" dirty="0"/>
              <a:t>Software can be of two types:-</a:t>
            </a:r>
          </a:p>
          <a:p>
            <a:pPr lvl="1"/>
            <a:r>
              <a:rPr lang="en-US" dirty="0"/>
              <a:t>Generic Products</a:t>
            </a:r>
          </a:p>
          <a:p>
            <a:pPr lvl="1"/>
            <a:r>
              <a:rPr lang="en-US" dirty="0"/>
              <a:t>Customized Products</a:t>
            </a:r>
            <a:endParaRPr lang="en-NP" dirty="0"/>
          </a:p>
        </p:txBody>
      </p:sp>
    </p:spTree>
    <p:extLst>
      <p:ext uri="{BB962C8B-B14F-4D97-AF65-F5344CB8AC3E}">
        <p14:creationId xmlns:p14="http://schemas.microsoft.com/office/powerpoint/2010/main" val="2617341774"/>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96326"/>
            <a:ext cx="9130443" cy="645300"/>
          </a:xfrm>
        </p:spPr>
        <p:txBody>
          <a:bodyPr/>
          <a:lstStyle/>
          <a:p>
            <a:pPr algn="ctr"/>
            <a:r>
              <a:rPr lang="en-NP" dirty="0"/>
              <a:t>Software Development Life Cycle(SDLC)</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23</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r>
              <a:rPr lang="en-US" dirty="0"/>
              <a:t>The series of steps through which a software product goes through (from conceptualization until retirement)  is known as Software development life cycle</a:t>
            </a:r>
          </a:p>
          <a:p>
            <a:r>
              <a:rPr lang="en-US" dirty="0"/>
              <a:t>It is the period of time that begins when a software is conceived and ends when the software is no longer available for use</a:t>
            </a:r>
          </a:p>
          <a:p>
            <a:r>
              <a:rPr lang="en-US" dirty="0"/>
              <a:t>The SDLC aims to produce high-quality software that meets or exceeds customer expectations, reaches completion within times and cost estimates.</a:t>
            </a:r>
          </a:p>
          <a:p>
            <a:r>
              <a:rPr lang="en-US" dirty="0"/>
              <a:t>SDLC typically includes a concept phase ,requirement phase, design phase, implementation phase, test phase, installation and checkout phase, operation and maintenance phase and sometimes retirement phase</a:t>
            </a:r>
          </a:p>
          <a:p>
            <a:r>
              <a:rPr lang="en-US" dirty="0"/>
              <a:t>The phase listed above may overlap, be performed iteratively, be combined or be omitted depending upon the software development approach(methodology) used.</a:t>
            </a:r>
          </a:p>
          <a:p>
            <a:endParaRPr lang="en-US" dirty="0"/>
          </a:p>
          <a:p>
            <a:endParaRPr lang="en-US" dirty="0"/>
          </a:p>
          <a:p>
            <a:pPr marL="596900" lvl="1" indent="0">
              <a:buNone/>
            </a:pPr>
            <a:endParaRPr lang="en-NP" dirty="0"/>
          </a:p>
        </p:txBody>
      </p:sp>
    </p:spTree>
    <p:extLst>
      <p:ext uri="{BB962C8B-B14F-4D97-AF65-F5344CB8AC3E}">
        <p14:creationId xmlns:p14="http://schemas.microsoft.com/office/powerpoint/2010/main" val="2961628752"/>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96326"/>
            <a:ext cx="9130443" cy="645300"/>
          </a:xfrm>
        </p:spPr>
        <p:txBody>
          <a:bodyPr/>
          <a:lstStyle/>
          <a:p>
            <a:pPr algn="ctr"/>
            <a:r>
              <a:rPr lang="en-NP" dirty="0"/>
              <a:t>Software Life Cycle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24</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r>
              <a:rPr lang="en-US" dirty="0"/>
              <a:t>Software life cycle model describes how and in what order the different phases of the software development life cycle are put together  to conceive ,design, develop and maintain the software product.</a:t>
            </a:r>
          </a:p>
          <a:p>
            <a:r>
              <a:rPr lang="en-US" dirty="0"/>
              <a:t>The most used, popular and important SDLC models are given below:</a:t>
            </a:r>
          </a:p>
          <a:p>
            <a:pPr marL="939800" lvl="1" indent="-342900">
              <a:buFont typeface="+mj-lt"/>
              <a:buAutoNum type="arabicPeriod"/>
            </a:pPr>
            <a:r>
              <a:rPr lang="en-US" dirty="0"/>
              <a:t>Waterfall model</a:t>
            </a:r>
          </a:p>
          <a:p>
            <a:pPr marL="939800" lvl="1" indent="-342900">
              <a:buFont typeface="+mj-lt"/>
              <a:buAutoNum type="arabicPeriod"/>
            </a:pPr>
            <a:r>
              <a:rPr lang="en-US" dirty="0"/>
              <a:t>Incremental model</a:t>
            </a:r>
          </a:p>
          <a:p>
            <a:pPr marL="939800" lvl="1" indent="-342900">
              <a:buFont typeface="+mj-lt"/>
              <a:buAutoNum type="arabicPeriod"/>
            </a:pPr>
            <a:r>
              <a:rPr lang="en-US" dirty="0"/>
              <a:t>Iterative model</a:t>
            </a:r>
          </a:p>
          <a:p>
            <a:pPr marL="939800" lvl="1" indent="-342900">
              <a:buFont typeface="+mj-lt"/>
              <a:buAutoNum type="arabicPeriod"/>
            </a:pPr>
            <a:r>
              <a:rPr lang="en-US" dirty="0"/>
              <a:t>Agile model</a:t>
            </a:r>
          </a:p>
          <a:p>
            <a:pPr marL="939800" lvl="1" indent="-342900">
              <a:buFont typeface="+mj-lt"/>
              <a:buAutoNum type="arabicPeriod"/>
            </a:pPr>
            <a:r>
              <a:rPr lang="en-US" dirty="0"/>
              <a:t>Spiral model</a:t>
            </a:r>
          </a:p>
          <a:p>
            <a:pPr marL="939800" lvl="1" indent="-342900">
              <a:buFont typeface="+mj-lt"/>
              <a:buAutoNum type="arabicPeriod"/>
            </a:pPr>
            <a:r>
              <a:rPr lang="en-US" dirty="0"/>
              <a:t>Prototype model</a:t>
            </a:r>
          </a:p>
          <a:p>
            <a:endParaRPr lang="en-US" dirty="0"/>
          </a:p>
          <a:p>
            <a:endParaRPr lang="en-US" dirty="0"/>
          </a:p>
          <a:p>
            <a:pPr marL="596900" lvl="1" indent="0">
              <a:buNone/>
            </a:pPr>
            <a:endParaRPr lang="en-NP" dirty="0"/>
          </a:p>
        </p:txBody>
      </p:sp>
    </p:spTree>
    <p:extLst>
      <p:ext uri="{BB962C8B-B14F-4D97-AF65-F5344CB8AC3E}">
        <p14:creationId xmlns:p14="http://schemas.microsoft.com/office/powerpoint/2010/main" val="2024795158"/>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r>
              <a:rPr lang="en-NP" dirty="0"/>
              <a:t>Stages in Software Development Life Cycle</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25</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482600" indent="-342900">
              <a:buFont typeface="+mj-lt"/>
              <a:buAutoNum type="arabicPeriod"/>
            </a:pPr>
            <a:r>
              <a:rPr lang="en-US" dirty="0"/>
              <a:t>Analysis</a:t>
            </a:r>
          </a:p>
          <a:p>
            <a:pPr marL="482600" indent="-342900">
              <a:buFont typeface="+mj-lt"/>
              <a:buAutoNum type="arabicPeriod"/>
            </a:pPr>
            <a:r>
              <a:rPr lang="en-US" dirty="0"/>
              <a:t>Specifications</a:t>
            </a:r>
          </a:p>
          <a:p>
            <a:pPr marL="482600" indent="-342900">
              <a:buFont typeface="+mj-lt"/>
              <a:buAutoNum type="arabicPeriod"/>
            </a:pPr>
            <a:r>
              <a:rPr lang="en-US" dirty="0"/>
              <a:t>Design</a:t>
            </a:r>
          </a:p>
          <a:p>
            <a:pPr marL="482600" indent="-342900">
              <a:buFont typeface="+mj-lt"/>
              <a:buAutoNum type="arabicPeriod"/>
            </a:pPr>
            <a:r>
              <a:rPr lang="en-US" dirty="0"/>
              <a:t>Prototyping</a:t>
            </a:r>
          </a:p>
          <a:p>
            <a:pPr marL="482600" indent="-342900">
              <a:buFont typeface="+mj-lt"/>
              <a:buAutoNum type="arabicPeriod"/>
            </a:pPr>
            <a:r>
              <a:rPr lang="en-US" dirty="0"/>
              <a:t>Coding</a:t>
            </a:r>
          </a:p>
          <a:p>
            <a:pPr marL="482600" indent="-342900">
              <a:buFont typeface="+mj-lt"/>
              <a:buAutoNum type="arabicPeriod"/>
            </a:pPr>
            <a:r>
              <a:rPr lang="en-US" dirty="0"/>
              <a:t>Testing</a:t>
            </a:r>
          </a:p>
          <a:p>
            <a:pPr marL="482600" indent="-342900">
              <a:buFont typeface="+mj-lt"/>
              <a:buAutoNum type="arabicPeriod"/>
            </a:pPr>
            <a:r>
              <a:rPr lang="en-US" dirty="0"/>
              <a:t>Implementation</a:t>
            </a:r>
          </a:p>
          <a:p>
            <a:pPr marL="482600" indent="-342900">
              <a:buFont typeface="+mj-lt"/>
              <a:buAutoNum type="arabicPeriod"/>
            </a:pPr>
            <a:r>
              <a:rPr lang="en-US" dirty="0"/>
              <a:t>Operation</a:t>
            </a:r>
          </a:p>
          <a:p>
            <a:pPr marL="482600" indent="-342900">
              <a:buFont typeface="+mj-lt"/>
              <a:buAutoNum type="arabicPeriod"/>
            </a:pPr>
            <a:r>
              <a:rPr lang="en-US" dirty="0"/>
              <a:t>Maintenance</a:t>
            </a:r>
          </a:p>
          <a:p>
            <a:endParaRPr lang="en-US" dirty="0"/>
          </a:p>
          <a:p>
            <a:endParaRPr lang="en-US" dirty="0"/>
          </a:p>
          <a:p>
            <a:pPr marL="596900" lvl="1" indent="0">
              <a:buNone/>
            </a:pPr>
            <a:endParaRPr lang="en-NP" dirty="0"/>
          </a:p>
        </p:txBody>
      </p:sp>
      <p:grpSp>
        <p:nvGrpSpPr>
          <p:cNvPr id="52" name="Group 51">
            <a:extLst>
              <a:ext uri="{FF2B5EF4-FFF2-40B4-BE49-F238E27FC236}">
                <a16:creationId xmlns:a16="http://schemas.microsoft.com/office/drawing/2014/main" id="{953234A6-3D19-48F2-6A7B-71F1C4F53F54}"/>
              </a:ext>
            </a:extLst>
          </p:cNvPr>
          <p:cNvGrpSpPr/>
          <p:nvPr/>
        </p:nvGrpSpPr>
        <p:grpSpPr>
          <a:xfrm>
            <a:off x="2777349" y="1125912"/>
            <a:ext cx="3557196" cy="3536975"/>
            <a:chOff x="4478766" y="1434244"/>
            <a:chExt cx="2922198" cy="2920312"/>
          </a:xfrm>
        </p:grpSpPr>
        <p:grpSp>
          <p:nvGrpSpPr>
            <p:cNvPr id="27" name="Group 26">
              <a:extLst>
                <a:ext uri="{FF2B5EF4-FFF2-40B4-BE49-F238E27FC236}">
                  <a16:creationId xmlns:a16="http://schemas.microsoft.com/office/drawing/2014/main" id="{97EDC0FF-E9D2-65E0-82A9-674C2C054F09}"/>
                </a:ext>
              </a:extLst>
            </p:cNvPr>
            <p:cNvGrpSpPr/>
            <p:nvPr/>
          </p:nvGrpSpPr>
          <p:grpSpPr>
            <a:xfrm rot="2006166">
              <a:off x="4478766" y="1434244"/>
              <a:ext cx="2922198" cy="2920312"/>
              <a:chOff x="4478766" y="1434244"/>
              <a:chExt cx="2922198" cy="2920312"/>
            </a:xfrm>
          </p:grpSpPr>
          <p:grpSp>
            <p:nvGrpSpPr>
              <p:cNvPr id="7" name="Google Shape;1225;p48">
                <a:extLst>
                  <a:ext uri="{FF2B5EF4-FFF2-40B4-BE49-F238E27FC236}">
                    <a16:creationId xmlns:a16="http://schemas.microsoft.com/office/drawing/2014/main" id="{CA9A253E-D19B-92C0-F3B2-9FB1BCB4CC79}"/>
                  </a:ext>
                </a:extLst>
              </p:cNvPr>
              <p:cNvGrpSpPr/>
              <p:nvPr/>
            </p:nvGrpSpPr>
            <p:grpSpPr>
              <a:xfrm>
                <a:off x="4478766" y="1434244"/>
                <a:ext cx="2922198" cy="2920312"/>
                <a:chOff x="8841135" y="2681940"/>
                <a:chExt cx="720990" cy="720527"/>
              </a:xfrm>
            </p:grpSpPr>
            <p:sp>
              <p:nvSpPr>
                <p:cNvPr id="8" name="Google Shape;1226;p48">
                  <a:extLst>
                    <a:ext uri="{FF2B5EF4-FFF2-40B4-BE49-F238E27FC236}">
                      <a16:creationId xmlns:a16="http://schemas.microsoft.com/office/drawing/2014/main" id="{FB3EF246-FF02-B076-431C-BCA09538E2B8}"/>
                    </a:ext>
                  </a:extLst>
                </p:cNvPr>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227;p48">
                  <a:extLst>
                    <a:ext uri="{FF2B5EF4-FFF2-40B4-BE49-F238E27FC236}">
                      <a16:creationId xmlns:a16="http://schemas.microsoft.com/office/drawing/2014/main" id="{322417A4-8BA5-E76B-A368-213506304137}"/>
                    </a:ext>
                  </a:extLst>
                </p:cNvPr>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228;p48">
                  <a:extLst>
                    <a:ext uri="{FF2B5EF4-FFF2-40B4-BE49-F238E27FC236}">
                      <a16:creationId xmlns:a16="http://schemas.microsoft.com/office/drawing/2014/main" id="{6C1B1715-9470-32C5-B1C8-80283996EEA7}"/>
                    </a:ext>
                  </a:extLst>
                </p:cNvPr>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229;p48">
                  <a:extLst>
                    <a:ext uri="{FF2B5EF4-FFF2-40B4-BE49-F238E27FC236}">
                      <a16:creationId xmlns:a16="http://schemas.microsoft.com/office/drawing/2014/main" id="{5FCD71C1-8C4D-A01C-FC5C-FA43BE5871E5}"/>
                    </a:ext>
                  </a:extLst>
                </p:cNvPr>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230;p48">
                  <a:extLst>
                    <a:ext uri="{FF2B5EF4-FFF2-40B4-BE49-F238E27FC236}">
                      <a16:creationId xmlns:a16="http://schemas.microsoft.com/office/drawing/2014/main" id="{2DF72114-E670-C112-875D-CBAB6591DC50}"/>
                    </a:ext>
                  </a:extLst>
                </p:cNvPr>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231;p48">
                  <a:extLst>
                    <a:ext uri="{FF2B5EF4-FFF2-40B4-BE49-F238E27FC236}">
                      <a16:creationId xmlns:a16="http://schemas.microsoft.com/office/drawing/2014/main" id="{0354A423-3882-165C-9BF2-DBE66EFB7696}"/>
                    </a:ext>
                  </a:extLst>
                </p:cNvPr>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1" name="TextBox 20">
                <a:extLst>
                  <a:ext uri="{FF2B5EF4-FFF2-40B4-BE49-F238E27FC236}">
                    <a16:creationId xmlns:a16="http://schemas.microsoft.com/office/drawing/2014/main" id="{634CA921-FC96-8C15-314E-AE5618822AC5}"/>
                  </a:ext>
                </a:extLst>
              </p:cNvPr>
              <p:cNvSpPr txBox="1"/>
              <p:nvPr/>
            </p:nvSpPr>
            <p:spPr>
              <a:xfrm rot="19916589">
                <a:off x="5022588" y="1748055"/>
                <a:ext cx="956267" cy="652083"/>
              </a:xfrm>
              <a:prstGeom prst="rect">
                <a:avLst/>
              </a:prstGeom>
              <a:noFill/>
            </p:spPr>
            <p:txBody>
              <a:bodyPr wrap="square" rtlCol="0">
                <a:prstTxWarp prst="textArchUp">
                  <a:avLst>
                    <a:gd name="adj" fmla="val 13157729"/>
                  </a:avLst>
                </a:prstTxWarp>
                <a:spAutoFit/>
              </a:bodyPr>
              <a:lstStyle/>
              <a:p>
                <a:r>
                  <a:rPr lang="en-US" sz="1800" dirty="0">
                    <a:solidFill>
                      <a:schemeClr val="tx1"/>
                    </a:solidFill>
                    <a:latin typeface="Muli" panose="02000503000000000000" pitchFamily="2" charset="77"/>
                  </a:rPr>
                  <a:t>Design</a:t>
                </a:r>
                <a:endParaRPr lang="en-NP" dirty="0">
                  <a:solidFill>
                    <a:schemeClr val="tx1"/>
                  </a:solidFill>
                  <a:latin typeface="Muli" panose="02000503000000000000" pitchFamily="2" charset="77"/>
                </a:endParaRPr>
              </a:p>
            </p:txBody>
          </p:sp>
          <p:sp>
            <p:nvSpPr>
              <p:cNvPr id="22" name="TextBox 21">
                <a:extLst>
                  <a:ext uri="{FF2B5EF4-FFF2-40B4-BE49-F238E27FC236}">
                    <a16:creationId xmlns:a16="http://schemas.microsoft.com/office/drawing/2014/main" id="{70D021DD-2654-7EB9-5352-DD77BC4DA752}"/>
                  </a:ext>
                </a:extLst>
              </p:cNvPr>
              <p:cNvSpPr txBox="1"/>
              <p:nvPr/>
            </p:nvSpPr>
            <p:spPr>
              <a:xfrm rot="2201026">
                <a:off x="5905136" y="1655208"/>
                <a:ext cx="1019577" cy="652083"/>
              </a:xfrm>
              <a:prstGeom prst="rect">
                <a:avLst/>
              </a:prstGeom>
              <a:noFill/>
            </p:spPr>
            <p:txBody>
              <a:bodyPr wrap="square" rtlCol="0">
                <a:prstTxWarp prst="textArchUp">
                  <a:avLst>
                    <a:gd name="adj" fmla="val 11380396"/>
                  </a:avLst>
                </a:prstTxWarp>
                <a:spAutoFit/>
              </a:bodyPr>
              <a:lstStyle/>
              <a:p>
                <a:r>
                  <a:rPr lang="en-US" sz="3600" dirty="0">
                    <a:solidFill>
                      <a:schemeClr val="tx1"/>
                    </a:solidFill>
                    <a:latin typeface="Muli" panose="02000503000000000000" pitchFamily="2" charset="77"/>
                  </a:rPr>
                  <a:t>Implementation</a:t>
                </a:r>
                <a:endParaRPr lang="en-NP" sz="2800" dirty="0">
                  <a:solidFill>
                    <a:schemeClr val="tx1"/>
                  </a:solidFill>
                  <a:latin typeface="Muli" panose="02000503000000000000" pitchFamily="2" charset="77"/>
                </a:endParaRPr>
              </a:p>
            </p:txBody>
          </p:sp>
          <p:sp>
            <p:nvSpPr>
              <p:cNvPr id="23" name="TextBox 22">
                <a:extLst>
                  <a:ext uri="{FF2B5EF4-FFF2-40B4-BE49-F238E27FC236}">
                    <a16:creationId xmlns:a16="http://schemas.microsoft.com/office/drawing/2014/main" id="{810EBE7C-2690-93EB-42B8-34FF960E1D6C}"/>
                  </a:ext>
                </a:extLst>
              </p:cNvPr>
              <p:cNvSpPr txBox="1"/>
              <p:nvPr/>
            </p:nvSpPr>
            <p:spPr>
              <a:xfrm rot="5400000">
                <a:off x="6388692" y="2574165"/>
                <a:ext cx="1019577" cy="652083"/>
              </a:xfrm>
              <a:prstGeom prst="rect">
                <a:avLst/>
              </a:prstGeom>
              <a:noFill/>
            </p:spPr>
            <p:txBody>
              <a:bodyPr wrap="square" rtlCol="0">
                <a:prstTxWarp prst="textArchUp">
                  <a:avLst>
                    <a:gd name="adj" fmla="val 13414612"/>
                  </a:avLst>
                </a:prstTxWarp>
                <a:spAutoFit/>
              </a:bodyPr>
              <a:lstStyle/>
              <a:p>
                <a:r>
                  <a:rPr lang="en-US" sz="3600" dirty="0">
                    <a:solidFill>
                      <a:schemeClr val="tx1"/>
                    </a:solidFill>
                    <a:latin typeface="Muli" panose="02000503000000000000" pitchFamily="2" charset="77"/>
                  </a:rPr>
                  <a:t>Testing</a:t>
                </a:r>
                <a:endParaRPr lang="en-NP" sz="2800" dirty="0">
                  <a:solidFill>
                    <a:schemeClr val="tx1"/>
                  </a:solidFill>
                  <a:latin typeface="Muli" panose="02000503000000000000" pitchFamily="2" charset="77"/>
                </a:endParaRPr>
              </a:p>
            </p:txBody>
          </p:sp>
          <p:sp>
            <p:nvSpPr>
              <p:cNvPr id="24" name="TextBox 23">
                <a:extLst>
                  <a:ext uri="{FF2B5EF4-FFF2-40B4-BE49-F238E27FC236}">
                    <a16:creationId xmlns:a16="http://schemas.microsoft.com/office/drawing/2014/main" id="{D6C43D94-2AC7-22E6-1689-909A88986CE9}"/>
                  </a:ext>
                </a:extLst>
              </p:cNvPr>
              <p:cNvSpPr txBox="1"/>
              <p:nvPr/>
            </p:nvSpPr>
            <p:spPr>
              <a:xfrm rot="9023673">
                <a:off x="5746263" y="3377866"/>
                <a:ext cx="1428228" cy="683717"/>
              </a:xfrm>
              <a:prstGeom prst="rect">
                <a:avLst/>
              </a:prstGeom>
              <a:noFill/>
            </p:spPr>
            <p:txBody>
              <a:bodyPr wrap="square" rtlCol="0">
                <a:prstTxWarp prst="textArchUp">
                  <a:avLst>
                    <a:gd name="adj" fmla="val 13414612"/>
                  </a:avLst>
                </a:prstTxWarp>
                <a:spAutoFit/>
              </a:bodyPr>
              <a:lstStyle/>
              <a:p>
                <a:r>
                  <a:rPr lang="en-US" sz="2800" dirty="0">
                    <a:solidFill>
                      <a:schemeClr val="tx1"/>
                    </a:solidFill>
                    <a:latin typeface="Muli" panose="02000503000000000000" pitchFamily="2" charset="77"/>
                  </a:rPr>
                  <a:t>Deployment</a:t>
                </a:r>
                <a:endParaRPr lang="en-NP" sz="2000" dirty="0">
                  <a:solidFill>
                    <a:schemeClr val="tx1"/>
                  </a:solidFill>
                  <a:latin typeface="Muli" panose="02000503000000000000" pitchFamily="2" charset="77"/>
                </a:endParaRPr>
              </a:p>
            </p:txBody>
          </p:sp>
          <p:sp>
            <p:nvSpPr>
              <p:cNvPr id="25" name="TextBox 24">
                <a:extLst>
                  <a:ext uri="{FF2B5EF4-FFF2-40B4-BE49-F238E27FC236}">
                    <a16:creationId xmlns:a16="http://schemas.microsoft.com/office/drawing/2014/main" id="{2CE4B0EA-8832-C563-1749-0746A2C468B9}"/>
                  </a:ext>
                </a:extLst>
              </p:cNvPr>
              <p:cNvSpPr txBox="1"/>
              <p:nvPr/>
            </p:nvSpPr>
            <p:spPr>
              <a:xfrm rot="12721172">
                <a:off x="4731415" y="3383403"/>
                <a:ext cx="1428228" cy="683717"/>
              </a:xfrm>
              <a:prstGeom prst="rect">
                <a:avLst/>
              </a:prstGeom>
              <a:noFill/>
            </p:spPr>
            <p:txBody>
              <a:bodyPr wrap="square" rtlCol="0">
                <a:prstTxWarp prst="textArchUp">
                  <a:avLst>
                    <a:gd name="adj" fmla="val 13414612"/>
                  </a:avLst>
                </a:prstTxWarp>
                <a:spAutoFit/>
              </a:bodyPr>
              <a:lstStyle/>
              <a:p>
                <a:r>
                  <a:rPr lang="en-US" sz="2800" dirty="0">
                    <a:solidFill>
                      <a:schemeClr val="tx1"/>
                    </a:solidFill>
                    <a:latin typeface="Muli" panose="02000503000000000000" pitchFamily="2" charset="77"/>
                  </a:rPr>
                  <a:t>Maintenance</a:t>
                </a:r>
                <a:endParaRPr lang="en-NP" sz="2000" dirty="0">
                  <a:solidFill>
                    <a:schemeClr val="tx1"/>
                  </a:solidFill>
                  <a:latin typeface="Muli" panose="02000503000000000000" pitchFamily="2" charset="77"/>
                </a:endParaRPr>
              </a:p>
            </p:txBody>
          </p:sp>
          <p:sp>
            <p:nvSpPr>
              <p:cNvPr id="26" name="TextBox 25">
                <a:extLst>
                  <a:ext uri="{FF2B5EF4-FFF2-40B4-BE49-F238E27FC236}">
                    <a16:creationId xmlns:a16="http://schemas.microsoft.com/office/drawing/2014/main" id="{A42B0D52-925D-7AB9-87E6-2CDFDC90D6B7}"/>
                  </a:ext>
                </a:extLst>
              </p:cNvPr>
              <p:cNvSpPr txBox="1"/>
              <p:nvPr/>
            </p:nvSpPr>
            <p:spPr>
              <a:xfrm rot="16200000">
                <a:off x="4306051" y="2487040"/>
                <a:ext cx="1428228" cy="683717"/>
              </a:xfrm>
              <a:prstGeom prst="rect">
                <a:avLst/>
              </a:prstGeom>
              <a:noFill/>
            </p:spPr>
            <p:txBody>
              <a:bodyPr wrap="square" rtlCol="0">
                <a:prstTxWarp prst="textArchUp">
                  <a:avLst>
                    <a:gd name="adj" fmla="val 14023460"/>
                  </a:avLst>
                </a:prstTxWarp>
                <a:spAutoFit/>
              </a:bodyPr>
              <a:lstStyle/>
              <a:p>
                <a:r>
                  <a:rPr lang="en-US" sz="2800" dirty="0">
                    <a:solidFill>
                      <a:schemeClr val="tx1"/>
                    </a:solidFill>
                    <a:latin typeface="Muli" panose="02000503000000000000" pitchFamily="2" charset="77"/>
                  </a:rPr>
                  <a:t>Analysis</a:t>
                </a:r>
                <a:endParaRPr lang="en-NP" sz="2000" dirty="0">
                  <a:solidFill>
                    <a:schemeClr val="tx1"/>
                  </a:solidFill>
                  <a:latin typeface="Muli" panose="02000503000000000000" pitchFamily="2" charset="77"/>
                </a:endParaRPr>
              </a:p>
            </p:txBody>
          </p:sp>
        </p:grpSp>
        <p:grpSp>
          <p:nvGrpSpPr>
            <p:cNvPr id="28" name="Google Shape;909;p47">
              <a:extLst>
                <a:ext uri="{FF2B5EF4-FFF2-40B4-BE49-F238E27FC236}">
                  <a16:creationId xmlns:a16="http://schemas.microsoft.com/office/drawing/2014/main" id="{39D79FEB-5E39-01C5-488C-4120FD75A035}"/>
                </a:ext>
              </a:extLst>
            </p:cNvPr>
            <p:cNvGrpSpPr/>
            <p:nvPr/>
          </p:nvGrpSpPr>
          <p:grpSpPr>
            <a:xfrm>
              <a:off x="5860871" y="1839933"/>
              <a:ext cx="292910" cy="257554"/>
              <a:chOff x="1928175" y="312600"/>
              <a:chExt cx="425000" cy="373700"/>
            </a:xfrm>
          </p:grpSpPr>
          <p:sp>
            <p:nvSpPr>
              <p:cNvPr id="29" name="Google Shape;910;p47">
                <a:extLst>
                  <a:ext uri="{FF2B5EF4-FFF2-40B4-BE49-F238E27FC236}">
                    <a16:creationId xmlns:a16="http://schemas.microsoft.com/office/drawing/2014/main" id="{3B7812C3-3298-96C7-FA6C-84E87F69568D}"/>
                  </a:ext>
                </a:extLst>
              </p:cNvPr>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11;p47">
                <a:extLst>
                  <a:ext uri="{FF2B5EF4-FFF2-40B4-BE49-F238E27FC236}">
                    <a16:creationId xmlns:a16="http://schemas.microsoft.com/office/drawing/2014/main" id="{08A80476-CCEA-E592-2F8F-4D32236E98D8}"/>
                  </a:ext>
                </a:extLst>
              </p:cNvPr>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14;p47">
              <a:extLst>
                <a:ext uri="{FF2B5EF4-FFF2-40B4-BE49-F238E27FC236}">
                  <a16:creationId xmlns:a16="http://schemas.microsoft.com/office/drawing/2014/main" id="{28EE7E75-F8ED-164E-57B8-33A4B9FF5BD5}"/>
                </a:ext>
              </a:extLst>
            </p:cNvPr>
            <p:cNvGrpSpPr/>
            <p:nvPr/>
          </p:nvGrpSpPr>
          <p:grpSpPr>
            <a:xfrm>
              <a:off x="6599632" y="3239472"/>
              <a:ext cx="249973" cy="268495"/>
              <a:chOff x="611175" y="2326900"/>
              <a:chExt cx="362700" cy="389575"/>
            </a:xfrm>
          </p:grpSpPr>
          <p:sp>
            <p:nvSpPr>
              <p:cNvPr id="32" name="Google Shape;1015;p47">
                <a:extLst>
                  <a:ext uri="{FF2B5EF4-FFF2-40B4-BE49-F238E27FC236}">
                    <a16:creationId xmlns:a16="http://schemas.microsoft.com/office/drawing/2014/main" id="{2B3DB4BC-72FD-024F-9F11-EB2BE80F0352}"/>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16;p47">
                <a:extLst>
                  <a:ext uri="{FF2B5EF4-FFF2-40B4-BE49-F238E27FC236}">
                    <a16:creationId xmlns:a16="http://schemas.microsoft.com/office/drawing/2014/main" id="{4A0C1682-ED09-D05F-6381-6DDE13B1A90F}"/>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17;p47">
                <a:extLst>
                  <a:ext uri="{FF2B5EF4-FFF2-40B4-BE49-F238E27FC236}">
                    <a16:creationId xmlns:a16="http://schemas.microsoft.com/office/drawing/2014/main" id="{2BB2E160-AD1A-5B8A-A74A-AAA94A905334}"/>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18;p47">
                <a:extLst>
                  <a:ext uri="{FF2B5EF4-FFF2-40B4-BE49-F238E27FC236}">
                    <a16:creationId xmlns:a16="http://schemas.microsoft.com/office/drawing/2014/main" id="{77D45741-D531-1622-A552-EAC15B46EFD2}"/>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053;p47">
              <a:extLst>
                <a:ext uri="{FF2B5EF4-FFF2-40B4-BE49-F238E27FC236}">
                  <a16:creationId xmlns:a16="http://schemas.microsoft.com/office/drawing/2014/main" id="{5806BFD6-D126-DDEF-3531-78892B3BEBFC}"/>
                </a:ext>
              </a:extLst>
            </p:cNvPr>
            <p:cNvGrpSpPr/>
            <p:nvPr/>
          </p:nvGrpSpPr>
          <p:grpSpPr>
            <a:xfrm>
              <a:off x="4909926" y="3138138"/>
              <a:ext cx="352664" cy="260914"/>
              <a:chOff x="5255200" y="3006475"/>
              <a:chExt cx="511700" cy="378575"/>
            </a:xfrm>
          </p:grpSpPr>
          <p:sp>
            <p:nvSpPr>
              <p:cNvPr id="37" name="Google Shape;1054;p47">
                <a:extLst>
                  <a:ext uri="{FF2B5EF4-FFF2-40B4-BE49-F238E27FC236}">
                    <a16:creationId xmlns:a16="http://schemas.microsoft.com/office/drawing/2014/main" id="{74714D99-4143-BADC-43AF-3F33354C2EA0}"/>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5;p47">
                <a:extLst>
                  <a:ext uri="{FF2B5EF4-FFF2-40B4-BE49-F238E27FC236}">
                    <a16:creationId xmlns:a16="http://schemas.microsoft.com/office/drawing/2014/main" id="{00674B71-5E5C-735E-0BB6-E1C3BC6DB23D}"/>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056;p47">
              <a:extLst>
                <a:ext uri="{FF2B5EF4-FFF2-40B4-BE49-F238E27FC236}">
                  <a16:creationId xmlns:a16="http://schemas.microsoft.com/office/drawing/2014/main" id="{C20CCA9F-F974-F0DB-92AE-547020BE4330}"/>
                </a:ext>
              </a:extLst>
            </p:cNvPr>
            <p:cNvGrpSpPr/>
            <p:nvPr/>
          </p:nvGrpSpPr>
          <p:grpSpPr>
            <a:xfrm>
              <a:off x="5016748" y="2171884"/>
              <a:ext cx="285329" cy="291204"/>
              <a:chOff x="3955900" y="2984500"/>
              <a:chExt cx="414000" cy="422525"/>
            </a:xfrm>
          </p:grpSpPr>
          <p:sp>
            <p:nvSpPr>
              <p:cNvPr id="40" name="Google Shape;1057;p47">
                <a:extLst>
                  <a:ext uri="{FF2B5EF4-FFF2-40B4-BE49-F238E27FC236}">
                    <a16:creationId xmlns:a16="http://schemas.microsoft.com/office/drawing/2014/main" id="{475C18EA-BC3E-72BA-08F7-8CECF59573C2}"/>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8;p47">
                <a:extLst>
                  <a:ext uri="{FF2B5EF4-FFF2-40B4-BE49-F238E27FC236}">
                    <a16:creationId xmlns:a16="http://schemas.microsoft.com/office/drawing/2014/main" id="{0BF9E083-8020-60A8-9BC3-63FE44C221C0}"/>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9;p47">
                <a:extLst>
                  <a:ext uri="{FF2B5EF4-FFF2-40B4-BE49-F238E27FC236}">
                    <a16:creationId xmlns:a16="http://schemas.microsoft.com/office/drawing/2014/main" id="{06E3ED31-3891-E790-D518-B3CC1377E5B5}"/>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100;p47">
              <a:extLst>
                <a:ext uri="{FF2B5EF4-FFF2-40B4-BE49-F238E27FC236}">
                  <a16:creationId xmlns:a16="http://schemas.microsoft.com/office/drawing/2014/main" id="{3322464D-F091-DBF6-9285-D54EF61731C0}"/>
                </a:ext>
              </a:extLst>
            </p:cNvPr>
            <p:cNvGrpSpPr/>
            <p:nvPr/>
          </p:nvGrpSpPr>
          <p:grpSpPr>
            <a:xfrm>
              <a:off x="5721399" y="3666968"/>
              <a:ext cx="305522" cy="305540"/>
              <a:chOff x="570875" y="4322250"/>
              <a:chExt cx="443300" cy="443325"/>
            </a:xfrm>
          </p:grpSpPr>
          <p:sp>
            <p:nvSpPr>
              <p:cNvPr id="44" name="Google Shape;1101;p47">
                <a:extLst>
                  <a:ext uri="{FF2B5EF4-FFF2-40B4-BE49-F238E27FC236}">
                    <a16:creationId xmlns:a16="http://schemas.microsoft.com/office/drawing/2014/main" id="{8E657A94-7561-159C-7091-BDD0131CA987}"/>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02;p47">
                <a:extLst>
                  <a:ext uri="{FF2B5EF4-FFF2-40B4-BE49-F238E27FC236}">
                    <a16:creationId xmlns:a16="http://schemas.microsoft.com/office/drawing/2014/main" id="{B943A500-2A8E-B11E-E2A7-52A9706A194F}"/>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3;p47">
                <a:extLst>
                  <a:ext uri="{FF2B5EF4-FFF2-40B4-BE49-F238E27FC236}">
                    <a16:creationId xmlns:a16="http://schemas.microsoft.com/office/drawing/2014/main" id="{EC458418-3DDD-7ABE-BAA5-C626BB36BCD9}"/>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4;p47">
                <a:extLst>
                  <a:ext uri="{FF2B5EF4-FFF2-40B4-BE49-F238E27FC236}">
                    <a16:creationId xmlns:a16="http://schemas.microsoft.com/office/drawing/2014/main" id="{97A6D8D7-0578-AC82-2EFB-4223A52A50BF}"/>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110;p47">
              <a:extLst>
                <a:ext uri="{FF2B5EF4-FFF2-40B4-BE49-F238E27FC236}">
                  <a16:creationId xmlns:a16="http://schemas.microsoft.com/office/drawing/2014/main" id="{789C2C90-465F-D670-94EC-267190EC2737}"/>
                </a:ext>
              </a:extLst>
            </p:cNvPr>
            <p:cNvGrpSpPr/>
            <p:nvPr/>
          </p:nvGrpSpPr>
          <p:grpSpPr>
            <a:xfrm>
              <a:off x="6619636" y="2261617"/>
              <a:ext cx="262172" cy="341723"/>
              <a:chOff x="2624850" y="4296000"/>
              <a:chExt cx="380400" cy="495825"/>
            </a:xfrm>
          </p:grpSpPr>
          <p:sp>
            <p:nvSpPr>
              <p:cNvPr id="49" name="Google Shape;1111;p47">
                <a:extLst>
                  <a:ext uri="{FF2B5EF4-FFF2-40B4-BE49-F238E27FC236}">
                    <a16:creationId xmlns:a16="http://schemas.microsoft.com/office/drawing/2014/main" id="{2629E580-6B31-BB05-128D-8336BB3F2A55}"/>
                  </a:ext>
                </a:extLst>
              </p:cNvPr>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12;p47">
                <a:extLst>
                  <a:ext uri="{FF2B5EF4-FFF2-40B4-BE49-F238E27FC236}">
                    <a16:creationId xmlns:a16="http://schemas.microsoft.com/office/drawing/2014/main" id="{FDB88005-8271-F188-26D1-5C8DF7CE69E0}"/>
                  </a:ext>
                </a:extLst>
              </p:cNvPr>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13;p47">
                <a:extLst>
                  <a:ext uri="{FF2B5EF4-FFF2-40B4-BE49-F238E27FC236}">
                    <a16:creationId xmlns:a16="http://schemas.microsoft.com/office/drawing/2014/main" id="{CA03768D-6815-3F3E-A40C-E8F2F786BB48}"/>
                  </a:ext>
                </a:extLst>
              </p:cNvPr>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28098019"/>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Waterfall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26</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596900" lvl="1" indent="0">
              <a:buNone/>
            </a:pPr>
            <a:r>
              <a:rPr lang="en-US" dirty="0"/>
              <a:t>Waterfall Model is a sequential model that divides software development into pre-defined phases. Each phase must be completed before the next phase can begin with no overlap between the phases. Each phase is designed for performing specific activity during the SDLC phase. It was introduced in 1970 by Winston Royce.</a:t>
            </a:r>
          </a:p>
          <a:p>
            <a:pPr marL="596900" lvl="1" indent="0">
              <a:buNone/>
            </a:pPr>
            <a:endParaRPr lang="en-NP" dirty="0"/>
          </a:p>
        </p:txBody>
      </p:sp>
      <p:pic>
        <p:nvPicPr>
          <p:cNvPr id="5" name="Picture 4">
            <a:extLst>
              <a:ext uri="{FF2B5EF4-FFF2-40B4-BE49-F238E27FC236}">
                <a16:creationId xmlns:a16="http://schemas.microsoft.com/office/drawing/2014/main" id="{B46188BD-4802-0E1E-70C6-7B7F7905E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6366" y="2119819"/>
            <a:ext cx="3159162" cy="2844656"/>
          </a:xfrm>
          <a:prstGeom prst="rect">
            <a:avLst/>
          </a:prstGeom>
          <a:noFill/>
          <a:ln>
            <a:noFill/>
          </a:ln>
        </p:spPr>
      </p:pic>
    </p:spTree>
    <p:extLst>
      <p:ext uri="{BB962C8B-B14F-4D97-AF65-F5344CB8AC3E}">
        <p14:creationId xmlns:p14="http://schemas.microsoft.com/office/powerpoint/2010/main" val="217238734"/>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Advantages of Waterfall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27</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This model is simple and easy to understand and use.</a:t>
            </a:r>
          </a:p>
          <a:p>
            <a:pPr algn="just"/>
            <a:r>
              <a:rPr lang="en-US" dirty="0"/>
              <a:t>It is easy to manage due to the rigidity of the model – each phase has specific deliverables and a review process.</a:t>
            </a:r>
          </a:p>
          <a:p>
            <a:pPr algn="just"/>
            <a:r>
              <a:rPr lang="en-US" dirty="0"/>
              <a:t>In this model phases are processed and completed one at a time. Phases do not overlap.</a:t>
            </a:r>
          </a:p>
          <a:p>
            <a:pPr algn="just"/>
            <a:r>
              <a:rPr lang="en-US" dirty="0"/>
              <a:t>Waterfall model works well for smaller projects where requirements are clearly defined and very well understood.</a:t>
            </a:r>
          </a:p>
          <a:p>
            <a:pPr algn="just"/>
            <a:endParaRPr lang="en-US" dirty="0"/>
          </a:p>
          <a:p>
            <a:pPr marL="596900" lvl="1" indent="0">
              <a:buNone/>
            </a:pPr>
            <a:endParaRPr lang="en-NP" dirty="0"/>
          </a:p>
        </p:txBody>
      </p:sp>
    </p:spTree>
    <p:extLst>
      <p:ext uri="{BB962C8B-B14F-4D97-AF65-F5344CB8AC3E}">
        <p14:creationId xmlns:p14="http://schemas.microsoft.com/office/powerpoint/2010/main" val="3340927279"/>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Disadvantages of Waterfall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28</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Once an application is in the testing stage, it is very difficult to go back and change something that was not well-thought out in the concept stage.</a:t>
            </a:r>
          </a:p>
          <a:p>
            <a:pPr algn="just"/>
            <a:r>
              <a:rPr lang="en-US" dirty="0"/>
              <a:t>No working software is produced until late during the life cycle.</a:t>
            </a:r>
          </a:p>
          <a:p>
            <a:pPr algn="just"/>
            <a:r>
              <a:rPr lang="en-US" dirty="0"/>
              <a:t>High amounts of risk and uncertainty.</a:t>
            </a:r>
          </a:p>
          <a:p>
            <a:pPr algn="just"/>
            <a:r>
              <a:rPr lang="en-US" dirty="0"/>
              <a:t>Not a good model for complex and object-oriented projects.</a:t>
            </a:r>
          </a:p>
          <a:p>
            <a:pPr algn="just"/>
            <a:r>
              <a:rPr lang="en-US" dirty="0"/>
              <a:t>Poor model for long and ongoing projects.</a:t>
            </a:r>
          </a:p>
          <a:p>
            <a:pPr algn="just"/>
            <a:r>
              <a:rPr lang="en-US" dirty="0"/>
              <a:t>Not suitable for the projects where requirements are at a moderate to high risk of changing.</a:t>
            </a:r>
          </a:p>
          <a:p>
            <a:pPr algn="just"/>
            <a:endParaRPr lang="en-US" dirty="0"/>
          </a:p>
          <a:p>
            <a:pPr marL="596900" lvl="1" indent="0">
              <a:buNone/>
            </a:pPr>
            <a:endParaRPr lang="en-NP" dirty="0"/>
          </a:p>
        </p:txBody>
      </p:sp>
    </p:spTree>
    <p:extLst>
      <p:ext uri="{BB962C8B-B14F-4D97-AF65-F5344CB8AC3E}">
        <p14:creationId xmlns:p14="http://schemas.microsoft.com/office/powerpoint/2010/main" val="2928289505"/>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Spiral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29</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596900" lvl="1" indent="0">
              <a:buNone/>
            </a:pPr>
            <a:r>
              <a:rPr lang="en-US" dirty="0"/>
              <a:t>The spiral model is a combination of sequential and prototype models. This model is best used for large projects which involve continuous enhancements. There are specific activities that are done in one iteration (spiral) where the output is a small prototype of the large software. The same activities are then repeated for all the spirals until the entire software is built.</a:t>
            </a:r>
          </a:p>
          <a:p>
            <a:pPr marL="596900" lvl="1" indent="0">
              <a:buNone/>
            </a:pPr>
            <a:endParaRPr lang="en-US" dirty="0"/>
          </a:p>
          <a:p>
            <a:pPr marL="596900" lvl="1" indent="0">
              <a:buNone/>
            </a:pPr>
            <a:r>
              <a:rPr lang="en-US" dirty="0"/>
              <a:t>A spiral model has 4 phases described below:</a:t>
            </a:r>
          </a:p>
          <a:p>
            <a:pPr lvl="1"/>
            <a:r>
              <a:rPr lang="en-US" dirty="0"/>
              <a:t>Planning phase</a:t>
            </a:r>
          </a:p>
          <a:p>
            <a:pPr lvl="1"/>
            <a:r>
              <a:rPr lang="en-US" dirty="0"/>
              <a:t>Risk analysis phase</a:t>
            </a:r>
          </a:p>
          <a:p>
            <a:pPr lvl="1"/>
            <a:r>
              <a:rPr lang="en-US" dirty="0"/>
              <a:t>Engineering phase</a:t>
            </a:r>
          </a:p>
          <a:p>
            <a:pPr lvl="1"/>
            <a:r>
              <a:rPr lang="en-US" dirty="0"/>
              <a:t>Evaluation phase.</a:t>
            </a:r>
          </a:p>
          <a:p>
            <a:pPr marL="596900" lvl="1" indent="0">
              <a:buNone/>
            </a:pPr>
            <a:endParaRPr lang="en-US" dirty="0"/>
          </a:p>
          <a:p>
            <a:pPr marL="596900" lvl="1" indent="0">
              <a:buNone/>
            </a:pPr>
            <a:endParaRPr lang="en-US" dirty="0"/>
          </a:p>
          <a:p>
            <a:pPr marL="596900" lvl="1" indent="0">
              <a:buNone/>
            </a:pPr>
            <a:endParaRPr lang="en-NP" dirty="0"/>
          </a:p>
        </p:txBody>
      </p:sp>
      <p:pic>
        <p:nvPicPr>
          <p:cNvPr id="6" name="Picture 5" descr="SDLC Spiral Model 1">
            <a:hlinkClick r:id="rId2"/>
            <a:extLst>
              <a:ext uri="{FF2B5EF4-FFF2-40B4-BE49-F238E27FC236}">
                <a16:creationId xmlns:a16="http://schemas.microsoft.com/office/drawing/2014/main" id="{265262AF-5354-B2A6-959B-194E36AA5B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1512" y="2188010"/>
            <a:ext cx="2532027" cy="2325443"/>
          </a:xfrm>
          <a:prstGeom prst="rect">
            <a:avLst/>
          </a:prstGeom>
          <a:noFill/>
          <a:ln>
            <a:noFill/>
          </a:ln>
        </p:spPr>
      </p:pic>
    </p:spTree>
    <p:extLst>
      <p:ext uri="{BB962C8B-B14F-4D97-AF65-F5344CB8AC3E}">
        <p14:creationId xmlns:p14="http://schemas.microsoft.com/office/powerpoint/2010/main" val="1805659044"/>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99EB8-EBE5-18BC-A7E1-E35299B14A2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5" name="Text Placeholder 2">
            <a:extLst>
              <a:ext uri="{FF2B5EF4-FFF2-40B4-BE49-F238E27FC236}">
                <a16:creationId xmlns:a16="http://schemas.microsoft.com/office/drawing/2014/main" id="{5F8057C9-150D-5565-8F9A-9AE37B47C3E6}"/>
              </a:ext>
            </a:extLst>
          </p:cNvPr>
          <p:cNvSpPr txBox="1">
            <a:spLocks/>
          </p:cNvSpPr>
          <p:nvPr/>
        </p:nvSpPr>
        <p:spPr>
          <a:xfrm>
            <a:off x="2099850" y="1993826"/>
            <a:ext cx="4944300" cy="165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39700" indent="0" algn="ctr">
              <a:buFont typeface="Muli"/>
              <a:buNone/>
            </a:pPr>
            <a:r>
              <a:rPr lang="en-NP" dirty="0"/>
              <a:t>System is a group of elements or components which work together to accomplish a common task.</a:t>
            </a:r>
          </a:p>
        </p:txBody>
      </p:sp>
      <p:sp>
        <p:nvSpPr>
          <p:cNvPr id="6" name="Title 1">
            <a:extLst>
              <a:ext uri="{FF2B5EF4-FFF2-40B4-BE49-F238E27FC236}">
                <a16:creationId xmlns:a16="http://schemas.microsoft.com/office/drawing/2014/main" id="{1E2581D2-7134-C1C5-41D0-BD5EBB668544}"/>
              </a:ext>
            </a:extLst>
          </p:cNvPr>
          <p:cNvSpPr txBox="1">
            <a:spLocks/>
          </p:cNvSpPr>
          <p:nvPr/>
        </p:nvSpPr>
        <p:spPr>
          <a:xfrm>
            <a:off x="13557" y="230072"/>
            <a:ext cx="9130443"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en-NP"/>
              <a:t>What is System</a:t>
            </a:r>
            <a:endParaRPr lang="en-NP" dirty="0"/>
          </a:p>
        </p:txBody>
      </p:sp>
      <p:pic>
        <p:nvPicPr>
          <p:cNvPr id="7" name="Picture 6">
            <a:extLst>
              <a:ext uri="{FF2B5EF4-FFF2-40B4-BE49-F238E27FC236}">
                <a16:creationId xmlns:a16="http://schemas.microsoft.com/office/drawing/2014/main" id="{2B2559D6-CD1A-225A-6FB9-50C39D4CCE0D}"/>
              </a:ext>
            </a:extLst>
          </p:cNvPr>
          <p:cNvPicPr>
            <a:picLocks noChangeAspect="1"/>
          </p:cNvPicPr>
          <p:nvPr/>
        </p:nvPicPr>
        <p:blipFill>
          <a:blip r:embed="rId2"/>
          <a:stretch>
            <a:fillRect/>
          </a:stretch>
        </p:blipFill>
        <p:spPr>
          <a:xfrm>
            <a:off x="6926705" y="2144509"/>
            <a:ext cx="2113123" cy="2768919"/>
          </a:xfrm>
          <a:prstGeom prst="rect">
            <a:avLst/>
          </a:prstGeom>
        </p:spPr>
      </p:pic>
      <p:pic>
        <p:nvPicPr>
          <p:cNvPr id="8" name="Picture 7">
            <a:extLst>
              <a:ext uri="{FF2B5EF4-FFF2-40B4-BE49-F238E27FC236}">
                <a16:creationId xmlns:a16="http://schemas.microsoft.com/office/drawing/2014/main" id="{8B106503-B3CE-09B5-7073-C4ED9040A067}"/>
              </a:ext>
            </a:extLst>
          </p:cNvPr>
          <p:cNvPicPr>
            <a:picLocks noChangeAspect="1"/>
          </p:cNvPicPr>
          <p:nvPr/>
        </p:nvPicPr>
        <p:blipFill>
          <a:blip r:embed="rId3"/>
          <a:stretch>
            <a:fillRect/>
          </a:stretch>
        </p:blipFill>
        <p:spPr>
          <a:xfrm flipH="1">
            <a:off x="-386296" y="2571750"/>
            <a:ext cx="3241182" cy="2163952"/>
          </a:xfrm>
          <a:prstGeom prst="rect">
            <a:avLst/>
          </a:prstGeom>
        </p:spPr>
      </p:pic>
    </p:spTree>
    <p:extLst>
      <p:ext uri="{BB962C8B-B14F-4D97-AF65-F5344CB8AC3E}">
        <p14:creationId xmlns:p14="http://schemas.microsoft.com/office/powerpoint/2010/main" val="2567321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Advantages of Spiral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30</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Development is fast</a:t>
            </a:r>
          </a:p>
          <a:p>
            <a:pPr algn="just"/>
            <a:r>
              <a:rPr lang="en-US" dirty="0"/>
              <a:t>Larger projects / software are created and handled in a strategic way</a:t>
            </a:r>
          </a:p>
          <a:p>
            <a:pPr algn="just"/>
            <a:r>
              <a:rPr lang="en-US" dirty="0"/>
              <a:t>Risk evaluation is proper.</a:t>
            </a:r>
          </a:p>
          <a:p>
            <a:pPr algn="just"/>
            <a:r>
              <a:rPr lang="en-US" dirty="0"/>
              <a:t>Control towards all the phases of development.</a:t>
            </a:r>
          </a:p>
          <a:p>
            <a:pPr algn="just"/>
            <a:r>
              <a:rPr lang="en-US" dirty="0"/>
              <a:t>More and more features are added in a systematic way.</a:t>
            </a:r>
          </a:p>
          <a:p>
            <a:pPr algn="just"/>
            <a:r>
              <a:rPr lang="en-US" dirty="0"/>
              <a:t>Software is produced early.</a:t>
            </a:r>
          </a:p>
          <a:p>
            <a:r>
              <a:rPr lang="en-US" dirty="0"/>
              <a:t>Has room for customer feedback and the changes are implemented faster</a:t>
            </a:r>
          </a:p>
          <a:p>
            <a:pPr algn="just"/>
            <a:endParaRPr lang="en-US" dirty="0"/>
          </a:p>
          <a:p>
            <a:pPr algn="just"/>
            <a:endParaRPr lang="en-US" dirty="0"/>
          </a:p>
          <a:p>
            <a:pPr marL="596900" lvl="1" indent="0">
              <a:buNone/>
            </a:pPr>
            <a:endParaRPr lang="en-NP" dirty="0"/>
          </a:p>
        </p:txBody>
      </p:sp>
    </p:spTree>
    <p:extLst>
      <p:ext uri="{BB962C8B-B14F-4D97-AF65-F5344CB8AC3E}">
        <p14:creationId xmlns:p14="http://schemas.microsoft.com/office/powerpoint/2010/main" val="1805544586"/>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Disadvantages of Spiral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31</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Risk analysis is important phase so requires expert people.</a:t>
            </a:r>
          </a:p>
          <a:p>
            <a:pPr algn="just"/>
            <a:r>
              <a:rPr lang="en-US" dirty="0"/>
              <a:t>Is not beneficial for smaller projects.</a:t>
            </a:r>
          </a:p>
          <a:p>
            <a:pPr algn="just"/>
            <a:r>
              <a:rPr lang="en-US" dirty="0"/>
              <a:t>Spiral may go infinitely.</a:t>
            </a:r>
          </a:p>
          <a:p>
            <a:pPr algn="just"/>
            <a:r>
              <a:rPr lang="en-US" dirty="0"/>
              <a:t>Documentation is more as it has intermediate phases.</a:t>
            </a:r>
          </a:p>
          <a:p>
            <a:pPr algn="just"/>
            <a:r>
              <a:rPr lang="en-US" dirty="0"/>
              <a:t>It is costly for smaller projects</a:t>
            </a:r>
          </a:p>
        </p:txBody>
      </p:sp>
    </p:spTree>
    <p:extLst>
      <p:ext uri="{BB962C8B-B14F-4D97-AF65-F5344CB8AC3E}">
        <p14:creationId xmlns:p14="http://schemas.microsoft.com/office/powerpoint/2010/main" val="3910381077"/>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Prototyping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32</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596900" lvl="1" indent="0">
              <a:buNone/>
            </a:pPr>
            <a:r>
              <a:rPr lang="en-US" dirty="0"/>
              <a:t>Prototyping Model is a software development model in which prototype is built, tested, and reworked until an acceptable prototype is achieved. It also creates base to produce the final system or software. It works best in scenarios where the project’s requirements are not known in detail. It is an iterative, trial and error method which takes place between developer and client.</a:t>
            </a:r>
          </a:p>
          <a:p>
            <a:pPr marL="596900" lvl="1" indent="0">
              <a:buNone/>
            </a:pPr>
            <a:endParaRPr lang="en-US" dirty="0"/>
          </a:p>
          <a:p>
            <a:pPr marL="596900" lvl="1" indent="0">
              <a:buNone/>
            </a:pPr>
            <a:endParaRPr lang="en-US" dirty="0"/>
          </a:p>
          <a:p>
            <a:pPr marL="596900" lvl="1" indent="0">
              <a:buNone/>
            </a:pPr>
            <a:endParaRPr lang="en-NP" dirty="0"/>
          </a:p>
        </p:txBody>
      </p:sp>
      <p:pic>
        <p:nvPicPr>
          <p:cNvPr id="5" name="Picture 2">
            <a:extLst>
              <a:ext uri="{FF2B5EF4-FFF2-40B4-BE49-F238E27FC236}">
                <a16:creationId xmlns:a16="http://schemas.microsoft.com/office/drawing/2014/main" id="{BA7A68FA-30F7-0CBE-DCFA-7EF479FF9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822" y="2364444"/>
            <a:ext cx="6572250" cy="242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406992"/>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Advantages of Prototyping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33</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Users are actively involved in development. Therefore, errors can be detected in the initial stage of the software development process.</a:t>
            </a:r>
          </a:p>
          <a:p>
            <a:pPr algn="just"/>
            <a:r>
              <a:rPr lang="en-US" dirty="0"/>
              <a:t>Missing functionality can be identified, which helps to reduce the risk of failure as Prototyping is also considered as a risk reduction activity.</a:t>
            </a:r>
          </a:p>
          <a:p>
            <a:pPr algn="just"/>
            <a:r>
              <a:rPr lang="en-US" dirty="0"/>
              <a:t>Helps team member to communicate effectively</a:t>
            </a:r>
          </a:p>
          <a:p>
            <a:pPr algn="just"/>
            <a:r>
              <a:rPr lang="en-US" dirty="0"/>
              <a:t>Customer satisfaction exists because the customer can feel the product at a very early stage.</a:t>
            </a:r>
          </a:p>
          <a:p>
            <a:pPr algn="just"/>
            <a:r>
              <a:rPr lang="en-US" dirty="0"/>
              <a:t>There will be hardly any chance of software rejection.</a:t>
            </a:r>
          </a:p>
          <a:p>
            <a:pPr algn="just"/>
            <a:endParaRPr lang="en-US" dirty="0"/>
          </a:p>
          <a:p>
            <a:pPr algn="just"/>
            <a:endParaRPr lang="en-US" dirty="0"/>
          </a:p>
          <a:p>
            <a:pPr marL="596900" lvl="1" indent="0">
              <a:buNone/>
            </a:pPr>
            <a:endParaRPr lang="en-NP" dirty="0"/>
          </a:p>
        </p:txBody>
      </p:sp>
    </p:spTree>
    <p:extLst>
      <p:ext uri="{BB962C8B-B14F-4D97-AF65-F5344CB8AC3E}">
        <p14:creationId xmlns:p14="http://schemas.microsoft.com/office/powerpoint/2010/main" val="4032115397"/>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NP" dirty="0"/>
              <a:t>Disadvantages of Prototyping Model</a:t>
            </a:r>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34</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algn="just"/>
            <a:r>
              <a:rPr lang="en-US" dirty="0"/>
              <a:t>Prototyping is a slow and time taking process.</a:t>
            </a:r>
          </a:p>
          <a:p>
            <a:pPr algn="just"/>
            <a:r>
              <a:rPr lang="en-US" dirty="0"/>
              <a:t>The cost of developing a prototype is a total waste as the prototype is ultimately thrown away.</a:t>
            </a:r>
          </a:p>
          <a:p>
            <a:pPr algn="just"/>
            <a:r>
              <a:rPr lang="en-US" dirty="0"/>
              <a:t>Prototyping may encourage excessive change requests.</a:t>
            </a:r>
          </a:p>
          <a:p>
            <a:pPr algn="just"/>
            <a:r>
              <a:rPr lang="en-US" dirty="0"/>
              <a:t>Some times customers may not be willing to participate in the iteration cycle for the longer time duration.</a:t>
            </a:r>
          </a:p>
          <a:p>
            <a:pPr algn="just"/>
            <a:r>
              <a:rPr lang="en-US" dirty="0"/>
              <a:t>There may be far too many variations in software requirements when each time the prototype is evaluated by the customer.</a:t>
            </a:r>
          </a:p>
          <a:p>
            <a:pPr algn="just"/>
            <a:r>
              <a:rPr lang="en-US" dirty="0"/>
              <a:t>Poor documentation because the requirements of the customers are changing.</a:t>
            </a:r>
          </a:p>
        </p:txBody>
      </p:sp>
    </p:spTree>
    <p:extLst>
      <p:ext uri="{BB962C8B-B14F-4D97-AF65-F5344CB8AC3E}">
        <p14:creationId xmlns:p14="http://schemas.microsoft.com/office/powerpoint/2010/main" val="3864865275"/>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analysis and design tools</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itchFamily="2" charset="2"/>
              <a:buChar char="§"/>
            </a:pPr>
            <a:r>
              <a:rPr lang="en-US" dirty="0"/>
              <a:t>Analysis</a:t>
            </a:r>
          </a:p>
          <a:p>
            <a:pPr marL="285750" lvl="0" indent="-285750" algn="l" rtl="0">
              <a:spcBef>
                <a:spcPts val="0"/>
              </a:spcBef>
              <a:spcAft>
                <a:spcPts val="0"/>
              </a:spcAft>
              <a:buFont typeface="Wingdings" pitchFamily="2" charset="2"/>
              <a:buChar char="§"/>
            </a:pPr>
            <a:r>
              <a:rPr lang="en-US" dirty="0"/>
              <a:t>General types of case tools</a:t>
            </a:r>
          </a:p>
          <a:p>
            <a:pPr marL="285750" lvl="0" indent="-285750" algn="l" rtl="0">
              <a:spcBef>
                <a:spcPts val="0"/>
              </a:spcBef>
              <a:spcAft>
                <a:spcPts val="0"/>
              </a:spcAft>
              <a:buFont typeface="Wingdings" pitchFamily="2" charset="2"/>
              <a:buChar char="§"/>
            </a:pPr>
            <a:r>
              <a:rPr lang="en-US" dirty="0"/>
              <a:t>Rapid Application Development (RAD)</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5</a:t>
            </a:r>
            <a:endParaRPr b="1" dirty="0">
              <a:solidFill>
                <a:srgbClr val="FFFFFF"/>
              </a:solidFill>
            </a:endParaRPr>
          </a:p>
        </p:txBody>
      </p:sp>
    </p:spTree>
    <p:extLst>
      <p:ext uri="{BB962C8B-B14F-4D97-AF65-F5344CB8AC3E}">
        <p14:creationId xmlns:p14="http://schemas.microsoft.com/office/powerpoint/2010/main" val="3099990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357975"/>
            <a:ext cx="9130443" cy="645300"/>
          </a:xfrm>
        </p:spPr>
        <p:txBody>
          <a:bodyPr/>
          <a:lstStyle/>
          <a:p>
            <a:pPr algn="ctr"/>
            <a:r>
              <a:rPr lang="en-US" sz="4000" spc="148" dirty="0"/>
              <a:t>Analysis</a:t>
            </a:r>
            <a:endParaRPr lang="en-NP" dirty="0"/>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36</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6" y="1041626"/>
            <a:ext cx="7987383" cy="3705548"/>
          </a:xfrm>
        </p:spPr>
        <p:txBody>
          <a:bodyPr/>
          <a:lstStyle/>
          <a:p>
            <a:pPr marL="0" marR="128905" indent="0">
              <a:lnSpc>
                <a:spcPct val="115799"/>
              </a:lnSpc>
              <a:spcBef>
                <a:spcPts val="50"/>
              </a:spcBef>
              <a:buNone/>
            </a:pPr>
            <a:r>
              <a:rPr lang="en-US" sz="1400" spc="105" dirty="0"/>
              <a:t>Software</a:t>
            </a:r>
            <a:r>
              <a:rPr lang="en-US" sz="1400" spc="-30" dirty="0"/>
              <a:t> </a:t>
            </a:r>
            <a:r>
              <a:rPr lang="en-US" sz="1400" spc="118" dirty="0"/>
              <a:t>analysis</a:t>
            </a:r>
            <a:r>
              <a:rPr lang="en-US" sz="1400" spc="-30" dirty="0"/>
              <a:t> </a:t>
            </a:r>
            <a:r>
              <a:rPr lang="en-US" sz="1400" spc="188" dirty="0"/>
              <a:t>and</a:t>
            </a:r>
            <a:r>
              <a:rPr lang="en-US" sz="1400" spc="-28" dirty="0"/>
              <a:t> </a:t>
            </a:r>
            <a:r>
              <a:rPr lang="en-US" sz="1400" spc="130" dirty="0"/>
              <a:t>design</a:t>
            </a:r>
            <a:r>
              <a:rPr lang="en-US" sz="1400" spc="-30" dirty="0"/>
              <a:t> </a:t>
            </a:r>
            <a:r>
              <a:rPr lang="en-US" sz="1400" spc="123" dirty="0"/>
              <a:t>includes</a:t>
            </a:r>
            <a:r>
              <a:rPr lang="en-US" sz="1400" spc="-28" dirty="0"/>
              <a:t> </a:t>
            </a:r>
            <a:r>
              <a:rPr lang="en-US" sz="1400" spc="115" dirty="0"/>
              <a:t>all</a:t>
            </a:r>
            <a:r>
              <a:rPr lang="en-US" sz="1400" spc="-30" dirty="0"/>
              <a:t> </a:t>
            </a:r>
            <a:r>
              <a:rPr lang="en-US" sz="1400" spc="98" dirty="0"/>
              <a:t>activities,</a:t>
            </a:r>
            <a:r>
              <a:rPr lang="en-US" sz="1400" spc="-28" dirty="0"/>
              <a:t> </a:t>
            </a:r>
            <a:r>
              <a:rPr lang="en-US" sz="1400" spc="143" dirty="0"/>
              <a:t>which</a:t>
            </a:r>
            <a:r>
              <a:rPr lang="en-US" sz="1400" spc="-30" dirty="0"/>
              <a:t> </a:t>
            </a:r>
            <a:r>
              <a:rPr lang="en-US" sz="1400" spc="133" dirty="0"/>
              <a:t>help</a:t>
            </a:r>
            <a:r>
              <a:rPr lang="en-US" sz="1400" spc="-28" dirty="0"/>
              <a:t> </a:t>
            </a:r>
            <a:r>
              <a:rPr lang="en-US" sz="1400" spc="138" dirty="0"/>
              <a:t>the </a:t>
            </a:r>
            <a:r>
              <a:rPr lang="en-US" sz="1400" spc="-465" dirty="0"/>
              <a:t> </a:t>
            </a:r>
            <a:r>
              <a:rPr lang="en-US" sz="1400" spc="145" dirty="0"/>
              <a:t>transformation</a:t>
            </a:r>
            <a:r>
              <a:rPr lang="en-US" sz="1400" spc="-33" dirty="0"/>
              <a:t> </a:t>
            </a:r>
            <a:r>
              <a:rPr lang="en-US" sz="1400" spc="113" dirty="0"/>
              <a:t>of</a:t>
            </a:r>
            <a:r>
              <a:rPr lang="en-US" sz="1400" spc="-33" dirty="0"/>
              <a:t> </a:t>
            </a:r>
            <a:r>
              <a:rPr lang="en-US" sz="1400" spc="140" dirty="0"/>
              <a:t>requirement</a:t>
            </a:r>
            <a:r>
              <a:rPr lang="en-US" sz="1400" spc="-33" dirty="0"/>
              <a:t> </a:t>
            </a:r>
            <a:r>
              <a:rPr lang="en-US" sz="1400" spc="127" dirty="0"/>
              <a:t>specification</a:t>
            </a:r>
            <a:r>
              <a:rPr lang="en-US" sz="1400" spc="-30" dirty="0"/>
              <a:t> </a:t>
            </a:r>
            <a:r>
              <a:rPr lang="en-US" sz="1400" spc="130" dirty="0"/>
              <a:t>into</a:t>
            </a:r>
            <a:r>
              <a:rPr lang="en-US" sz="1400" spc="-33" dirty="0"/>
              <a:t> </a:t>
            </a:r>
            <a:r>
              <a:rPr lang="en-US" sz="1400" spc="148" dirty="0"/>
              <a:t>implementation.</a:t>
            </a:r>
            <a:endParaRPr lang="en-US" sz="1400" dirty="0"/>
          </a:p>
          <a:p>
            <a:pPr marL="0" marR="2540" indent="0">
              <a:lnSpc>
                <a:spcPct val="115799"/>
              </a:lnSpc>
              <a:buNone/>
            </a:pPr>
            <a:r>
              <a:rPr lang="en-US" sz="1400" spc="120" dirty="0"/>
              <a:t>Requirement</a:t>
            </a:r>
            <a:r>
              <a:rPr lang="en-US" sz="1400" spc="-30" dirty="0"/>
              <a:t> </a:t>
            </a:r>
            <a:r>
              <a:rPr lang="en-US" sz="1400" spc="120" dirty="0"/>
              <a:t>specifications</a:t>
            </a:r>
            <a:r>
              <a:rPr lang="en-US" sz="1400" spc="-30" dirty="0"/>
              <a:t> </a:t>
            </a:r>
            <a:r>
              <a:rPr lang="en-US" sz="1400" spc="118" dirty="0"/>
              <a:t>specify</a:t>
            </a:r>
            <a:r>
              <a:rPr lang="en-US" sz="1400" spc="-30" dirty="0"/>
              <a:t> </a:t>
            </a:r>
            <a:r>
              <a:rPr lang="en-US" sz="1400" spc="115" dirty="0"/>
              <a:t>all</a:t>
            </a:r>
            <a:r>
              <a:rPr lang="en-US" sz="1400" spc="-28" dirty="0"/>
              <a:t> </a:t>
            </a:r>
            <a:r>
              <a:rPr lang="en-US" sz="1400" spc="135" dirty="0"/>
              <a:t>functional</a:t>
            </a:r>
            <a:r>
              <a:rPr lang="en-US" sz="1400" spc="-30" dirty="0"/>
              <a:t> </a:t>
            </a:r>
            <a:r>
              <a:rPr lang="en-US" sz="1400" spc="188" dirty="0"/>
              <a:t>and</a:t>
            </a:r>
            <a:r>
              <a:rPr lang="en-US" sz="1400" spc="-30" dirty="0"/>
              <a:t> </a:t>
            </a:r>
            <a:r>
              <a:rPr lang="en-US" sz="1400" spc="160" dirty="0"/>
              <a:t>non-functional </a:t>
            </a:r>
            <a:r>
              <a:rPr lang="en-US" sz="1400" spc="-465" dirty="0"/>
              <a:t> </a:t>
            </a:r>
            <a:r>
              <a:rPr lang="en-US" sz="1400" spc="125" dirty="0"/>
              <a:t>expectations</a:t>
            </a:r>
            <a:r>
              <a:rPr lang="en-US" sz="1400" spc="-35" dirty="0"/>
              <a:t> </a:t>
            </a:r>
            <a:r>
              <a:rPr lang="en-US" sz="1400" spc="165" dirty="0"/>
              <a:t>from</a:t>
            </a:r>
            <a:r>
              <a:rPr lang="en-US" sz="1400" spc="-33" dirty="0"/>
              <a:t> </a:t>
            </a:r>
            <a:r>
              <a:rPr lang="en-US" sz="1400" spc="138" dirty="0"/>
              <a:t>the</a:t>
            </a:r>
            <a:r>
              <a:rPr lang="en-US" sz="1400" spc="-33" dirty="0"/>
              <a:t> </a:t>
            </a:r>
            <a:r>
              <a:rPr lang="en-US" sz="1400" spc="102" dirty="0"/>
              <a:t>software.</a:t>
            </a:r>
            <a:endParaRPr lang="en-US" sz="1400" dirty="0"/>
          </a:p>
          <a:p>
            <a:pPr marL="0" marR="128905" indent="0">
              <a:lnSpc>
                <a:spcPct val="115799"/>
              </a:lnSpc>
              <a:spcBef>
                <a:spcPts val="50"/>
              </a:spcBef>
              <a:buNone/>
            </a:pPr>
            <a:endParaRPr lang="en-US" sz="1400" dirty="0"/>
          </a:p>
        </p:txBody>
      </p:sp>
    </p:spTree>
    <p:extLst>
      <p:ext uri="{BB962C8B-B14F-4D97-AF65-F5344CB8AC3E}">
        <p14:creationId xmlns:p14="http://schemas.microsoft.com/office/powerpoint/2010/main" val="3582666145"/>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492986"/>
            <a:ext cx="9130443" cy="607191"/>
          </a:xfrm>
        </p:spPr>
        <p:txBody>
          <a:bodyPr/>
          <a:lstStyle/>
          <a:p>
            <a:pPr algn="ctr"/>
            <a:br>
              <a:rPr lang="en-US" dirty="0"/>
            </a:br>
            <a:r>
              <a:rPr lang="en-US" spc="-57" dirty="0"/>
              <a:t>G</a:t>
            </a:r>
            <a:r>
              <a:rPr lang="en-US" spc="185" dirty="0"/>
              <a:t>e</a:t>
            </a:r>
            <a:r>
              <a:rPr lang="en-US" spc="233" dirty="0"/>
              <a:t>n</a:t>
            </a:r>
            <a:r>
              <a:rPr lang="en-US" spc="185" dirty="0"/>
              <a:t>e</a:t>
            </a:r>
            <a:r>
              <a:rPr lang="en-US" spc="178" dirty="0"/>
              <a:t>r</a:t>
            </a:r>
            <a:r>
              <a:rPr lang="en-US" spc="383" dirty="0"/>
              <a:t>a</a:t>
            </a:r>
            <a:r>
              <a:rPr lang="en-US" spc="95" dirty="0"/>
              <a:t>l</a:t>
            </a:r>
            <a:r>
              <a:rPr lang="en-US" spc="-265" dirty="0"/>
              <a:t> </a:t>
            </a:r>
            <a:r>
              <a:rPr lang="en-US" spc="270" dirty="0"/>
              <a:t>t</a:t>
            </a:r>
            <a:r>
              <a:rPr lang="en-US" spc="305" dirty="0"/>
              <a:t>y</a:t>
            </a:r>
            <a:r>
              <a:rPr lang="en-US" spc="215" dirty="0"/>
              <a:t>p</a:t>
            </a:r>
            <a:r>
              <a:rPr lang="en-US" spc="185" dirty="0"/>
              <a:t>e</a:t>
            </a:r>
            <a:r>
              <a:rPr lang="en-US" spc="43" dirty="0"/>
              <a:t>s</a:t>
            </a:r>
            <a:r>
              <a:rPr lang="en-US" spc="-265" dirty="0"/>
              <a:t> </a:t>
            </a:r>
            <a:r>
              <a:rPr lang="en-US" spc="80" dirty="0"/>
              <a:t>o</a:t>
            </a:r>
            <a:r>
              <a:rPr lang="en-US" spc="110" dirty="0"/>
              <a:t>f </a:t>
            </a:r>
            <a:r>
              <a:rPr lang="en-US" spc="158" dirty="0"/>
              <a:t>c</a:t>
            </a:r>
            <a:r>
              <a:rPr lang="en-US" spc="383" dirty="0"/>
              <a:t>a</a:t>
            </a:r>
            <a:r>
              <a:rPr lang="en-US" spc="40" dirty="0"/>
              <a:t>s</a:t>
            </a:r>
            <a:r>
              <a:rPr lang="en-US" spc="188" dirty="0"/>
              <a:t>e </a:t>
            </a:r>
            <a:r>
              <a:rPr lang="en-US" spc="270" dirty="0"/>
              <a:t>t</a:t>
            </a:r>
            <a:r>
              <a:rPr lang="en-US" spc="80" dirty="0"/>
              <a:t>oo</a:t>
            </a:r>
            <a:r>
              <a:rPr lang="en-US" spc="93" dirty="0"/>
              <a:t>l</a:t>
            </a:r>
            <a:r>
              <a:rPr lang="en-US" spc="43" dirty="0"/>
              <a:t>s</a:t>
            </a:r>
            <a:endParaRPr lang="en-NP" dirty="0"/>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37</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7" y="1547236"/>
            <a:ext cx="7987383" cy="3705548"/>
          </a:xfrm>
        </p:spPr>
        <p:txBody>
          <a:bodyPr/>
          <a:lstStyle/>
          <a:p>
            <a:pPr marL="0" marR="2540" indent="0">
              <a:lnSpc>
                <a:spcPct val="116500"/>
              </a:lnSpc>
              <a:buNone/>
            </a:pPr>
            <a:r>
              <a:rPr lang="en-US" dirty="0"/>
              <a:t>Diagramming tools enable graphical representation.</a:t>
            </a:r>
          </a:p>
          <a:p>
            <a:pPr marL="0" marR="2540" indent="0">
              <a:lnSpc>
                <a:spcPct val="116500"/>
              </a:lnSpc>
              <a:buNone/>
            </a:pPr>
            <a:r>
              <a:rPr lang="en-US" dirty="0"/>
              <a:t>Computer displays and report generators help prototype  how systems “look and feel”.</a:t>
            </a:r>
          </a:p>
          <a:p>
            <a:pPr marL="0" marR="2540" indent="0">
              <a:lnSpc>
                <a:spcPct val="116500"/>
              </a:lnSpc>
              <a:buNone/>
            </a:pPr>
            <a:r>
              <a:rPr lang="en-US" dirty="0"/>
              <a:t>Analysis tools automatically check for consistency in  diagrams, forms, and reports.</a:t>
            </a:r>
          </a:p>
          <a:p>
            <a:pPr marL="0" marR="2540" indent="0">
              <a:lnSpc>
                <a:spcPct val="116500"/>
              </a:lnSpc>
              <a:buNone/>
            </a:pPr>
            <a:r>
              <a:rPr lang="en-US" dirty="0"/>
              <a:t>A central repository provides integrated storage of  diagrams, reports, and project management  specifications.</a:t>
            </a:r>
          </a:p>
        </p:txBody>
      </p:sp>
    </p:spTree>
    <p:extLst>
      <p:ext uri="{BB962C8B-B14F-4D97-AF65-F5344CB8AC3E}">
        <p14:creationId xmlns:p14="http://schemas.microsoft.com/office/powerpoint/2010/main" val="126421279"/>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6E3E-5377-68EA-C26E-C9B0B3B98747}"/>
              </a:ext>
            </a:extLst>
          </p:cNvPr>
          <p:cNvSpPr>
            <a:spLocks noGrp="1"/>
          </p:cNvSpPr>
          <p:nvPr>
            <p:ph type="title"/>
          </p:nvPr>
        </p:nvSpPr>
        <p:spPr>
          <a:xfrm>
            <a:off x="13557" y="492986"/>
            <a:ext cx="9130443" cy="607191"/>
          </a:xfrm>
        </p:spPr>
        <p:txBody>
          <a:bodyPr/>
          <a:lstStyle/>
          <a:p>
            <a:pPr algn="ctr"/>
            <a:r>
              <a:rPr lang="en-US" spc="-185" dirty="0"/>
              <a:t>R</a:t>
            </a:r>
            <a:r>
              <a:rPr lang="en-US" spc="378" dirty="0"/>
              <a:t>a</a:t>
            </a:r>
            <a:r>
              <a:rPr lang="en-US" spc="213" dirty="0"/>
              <a:t>p</a:t>
            </a:r>
            <a:r>
              <a:rPr lang="en-US" spc="90" dirty="0"/>
              <a:t>i</a:t>
            </a:r>
            <a:r>
              <a:rPr lang="en-US" spc="215" dirty="0"/>
              <a:t>d</a:t>
            </a:r>
            <a:r>
              <a:rPr lang="en-US" spc="-265" dirty="0"/>
              <a:t> </a:t>
            </a:r>
            <a:r>
              <a:rPr lang="en-US" spc="102" dirty="0"/>
              <a:t>A</a:t>
            </a:r>
            <a:r>
              <a:rPr lang="en-US" spc="213" dirty="0"/>
              <a:t>pp</a:t>
            </a:r>
            <a:r>
              <a:rPr lang="en-US" spc="90" dirty="0"/>
              <a:t>li</a:t>
            </a:r>
            <a:r>
              <a:rPr lang="en-US" spc="155" dirty="0"/>
              <a:t>c</a:t>
            </a:r>
            <a:r>
              <a:rPr lang="en-US" spc="378" dirty="0"/>
              <a:t>a</a:t>
            </a:r>
            <a:r>
              <a:rPr lang="en-US" spc="268" dirty="0"/>
              <a:t>t</a:t>
            </a:r>
            <a:r>
              <a:rPr lang="en-US" spc="90" dirty="0"/>
              <a:t>i</a:t>
            </a:r>
            <a:r>
              <a:rPr lang="en-US" spc="78" dirty="0"/>
              <a:t>o</a:t>
            </a:r>
            <a:r>
              <a:rPr lang="en-US" spc="148" dirty="0"/>
              <a:t>n </a:t>
            </a:r>
            <a:r>
              <a:rPr lang="en-US" spc="40" dirty="0"/>
              <a:t>D</a:t>
            </a:r>
            <a:r>
              <a:rPr lang="en-US" spc="183" dirty="0"/>
              <a:t>e</a:t>
            </a:r>
            <a:r>
              <a:rPr lang="en-US" spc="285" dirty="0"/>
              <a:t>v</a:t>
            </a:r>
            <a:r>
              <a:rPr lang="en-US" spc="183" dirty="0"/>
              <a:t>e</a:t>
            </a:r>
            <a:r>
              <a:rPr lang="en-US" spc="90" dirty="0"/>
              <a:t>l</a:t>
            </a:r>
            <a:r>
              <a:rPr lang="en-US" spc="78" dirty="0"/>
              <a:t>o</a:t>
            </a:r>
            <a:r>
              <a:rPr lang="en-US" spc="213" dirty="0"/>
              <a:t>p</a:t>
            </a:r>
            <a:r>
              <a:rPr lang="en-US" spc="545" dirty="0"/>
              <a:t>m</a:t>
            </a:r>
            <a:r>
              <a:rPr lang="en-US" spc="183" dirty="0"/>
              <a:t>e</a:t>
            </a:r>
            <a:r>
              <a:rPr lang="en-US" spc="230" dirty="0"/>
              <a:t>n</a:t>
            </a:r>
            <a:r>
              <a:rPr lang="en-US" spc="270" dirty="0"/>
              <a:t>t</a:t>
            </a:r>
            <a:r>
              <a:rPr lang="en-US" spc="-265" dirty="0"/>
              <a:t> </a:t>
            </a:r>
            <a:r>
              <a:rPr lang="en-US" spc="418" dirty="0"/>
              <a:t>(</a:t>
            </a:r>
            <a:r>
              <a:rPr lang="en-US" spc="-185" dirty="0"/>
              <a:t>R</a:t>
            </a:r>
            <a:r>
              <a:rPr lang="en-US" spc="102" dirty="0"/>
              <a:t>A</a:t>
            </a:r>
            <a:r>
              <a:rPr lang="en-US" spc="40" dirty="0"/>
              <a:t>D</a:t>
            </a:r>
            <a:r>
              <a:rPr lang="en-US" spc="420" dirty="0"/>
              <a:t>)</a:t>
            </a:r>
            <a:endParaRPr lang="en-NP" dirty="0"/>
          </a:p>
        </p:txBody>
      </p:sp>
      <p:sp>
        <p:nvSpPr>
          <p:cNvPr id="3" name="Slide Number Placeholder 2">
            <a:extLst>
              <a:ext uri="{FF2B5EF4-FFF2-40B4-BE49-F238E27FC236}">
                <a16:creationId xmlns:a16="http://schemas.microsoft.com/office/drawing/2014/main" id="{5D7F3698-4558-ECFB-3316-F932607DF247}"/>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38</a:t>
            </a:fld>
            <a:endParaRPr lang="en"/>
          </a:p>
        </p:txBody>
      </p:sp>
      <p:sp>
        <p:nvSpPr>
          <p:cNvPr id="4" name="Text Placeholder 3">
            <a:extLst>
              <a:ext uri="{FF2B5EF4-FFF2-40B4-BE49-F238E27FC236}">
                <a16:creationId xmlns:a16="http://schemas.microsoft.com/office/drawing/2014/main" id="{5F3C7063-AF75-4123-142C-CD536D17547B}"/>
              </a:ext>
            </a:extLst>
          </p:cNvPr>
          <p:cNvSpPr>
            <a:spLocks noGrp="1"/>
          </p:cNvSpPr>
          <p:nvPr>
            <p:ph type="body" idx="1"/>
          </p:nvPr>
        </p:nvSpPr>
        <p:spPr>
          <a:xfrm>
            <a:off x="562257" y="1437952"/>
            <a:ext cx="7987383" cy="3705548"/>
          </a:xfrm>
        </p:spPr>
        <p:txBody>
          <a:bodyPr/>
          <a:lstStyle/>
          <a:p>
            <a:pPr marL="139700" indent="0">
              <a:spcBef>
                <a:spcPts val="68"/>
              </a:spcBef>
              <a:buNone/>
            </a:pPr>
            <a:r>
              <a:rPr lang="en-US" dirty="0"/>
              <a:t>Decreases design and implementation time</a:t>
            </a:r>
          </a:p>
          <a:p>
            <a:pPr marL="139700" indent="0">
              <a:spcBef>
                <a:spcPts val="68"/>
              </a:spcBef>
              <a:buNone/>
            </a:pPr>
            <a:endParaRPr lang="en-US" dirty="0"/>
          </a:p>
          <a:p>
            <a:pPr marL="139700" indent="0">
              <a:spcBef>
                <a:spcPts val="68"/>
              </a:spcBef>
              <a:buNone/>
            </a:pPr>
            <a:r>
              <a:rPr lang="en-US" dirty="0"/>
              <a:t>Involves:	extensive user involvement, prototyping, integrated	CASE tools, code  generators</a:t>
            </a:r>
          </a:p>
          <a:p>
            <a:pPr marL="139700" indent="0">
              <a:spcBef>
                <a:spcPts val="68"/>
              </a:spcBef>
              <a:buNone/>
            </a:pPr>
            <a:endParaRPr lang="en-US" dirty="0"/>
          </a:p>
          <a:p>
            <a:pPr marL="139700" indent="0">
              <a:spcBef>
                <a:spcPts val="68"/>
              </a:spcBef>
              <a:buNone/>
            </a:pPr>
            <a:r>
              <a:rPr lang="en-US" dirty="0"/>
              <a:t>More focus on user interface and system function, less on detailed business analysis and  system performance</a:t>
            </a:r>
          </a:p>
        </p:txBody>
      </p:sp>
    </p:spTree>
    <p:extLst>
      <p:ext uri="{BB962C8B-B14F-4D97-AF65-F5344CB8AC3E}">
        <p14:creationId xmlns:p14="http://schemas.microsoft.com/office/powerpoint/2010/main" val="2863184769"/>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p>
          <a:p>
            <a:pPr marL="0" lvl="0" indent="0" algn="l" rtl="0">
              <a:spcBef>
                <a:spcPts val="600"/>
              </a:spcBef>
              <a:spcAft>
                <a:spcPts val="0"/>
              </a:spcAft>
              <a:buClr>
                <a:schemeClr val="dk1"/>
              </a:buClr>
              <a:buSzPts val="1100"/>
              <a:buFont typeface="Arial"/>
              <a:buNone/>
            </a:pPr>
            <a:r>
              <a:rPr lang="en-US" dirty="0"/>
              <a:t>You can find me at:</a:t>
            </a:r>
          </a:p>
          <a:p>
            <a:pPr marL="457200" lvl="0" indent="-317500" algn="l" rtl="0">
              <a:spcBef>
                <a:spcPts val="600"/>
              </a:spcBef>
              <a:spcAft>
                <a:spcPts val="0"/>
              </a:spcAft>
              <a:buSzPts val="1400"/>
              <a:buChar char="◇"/>
            </a:pPr>
            <a:r>
              <a:rPr lang="en-US" dirty="0"/>
              <a:t>@</a:t>
            </a:r>
            <a:r>
              <a:rPr lang="en-US" dirty="0" err="1"/>
              <a:t>andipstha</a:t>
            </a:r>
            <a:endParaRPr lang="en-US"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99EB8-EBE5-18BC-A7E1-E35299B14A2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5" name="Text Placeholder 2">
            <a:extLst>
              <a:ext uri="{FF2B5EF4-FFF2-40B4-BE49-F238E27FC236}">
                <a16:creationId xmlns:a16="http://schemas.microsoft.com/office/drawing/2014/main" id="{5F8057C9-150D-5565-8F9A-9AE37B47C3E6}"/>
              </a:ext>
            </a:extLst>
          </p:cNvPr>
          <p:cNvSpPr txBox="1">
            <a:spLocks/>
          </p:cNvSpPr>
          <p:nvPr/>
        </p:nvSpPr>
        <p:spPr>
          <a:xfrm>
            <a:off x="2099850" y="1889776"/>
            <a:ext cx="4944300" cy="165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139700" indent="0" algn="ctr">
              <a:buFont typeface="Muli"/>
              <a:buNone/>
            </a:pPr>
            <a:r>
              <a:rPr lang="en-NP" dirty="0"/>
              <a:t>In very simple words, system analysis and desing is a study in which we learn how to analyze an existing system and create a better one.</a:t>
            </a:r>
          </a:p>
        </p:txBody>
      </p:sp>
      <p:sp>
        <p:nvSpPr>
          <p:cNvPr id="6" name="Title 1">
            <a:extLst>
              <a:ext uri="{FF2B5EF4-FFF2-40B4-BE49-F238E27FC236}">
                <a16:creationId xmlns:a16="http://schemas.microsoft.com/office/drawing/2014/main" id="{1E2581D2-7134-C1C5-41D0-BD5EBB668544}"/>
              </a:ext>
            </a:extLst>
          </p:cNvPr>
          <p:cNvSpPr txBox="1">
            <a:spLocks/>
          </p:cNvSpPr>
          <p:nvPr/>
        </p:nvSpPr>
        <p:spPr>
          <a:xfrm>
            <a:off x="1783644" y="230072"/>
            <a:ext cx="7360356"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en-NP" dirty="0"/>
              <a:t>What is System Analysis &amp; Design?</a:t>
            </a:r>
          </a:p>
        </p:txBody>
      </p:sp>
      <p:pic>
        <p:nvPicPr>
          <p:cNvPr id="4" name="Picture 3">
            <a:extLst>
              <a:ext uri="{FF2B5EF4-FFF2-40B4-BE49-F238E27FC236}">
                <a16:creationId xmlns:a16="http://schemas.microsoft.com/office/drawing/2014/main" id="{6E091FD2-17D6-40CE-EF2B-9E8A785DA351}"/>
              </a:ext>
            </a:extLst>
          </p:cNvPr>
          <p:cNvPicPr>
            <a:picLocks noChangeAspect="1"/>
          </p:cNvPicPr>
          <p:nvPr/>
        </p:nvPicPr>
        <p:blipFill>
          <a:blip r:embed="rId2"/>
          <a:stretch>
            <a:fillRect/>
          </a:stretch>
        </p:blipFill>
        <p:spPr>
          <a:xfrm>
            <a:off x="287907" y="2291644"/>
            <a:ext cx="2110130" cy="2672831"/>
          </a:xfrm>
          <a:prstGeom prst="rect">
            <a:avLst/>
          </a:prstGeom>
        </p:spPr>
      </p:pic>
      <p:pic>
        <p:nvPicPr>
          <p:cNvPr id="12" name="Picture 11">
            <a:extLst>
              <a:ext uri="{FF2B5EF4-FFF2-40B4-BE49-F238E27FC236}">
                <a16:creationId xmlns:a16="http://schemas.microsoft.com/office/drawing/2014/main" id="{0AA72F8A-5972-F3DF-7B6D-169F44EB9DCE}"/>
              </a:ext>
            </a:extLst>
          </p:cNvPr>
          <p:cNvPicPr>
            <a:picLocks noChangeAspect="1"/>
          </p:cNvPicPr>
          <p:nvPr/>
        </p:nvPicPr>
        <p:blipFill>
          <a:blip r:embed="rId3"/>
          <a:stretch>
            <a:fillRect/>
          </a:stretch>
        </p:blipFill>
        <p:spPr>
          <a:xfrm>
            <a:off x="6254756" y="2871642"/>
            <a:ext cx="2694546" cy="1913883"/>
          </a:xfrm>
          <a:prstGeom prst="rect">
            <a:avLst/>
          </a:prstGeom>
        </p:spPr>
      </p:pic>
    </p:spTree>
    <p:extLst>
      <p:ext uri="{BB962C8B-B14F-4D97-AF65-F5344CB8AC3E}">
        <p14:creationId xmlns:p14="http://schemas.microsoft.com/office/powerpoint/2010/main" val="24024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99EB8-EBE5-18BC-A7E1-E35299B14A2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5" name="Text Placeholder 2">
            <a:extLst>
              <a:ext uri="{FF2B5EF4-FFF2-40B4-BE49-F238E27FC236}">
                <a16:creationId xmlns:a16="http://schemas.microsoft.com/office/drawing/2014/main" id="{5F8057C9-150D-5565-8F9A-9AE37B47C3E6}"/>
              </a:ext>
            </a:extLst>
          </p:cNvPr>
          <p:cNvSpPr txBox="1">
            <a:spLocks/>
          </p:cNvSpPr>
          <p:nvPr/>
        </p:nvSpPr>
        <p:spPr>
          <a:xfrm>
            <a:off x="1032933" y="1929436"/>
            <a:ext cx="7078133" cy="2856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NP" dirty="0"/>
              <a:t>System analysis is a process of studying and observing a system to know how it works and to identify its goal and purposes.</a:t>
            </a:r>
            <a:endParaRPr lang="en-US" dirty="0">
              <a:effectLst/>
              <a:latin typeface="Helvetica" pitchFamily="2" charset="0"/>
            </a:endParaRPr>
          </a:p>
          <a:p>
            <a:r>
              <a:rPr lang="en-US" dirty="0">
                <a:effectLst/>
                <a:latin typeface="Helvetica" pitchFamily="2" charset="0"/>
              </a:rPr>
              <a:t>System analysis is conducted for the purpose of studying a system or its parts in order to identify its objectives.</a:t>
            </a:r>
          </a:p>
          <a:p>
            <a:r>
              <a:rPr lang="en-US" dirty="0">
                <a:latin typeface="Helvetica" pitchFamily="2" charset="0"/>
              </a:rPr>
              <a:t>It specifies “What the system should do.”</a:t>
            </a:r>
            <a:endParaRPr lang="en-US" dirty="0">
              <a:effectLst/>
              <a:latin typeface="Helvetica" pitchFamily="2" charset="0"/>
            </a:endParaRPr>
          </a:p>
          <a:p>
            <a:endParaRPr lang="en-NP" dirty="0"/>
          </a:p>
          <a:p>
            <a:pPr marL="139700" indent="0">
              <a:buFont typeface="Muli"/>
              <a:buNone/>
            </a:pPr>
            <a:endParaRPr lang="en-NP" dirty="0"/>
          </a:p>
        </p:txBody>
      </p:sp>
      <p:sp>
        <p:nvSpPr>
          <p:cNvPr id="6" name="Title 1">
            <a:extLst>
              <a:ext uri="{FF2B5EF4-FFF2-40B4-BE49-F238E27FC236}">
                <a16:creationId xmlns:a16="http://schemas.microsoft.com/office/drawing/2014/main" id="{1E2581D2-7134-C1C5-41D0-BD5EBB668544}"/>
              </a:ext>
            </a:extLst>
          </p:cNvPr>
          <p:cNvSpPr txBox="1">
            <a:spLocks/>
          </p:cNvSpPr>
          <p:nvPr/>
        </p:nvSpPr>
        <p:spPr>
          <a:xfrm>
            <a:off x="0" y="230072"/>
            <a:ext cx="9143999"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en-NP" dirty="0"/>
              <a:t>System Analysis</a:t>
            </a:r>
          </a:p>
        </p:txBody>
      </p:sp>
      <p:pic>
        <p:nvPicPr>
          <p:cNvPr id="3" name="Picture 2">
            <a:extLst>
              <a:ext uri="{FF2B5EF4-FFF2-40B4-BE49-F238E27FC236}">
                <a16:creationId xmlns:a16="http://schemas.microsoft.com/office/drawing/2014/main" id="{55DB3277-9889-21BD-EB95-05EA899915A8}"/>
              </a:ext>
            </a:extLst>
          </p:cNvPr>
          <p:cNvPicPr>
            <a:picLocks noChangeAspect="1"/>
          </p:cNvPicPr>
          <p:nvPr/>
        </p:nvPicPr>
        <p:blipFill>
          <a:blip r:embed="rId2"/>
          <a:stretch>
            <a:fillRect/>
          </a:stretch>
        </p:blipFill>
        <p:spPr>
          <a:xfrm>
            <a:off x="6254756" y="2871642"/>
            <a:ext cx="2694546" cy="1913883"/>
          </a:xfrm>
          <a:prstGeom prst="rect">
            <a:avLst/>
          </a:prstGeom>
        </p:spPr>
      </p:pic>
    </p:spTree>
    <p:extLst>
      <p:ext uri="{BB962C8B-B14F-4D97-AF65-F5344CB8AC3E}">
        <p14:creationId xmlns:p14="http://schemas.microsoft.com/office/powerpoint/2010/main" val="303448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99EB8-EBE5-18BC-A7E1-E35299B14A2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5" name="Text Placeholder 2">
            <a:extLst>
              <a:ext uri="{FF2B5EF4-FFF2-40B4-BE49-F238E27FC236}">
                <a16:creationId xmlns:a16="http://schemas.microsoft.com/office/drawing/2014/main" id="{5F8057C9-150D-5565-8F9A-9AE37B47C3E6}"/>
              </a:ext>
            </a:extLst>
          </p:cNvPr>
          <p:cNvSpPr txBox="1">
            <a:spLocks/>
          </p:cNvSpPr>
          <p:nvPr/>
        </p:nvSpPr>
        <p:spPr>
          <a:xfrm>
            <a:off x="1777960" y="1850414"/>
            <a:ext cx="7078133" cy="2856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dirty="0"/>
              <a:t>It is a process of planning a new system or replacing an existing system</a:t>
            </a:r>
          </a:p>
          <a:p>
            <a:r>
              <a:rPr lang="en-US" dirty="0">
                <a:effectLst/>
                <a:latin typeface="Helvetica" pitchFamily="2" charset="0"/>
              </a:rPr>
              <a:t>It is </a:t>
            </a:r>
            <a:r>
              <a:rPr lang="en-US" dirty="0">
                <a:latin typeface="Helvetica" pitchFamily="2" charset="0"/>
              </a:rPr>
              <a:t>done by defining its components or modules to satisfy the specific requirements.</a:t>
            </a:r>
          </a:p>
          <a:p>
            <a:r>
              <a:rPr lang="en-US" dirty="0">
                <a:effectLst/>
                <a:latin typeface="Helvetica" pitchFamily="2" charset="0"/>
              </a:rPr>
              <a:t>It focuses on “how to accomplish th</a:t>
            </a:r>
            <a:r>
              <a:rPr lang="en-US" dirty="0">
                <a:latin typeface="Helvetica" pitchFamily="2" charset="0"/>
              </a:rPr>
              <a:t>e objective of the system”.</a:t>
            </a:r>
            <a:endParaRPr lang="en-US" dirty="0">
              <a:effectLst/>
              <a:latin typeface="Helvetica" pitchFamily="2" charset="0"/>
            </a:endParaRPr>
          </a:p>
          <a:p>
            <a:endParaRPr lang="en-NP" dirty="0"/>
          </a:p>
          <a:p>
            <a:pPr marL="139700" indent="0">
              <a:buFont typeface="Muli"/>
              <a:buNone/>
            </a:pPr>
            <a:endParaRPr lang="en-NP" dirty="0"/>
          </a:p>
        </p:txBody>
      </p:sp>
      <p:sp>
        <p:nvSpPr>
          <p:cNvPr id="6" name="Title 1">
            <a:extLst>
              <a:ext uri="{FF2B5EF4-FFF2-40B4-BE49-F238E27FC236}">
                <a16:creationId xmlns:a16="http://schemas.microsoft.com/office/drawing/2014/main" id="{1E2581D2-7134-C1C5-41D0-BD5EBB668544}"/>
              </a:ext>
            </a:extLst>
          </p:cNvPr>
          <p:cNvSpPr txBox="1">
            <a:spLocks/>
          </p:cNvSpPr>
          <p:nvPr/>
        </p:nvSpPr>
        <p:spPr>
          <a:xfrm>
            <a:off x="13557" y="230072"/>
            <a:ext cx="9130443"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algn="ctr"/>
            <a:r>
              <a:rPr lang="en-NP" dirty="0"/>
              <a:t>System Design</a:t>
            </a:r>
          </a:p>
        </p:txBody>
      </p:sp>
      <p:pic>
        <p:nvPicPr>
          <p:cNvPr id="3" name="Picture 2">
            <a:extLst>
              <a:ext uri="{FF2B5EF4-FFF2-40B4-BE49-F238E27FC236}">
                <a16:creationId xmlns:a16="http://schemas.microsoft.com/office/drawing/2014/main" id="{1527020E-41B2-B8FD-8BB1-8908C3714CBE}"/>
              </a:ext>
            </a:extLst>
          </p:cNvPr>
          <p:cNvPicPr>
            <a:picLocks noChangeAspect="1"/>
          </p:cNvPicPr>
          <p:nvPr/>
        </p:nvPicPr>
        <p:blipFill>
          <a:blip r:embed="rId2"/>
          <a:stretch>
            <a:fillRect/>
          </a:stretch>
        </p:blipFill>
        <p:spPr>
          <a:xfrm>
            <a:off x="287907" y="2291644"/>
            <a:ext cx="2110130" cy="2672831"/>
          </a:xfrm>
          <a:prstGeom prst="rect">
            <a:avLst/>
          </a:prstGeom>
        </p:spPr>
      </p:pic>
    </p:spTree>
    <p:extLst>
      <p:ext uri="{BB962C8B-B14F-4D97-AF65-F5344CB8AC3E}">
        <p14:creationId xmlns:p14="http://schemas.microsoft.com/office/powerpoint/2010/main" val="322157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B90EB1-8AB4-43AB-FF33-DA94D5A5521A}"/>
              </a:ext>
            </a:extLst>
          </p:cNvPr>
          <p:cNvSpPr>
            <a:spLocks noGrp="1"/>
          </p:cNvSpPr>
          <p:nvPr>
            <p:ph type="sldNum" idx="10"/>
          </p:nvPr>
        </p:nvSpPr>
        <p:spPr/>
        <p:txBody>
          <a:bodyPr/>
          <a:lstStyle/>
          <a:p>
            <a:pPr marL="0" lvl="0" indent="0" algn="l"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392A0D84-E9CF-80AC-86B3-63A5A34AC05B}"/>
              </a:ext>
            </a:extLst>
          </p:cNvPr>
          <p:cNvPicPr>
            <a:picLocks noChangeAspect="1"/>
          </p:cNvPicPr>
          <p:nvPr/>
        </p:nvPicPr>
        <p:blipFill>
          <a:blip r:embed="rId2"/>
          <a:stretch>
            <a:fillRect/>
          </a:stretch>
        </p:blipFill>
        <p:spPr>
          <a:xfrm>
            <a:off x="562257" y="280106"/>
            <a:ext cx="2332218" cy="2097616"/>
          </a:xfrm>
          <a:prstGeom prst="rect">
            <a:avLst/>
          </a:prstGeom>
        </p:spPr>
      </p:pic>
      <p:pic>
        <p:nvPicPr>
          <p:cNvPr id="8" name="Picture 7">
            <a:extLst>
              <a:ext uri="{FF2B5EF4-FFF2-40B4-BE49-F238E27FC236}">
                <a16:creationId xmlns:a16="http://schemas.microsoft.com/office/drawing/2014/main" id="{1AAFC9B1-2BAF-1B6E-C752-AC14818BFF6D}"/>
              </a:ext>
            </a:extLst>
          </p:cNvPr>
          <p:cNvPicPr>
            <a:picLocks noChangeAspect="1"/>
          </p:cNvPicPr>
          <p:nvPr/>
        </p:nvPicPr>
        <p:blipFill>
          <a:blip r:embed="rId3"/>
          <a:stretch>
            <a:fillRect/>
          </a:stretch>
        </p:blipFill>
        <p:spPr>
          <a:xfrm>
            <a:off x="462401" y="2878667"/>
            <a:ext cx="2826083" cy="1741478"/>
          </a:xfrm>
          <a:prstGeom prst="rect">
            <a:avLst/>
          </a:prstGeom>
        </p:spPr>
      </p:pic>
      <p:pic>
        <p:nvPicPr>
          <p:cNvPr id="1026" name="Picture 2" descr="Press Kit - Pathao">
            <a:extLst>
              <a:ext uri="{FF2B5EF4-FFF2-40B4-BE49-F238E27FC236}">
                <a16:creationId xmlns:a16="http://schemas.microsoft.com/office/drawing/2014/main" id="{E46544B8-AB24-F655-CC69-05A4F24B3C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33639" y1="51079" x2="35995" y2="49101"/>
                        <a14:foregroundMark x1="44895" y1="49820" x2="44895" y2="52518"/>
                        <a14:foregroundMark x1="50393" y1="45683" x2="50393" y2="48741"/>
                        <a14:foregroundMark x1="62173" y1="49101" x2="64921" y2="48381"/>
                        <a14:foregroundMark x1="69764" y1="41367" x2="73037" y2="38669"/>
                        <a14:foregroundMark x1="68063" y1="35072" x2="68848" y2="35252"/>
                        <a14:foregroundMark x1="76047" y1="37590" x2="76571" y2="37770"/>
                        <a14:foregroundMark x1="74607" y1="50360" x2="77094" y2="49101"/>
                        <a14:backgroundMark x1="24869" y1="55036" x2="25654" y2="53237"/>
                      </a14:backgroundRemoval>
                    </a14:imgEffect>
                  </a14:imgLayer>
                </a14:imgProps>
              </a:ext>
              <a:ext uri="{28A0092B-C50C-407E-A947-70E740481C1C}">
                <a14:useLocalDpi xmlns:a14="http://schemas.microsoft.com/office/drawing/2010/main" val="0"/>
              </a:ext>
            </a:extLst>
          </a:blip>
          <a:srcRect/>
          <a:stretch>
            <a:fillRect/>
          </a:stretch>
        </p:blipFill>
        <p:spPr bwMode="auto">
          <a:xfrm>
            <a:off x="4335884" y="-486890"/>
            <a:ext cx="3827286" cy="2785356"/>
          </a:xfrm>
          <a:prstGeom prst="rect">
            <a:avLst/>
          </a:prstGeom>
          <a:noFill/>
          <a:effectLst>
            <a:glow rad="1016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30" name="Picture 6" descr="Pathao Food Official Logo | ? logo, Food, Save">
            <a:extLst>
              <a:ext uri="{FF2B5EF4-FFF2-40B4-BE49-F238E27FC236}">
                <a16:creationId xmlns:a16="http://schemas.microsoft.com/office/drawing/2014/main" id="{E0C5BB96-CC6B-90E4-1449-0289D874C30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1695" t="45847" b="40552"/>
          <a:stretch/>
        </p:blipFill>
        <p:spPr bwMode="auto">
          <a:xfrm>
            <a:off x="7546565" y="741413"/>
            <a:ext cx="1609627" cy="5715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19 Pathao ideas | drive app, sunday to saturday, one time password">
            <a:extLst>
              <a:ext uri="{FF2B5EF4-FFF2-40B4-BE49-F238E27FC236}">
                <a16:creationId xmlns:a16="http://schemas.microsoft.com/office/drawing/2014/main" id="{AFC8F474-C218-57E7-A295-950EA2B3741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3798" t="52252" r="22162" b="34104"/>
          <a:stretch/>
        </p:blipFill>
        <p:spPr bwMode="auto">
          <a:xfrm>
            <a:off x="5945794" y="1367028"/>
            <a:ext cx="1600772" cy="6416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Official Logo of Pathao Car | ? logo, Lifestyle apps, Digital lifestyle">
            <a:extLst>
              <a:ext uri="{FF2B5EF4-FFF2-40B4-BE49-F238E27FC236}">
                <a16:creationId xmlns:a16="http://schemas.microsoft.com/office/drawing/2014/main" id="{968FE28B-7E68-0568-36AF-79702F2A04AC}"/>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foregroundMark x1="68886" y1="48370" x2="68886" y2="49049"/>
                        <a14:foregroundMark x1="84783" y1="46875" x2="84783" y2="48234"/>
                        <a14:foregroundMark x1="72011" y1="45788" x2="73234" y2="45652"/>
                        <a14:foregroundMark x1="73505" y1="46196" x2="73370" y2="46739"/>
                        <a14:backgroundMark x1="71739" y1="49592" x2="72554" y2="49185"/>
                        <a14:backgroundMark x1="74028" y1="46324" x2="74592" y2="45652"/>
                        <a14:backgroundMark x1="71060" y1="49864" x2="73627" y2="46802"/>
                        <a14:backgroundMark x1="72690" y1="48505" x2="78057" y2="48242"/>
                        <a14:backgroundMark x1="87093" y1="47862" x2="88587" y2="47962"/>
                        <a14:backgroundMark x1="82201" y1="45380" x2="81250" y2="54755"/>
                        <a14:backgroundMark x1="81250" y1="54755" x2="81114" y2="55027"/>
                        <a14:backgroundMark x1="77174" y1="50951" x2="77853" y2="51087"/>
                        <a14:backgroundMark x1="66984" y1="52989" x2="67935" y2="53397"/>
                        <a14:backgroundMark x1="77038" y1="44973" x2="78261" y2="44429"/>
                        <a14:backgroundMark x1="86413" y1="47418" x2="87636" y2="47418"/>
                      </a14:backgroundRemoval>
                    </a14:imgEffect>
                  </a14:imgLayer>
                </a14:imgProps>
              </a:ext>
              <a:ext uri="{28A0092B-C50C-407E-A947-70E740481C1C}">
                <a14:useLocalDpi xmlns:a14="http://schemas.microsoft.com/office/drawing/2010/main" val="0"/>
              </a:ext>
            </a:extLst>
          </a:blip>
          <a:srcRect l="62403" t="43446" b="44079"/>
          <a:stretch/>
        </p:blipFill>
        <p:spPr bwMode="auto">
          <a:xfrm>
            <a:off x="7369502" y="1367028"/>
            <a:ext cx="1933771" cy="64164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3A341CBB-A2BD-1AAC-8BB8-0EE674F65D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903" y="851134"/>
            <a:ext cx="4112745" cy="29075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hojdeals">
            <a:extLst>
              <a:ext uri="{FF2B5EF4-FFF2-40B4-BE49-F238E27FC236}">
                <a16:creationId xmlns:a16="http://schemas.microsoft.com/office/drawing/2014/main" id="{DAADFC62-A89B-113F-9FAC-769CAAD8CC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92199" y="3028649"/>
            <a:ext cx="3191608" cy="1667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9234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32"/>
                                        </p:tgtEl>
                                        <p:attrNameLst>
                                          <p:attrName>style.visibility</p:attrName>
                                        </p:attrNameLst>
                                      </p:cBhvr>
                                      <p:to>
                                        <p:strVal val="visible"/>
                                      </p:to>
                                    </p:set>
                                    <p:anim calcmode="lin" valueType="num">
                                      <p:cBhvr additive="base">
                                        <p:cTn id="21" dur="500" fill="hold"/>
                                        <p:tgtEl>
                                          <p:spTgt spid="1032"/>
                                        </p:tgtEl>
                                        <p:attrNameLst>
                                          <p:attrName>ppt_x</p:attrName>
                                        </p:attrNameLst>
                                      </p:cBhvr>
                                      <p:tavLst>
                                        <p:tav tm="0">
                                          <p:val>
                                            <p:strVal val="#ppt_x"/>
                                          </p:val>
                                        </p:tav>
                                        <p:tav tm="100000">
                                          <p:val>
                                            <p:strVal val="#ppt_x"/>
                                          </p:val>
                                        </p:tav>
                                      </p:tavLst>
                                    </p:anim>
                                    <p:anim calcmode="lin" valueType="num">
                                      <p:cBhvr additive="base">
                                        <p:cTn id="22" dur="500" fill="hold"/>
                                        <p:tgtEl>
                                          <p:spTgt spid="1032"/>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1038"/>
                                        </p:tgtEl>
                                        <p:attrNameLst>
                                          <p:attrName>style.visibility</p:attrName>
                                        </p:attrNameLst>
                                      </p:cBhvr>
                                      <p:to>
                                        <p:strVal val="visible"/>
                                      </p:to>
                                    </p:set>
                                    <p:anim calcmode="lin" valueType="num">
                                      <p:cBhvr additive="base">
                                        <p:cTn id="26" dur="500" fill="hold"/>
                                        <p:tgtEl>
                                          <p:spTgt spid="1038"/>
                                        </p:tgtEl>
                                        <p:attrNameLst>
                                          <p:attrName>ppt_x</p:attrName>
                                        </p:attrNameLst>
                                      </p:cBhvr>
                                      <p:tavLst>
                                        <p:tav tm="0">
                                          <p:val>
                                            <p:strVal val="1+#ppt_w/2"/>
                                          </p:val>
                                        </p:tav>
                                        <p:tav tm="100000">
                                          <p:val>
                                            <p:strVal val="#ppt_x"/>
                                          </p:val>
                                        </p:tav>
                                      </p:tavLst>
                                    </p:anim>
                                    <p:anim calcmode="lin" valueType="num">
                                      <p:cBhvr additive="base">
                                        <p:cTn id="27" dur="500" fill="hold"/>
                                        <p:tgtEl>
                                          <p:spTgt spid="1038"/>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1" fill="hold" nodeType="afterEffect">
                                  <p:stCondLst>
                                    <p:cond delay="0"/>
                                  </p:stCondLst>
                                  <p:childTnLst>
                                    <p:set>
                                      <p:cBhvr>
                                        <p:cTn id="30" dur="1" fill="hold">
                                          <p:stCondLst>
                                            <p:cond delay="0"/>
                                          </p:stCondLst>
                                        </p:cTn>
                                        <p:tgtEl>
                                          <p:spTgt spid="1030"/>
                                        </p:tgtEl>
                                        <p:attrNameLst>
                                          <p:attrName>style.visibility</p:attrName>
                                        </p:attrNameLst>
                                      </p:cBhvr>
                                      <p:to>
                                        <p:strVal val="visible"/>
                                      </p:to>
                                    </p:set>
                                    <p:anim calcmode="lin" valueType="num">
                                      <p:cBhvr additive="base">
                                        <p:cTn id="31" dur="500" fill="hold"/>
                                        <p:tgtEl>
                                          <p:spTgt spid="1030"/>
                                        </p:tgtEl>
                                        <p:attrNameLst>
                                          <p:attrName>ppt_x</p:attrName>
                                        </p:attrNameLst>
                                      </p:cBhvr>
                                      <p:tavLst>
                                        <p:tav tm="0">
                                          <p:val>
                                            <p:strVal val="#ppt_x"/>
                                          </p:val>
                                        </p:tav>
                                        <p:tav tm="100000">
                                          <p:val>
                                            <p:strVal val="#ppt_x"/>
                                          </p:val>
                                        </p:tav>
                                      </p:tavLst>
                                    </p:anim>
                                    <p:anim calcmode="lin" valueType="num">
                                      <p:cBhvr additive="base">
                                        <p:cTn id="32" dur="500" fill="hold"/>
                                        <p:tgtEl>
                                          <p:spTgt spid="10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Information System and its types</a:t>
            </a:r>
            <a:endParaRPr dirty="0"/>
          </a:p>
        </p:txBody>
      </p:sp>
      <p:sp>
        <p:nvSpPr>
          <p:cNvPr id="360" name="Google Shape;360;p14"/>
          <p:cNvSpPr txBox="1">
            <a:spLocks noGrp="1"/>
          </p:cNvSpPr>
          <p:nvPr>
            <p:ph type="subTitle" idx="1"/>
          </p:nvPr>
        </p:nvSpPr>
        <p:spPr>
          <a:xfrm>
            <a:off x="2743200" y="2821004"/>
            <a:ext cx="5696100" cy="1159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Transaction Processing System (TPS)</a:t>
            </a:r>
          </a:p>
          <a:p>
            <a:pPr marL="285750" lvl="0" indent="-285750" algn="l" rtl="0">
              <a:spcBef>
                <a:spcPts val="0"/>
              </a:spcBef>
              <a:spcAft>
                <a:spcPts val="0"/>
              </a:spcAft>
              <a:buFont typeface="Arial" panose="020B0604020202020204" pitchFamily="34" charset="0"/>
              <a:buChar char="•"/>
            </a:pPr>
            <a:r>
              <a:rPr lang="en-US" dirty="0"/>
              <a:t>Management Information System (MIS)</a:t>
            </a:r>
          </a:p>
          <a:p>
            <a:pPr marL="285750" lvl="0" indent="-285750" algn="l" rtl="0">
              <a:spcBef>
                <a:spcPts val="0"/>
              </a:spcBef>
              <a:spcAft>
                <a:spcPts val="0"/>
              </a:spcAft>
              <a:buFont typeface="Arial" panose="020B0604020202020204" pitchFamily="34" charset="0"/>
              <a:buChar char="•"/>
            </a:pPr>
            <a:r>
              <a:rPr lang="en-US" dirty="0"/>
              <a:t>Decision Support System (DSS)</a:t>
            </a:r>
          </a:p>
          <a:p>
            <a:pPr marL="285750" lvl="0" indent="-285750" algn="l" rtl="0">
              <a:spcBef>
                <a:spcPts val="0"/>
              </a:spcBef>
              <a:spcAft>
                <a:spcPts val="0"/>
              </a:spcAft>
              <a:buFont typeface="Arial" panose="020B0604020202020204" pitchFamily="34" charset="0"/>
              <a:buChar char="•"/>
            </a:pPr>
            <a:r>
              <a:rPr lang="en-US" dirty="0"/>
              <a:t>Experts System</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a:t>
            </a:r>
            <a:endParaRPr b="1" dirty="0">
              <a:solidFill>
                <a:srgbClr val="FFFFFF"/>
              </a:solidFill>
            </a:endParaRPr>
          </a:p>
        </p:txBody>
      </p:sp>
    </p:spTree>
    <p:extLst>
      <p:ext uri="{BB962C8B-B14F-4D97-AF65-F5344CB8AC3E}">
        <p14:creationId xmlns:p14="http://schemas.microsoft.com/office/powerpoint/2010/main" val="981722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3558" y="192505"/>
            <a:ext cx="9130442" cy="64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73" name="Google Shape;373;p16"/>
          <p:cNvSpPr txBox="1">
            <a:spLocks noGrp="1"/>
          </p:cNvSpPr>
          <p:nvPr>
            <p:ph type="body" idx="1"/>
          </p:nvPr>
        </p:nvSpPr>
        <p:spPr>
          <a:xfrm>
            <a:off x="1419802" y="1344153"/>
            <a:ext cx="6304395" cy="2455193"/>
          </a:xfrm>
          <a:prstGeom prst="rect">
            <a:avLst/>
          </a:prstGeom>
        </p:spPr>
        <p:txBody>
          <a:bodyPr spcFirstLastPara="1" wrap="square" lIns="91425" tIns="91425" rIns="91425" bIns="91425" anchor="t" anchorCtr="0">
            <a:noAutofit/>
          </a:bodyPr>
          <a:lstStyle/>
          <a:p>
            <a:pPr marL="139700" lvl="0" indent="0" algn="just" rtl="0">
              <a:spcBef>
                <a:spcPts val="600"/>
              </a:spcBef>
              <a:spcAft>
                <a:spcPts val="0"/>
              </a:spcAft>
              <a:buSzPts val="1400"/>
              <a:buNone/>
            </a:pPr>
            <a:r>
              <a:rPr lang="en-US" sz="1400" dirty="0">
                <a:solidFill>
                  <a:schemeClr val="bg2"/>
                </a:solidFill>
                <a:effectLst/>
                <a:latin typeface="Muli" panose="02000503000000000000" pitchFamily="2" charset="77"/>
                <a:ea typeface="Times New Roman" panose="02020603050405020304" pitchFamily="18" charset="0"/>
              </a:rPr>
              <a:t>An Information system is a combination of hardware and</a:t>
            </a:r>
            <a:r>
              <a:rPr lang="en-US" sz="1400" dirty="0">
                <a:solidFill>
                  <a:schemeClr val="bg2"/>
                </a:solidFill>
                <a:latin typeface="Muli" panose="02000503000000000000" pitchFamily="2" charset="77"/>
                <a:ea typeface="Times New Roman" panose="02020603050405020304" pitchFamily="18" charset="0"/>
              </a:rPr>
              <a:t> </a:t>
            </a:r>
            <a:r>
              <a:rPr lang="en-US" sz="1400" dirty="0">
                <a:solidFill>
                  <a:schemeClr val="bg2"/>
                </a:solidFill>
                <a:effectLst/>
                <a:latin typeface="Muli" panose="02000503000000000000" pitchFamily="2" charset="77"/>
                <a:ea typeface="Times New Roman" panose="02020603050405020304" pitchFamily="18" charset="0"/>
              </a:rPr>
              <a:t>software and telecommunication networks that people build to collect, create and distribute useful data, typically in an organization. It defines the flow of information within the system. The objective of an information system is to provide appropriate information to the user, to gather the data, process the data and communicate information to the user of the system.</a:t>
            </a:r>
            <a:endParaRPr lang="en-US"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742471601"/>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1247</TotalTime>
  <Words>2079</Words>
  <Application>Microsoft Macintosh PowerPoint</Application>
  <PresentationFormat>On-screen Show (16:9)</PresentationFormat>
  <Paragraphs>239</Paragraphs>
  <Slides>39</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Helvetica</vt:lpstr>
      <vt:lpstr>Helvetica Neue</vt:lpstr>
      <vt:lpstr>Muli</vt:lpstr>
      <vt:lpstr>Nixie One</vt:lpstr>
      <vt:lpstr>Wingdings</vt:lpstr>
      <vt:lpstr>Imogen template</vt:lpstr>
      <vt:lpstr>System Analysis and Design 😔</vt:lpstr>
      <vt:lpstr>Introduction to system analysis and design</vt:lpstr>
      <vt:lpstr>PowerPoint Presentation</vt:lpstr>
      <vt:lpstr>PowerPoint Presentation</vt:lpstr>
      <vt:lpstr>PowerPoint Presentation</vt:lpstr>
      <vt:lpstr>PowerPoint Presentation</vt:lpstr>
      <vt:lpstr>PowerPoint Presentation</vt:lpstr>
      <vt:lpstr>Information System and its types</vt:lpstr>
      <vt:lpstr>Introduction</vt:lpstr>
      <vt:lpstr>Transaction Processing System (TPS)</vt:lpstr>
      <vt:lpstr>Management Information System (MIS)</vt:lpstr>
      <vt:lpstr>Decision Support System(DSS)</vt:lpstr>
      <vt:lpstr>Experts System</vt:lpstr>
      <vt:lpstr>Stakeholders of Information systems</vt:lpstr>
      <vt:lpstr>Stakeholders of Information systems</vt:lpstr>
      <vt:lpstr>IS Manager</vt:lpstr>
      <vt:lpstr>System Analyst</vt:lpstr>
      <vt:lpstr>Programmers</vt:lpstr>
      <vt:lpstr>Business Manager</vt:lpstr>
      <vt:lpstr>SDLC and life cycle models</vt:lpstr>
      <vt:lpstr>Software Development</vt:lpstr>
      <vt:lpstr>Types of Software Product</vt:lpstr>
      <vt:lpstr>Software Development Life Cycle(SDLC)</vt:lpstr>
      <vt:lpstr>Software Life Cycle Model</vt:lpstr>
      <vt:lpstr>Stages in Software Development Life Cycle</vt:lpstr>
      <vt:lpstr>Waterfall Model</vt:lpstr>
      <vt:lpstr>Advantages of Waterfall Model</vt:lpstr>
      <vt:lpstr>Disadvantages of Waterfall Model</vt:lpstr>
      <vt:lpstr>Spiral Model</vt:lpstr>
      <vt:lpstr>Advantages of Spiral Model</vt:lpstr>
      <vt:lpstr>Disadvantages of Spiral Model</vt:lpstr>
      <vt:lpstr>Prototyping Model</vt:lpstr>
      <vt:lpstr>Advantages of Prototyping Model</vt:lpstr>
      <vt:lpstr>Disadvantages of Prototyping Model</vt:lpstr>
      <vt:lpstr>Introduction to analysis and design tools</vt:lpstr>
      <vt:lpstr>Analysis</vt:lpstr>
      <vt:lpstr> General types of case tools</vt:lpstr>
      <vt:lpstr>Rapid Application Development (RAD)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SanDip Shrestha</cp:lastModifiedBy>
  <cp:revision>113</cp:revision>
  <dcterms:modified xsi:type="dcterms:W3CDTF">2022-11-13T18:33:21Z</dcterms:modified>
</cp:coreProperties>
</file>