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56" r:id="rId2"/>
    <p:sldId id="271" r:id="rId3"/>
    <p:sldId id="279" r:id="rId4"/>
    <p:sldId id="281" r:id="rId5"/>
    <p:sldId id="280"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80" d="100"/>
          <a:sy n="80" d="100"/>
        </p:scale>
        <p:origin x="58" y="11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11/10/2022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11/10/2022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11/10/2022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researchleap.com/support-independent-processes-outside-information-system-using-ontology-driven-application/"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lib.umn.edu/exploringbusiness/chapter/15-3-types-of-information-systems/"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b="1" dirty="0">
                <a:solidFill>
                  <a:schemeClr val="bg1"/>
                </a:solidFill>
              </a:rPr>
              <a:t>Information system and its types</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A5868A-E2C8-3B02-9778-1A9C8867EF2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981576" y="1619249"/>
            <a:ext cx="6529800" cy="4238625"/>
          </a:xfrm>
          <a:prstGeom prst="rect">
            <a:avLst/>
          </a:prstGeom>
          <a:effectLst>
            <a:outerShdw dist="50800" dir="5400000" sx="1000" sy="1000" algn="ctr" rotWithShape="0">
              <a:srgbClr val="000000">
                <a:alpha val="38000"/>
              </a:srgbClr>
            </a:outerShdw>
          </a:effectLst>
        </p:spPr>
      </p:pic>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00000"/>
              </a:lnSpc>
              <a:spcAft>
                <a:spcPts val="600"/>
              </a:spcAft>
              <a:buNone/>
              <a:defRPr/>
            </a:pPr>
            <a:r>
              <a:rPr lang="en-US" sz="1800" dirty="0">
                <a:solidFill>
                  <a:srgbClr val="000000"/>
                </a:solidFill>
                <a:effectLst/>
                <a:latin typeface="Times New Roman" panose="02020603050405020304" pitchFamily="18" charset="0"/>
                <a:ea typeface="Times New Roman" panose="02020603050405020304" pitchFamily="18" charset="0"/>
              </a:rPr>
              <a:t>An Information system is a combination of hardware and</a:t>
            </a:r>
            <a:r>
              <a:rPr lang="en-US" sz="1800" dirty="0">
                <a:solidFill>
                  <a:srgbClr val="000000"/>
                </a:solidFill>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software and telecommunication networks that people build to collect, create and distribute useful data, typically in an organization. It defines the flow of information within the system. The objective of an information system is to provide appropriate information to the user, to gather the data, process the data and communicate information to the user of the system. Following is the TYPE of information system</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Transaction Processing System (TPS):</a:t>
            </a:r>
            <a:endParaRPr lang="en-US" dirty="0">
              <a:latin typeface="Segoe UI Light" panose="020B0502040204020203" pitchFamily="34" charset="0"/>
              <a:cs typeface="Segoe UI Light" panose="020B0502040204020203" pitchFamily="34" charset="0"/>
            </a:endParaRPr>
          </a:p>
        </p:txBody>
      </p:sp>
      <p:sp>
        <p:nvSpPr>
          <p:cNvPr id="25" name="Content Placeholder 17"/>
          <p:cNvSpPr txBox="1">
            <a:spLocks/>
          </p:cNvSpPr>
          <p:nvPr/>
        </p:nvSpPr>
        <p:spPr>
          <a:xfrm>
            <a:off x="684484" y="2544466"/>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F56B0BAC-F1C1-593D-9A66-AE42DFA27622}"/>
              </a:ext>
            </a:extLst>
          </p:cNvPr>
          <p:cNvSpPr txBox="1"/>
          <p:nvPr/>
        </p:nvSpPr>
        <p:spPr>
          <a:xfrm>
            <a:off x="684484" y="1485900"/>
            <a:ext cx="10897916" cy="2065309"/>
          </a:xfrm>
          <a:prstGeom prst="rect">
            <a:avLst/>
          </a:prstGeom>
          <a:noFill/>
        </p:spPr>
        <p:txBody>
          <a:bodyPr wrap="square" rtlCol="0">
            <a:spAutoFit/>
          </a:bodyPr>
          <a:lstStyle/>
          <a:p>
            <a:pPr marL="6350" marR="0" indent="-6350">
              <a:lnSpc>
                <a:spcPct val="103000"/>
              </a:lnSpc>
              <a:spcBef>
                <a:spcPts val="0"/>
              </a:spcBef>
              <a:spcAft>
                <a:spcPts val="735"/>
              </a:spcAft>
            </a:pPr>
            <a:r>
              <a:rPr lang="en-US" sz="1800">
                <a:solidFill>
                  <a:srgbClr val="000000"/>
                </a:solidFill>
                <a:effectLst/>
                <a:latin typeface="Times New Roman" panose="02020603050405020304" pitchFamily="18" charset="0"/>
                <a:ea typeface="Times New Roman" panose="02020603050405020304" pitchFamily="18" charset="0"/>
              </a:rPr>
              <a:t>Transaction Processing System are information system that processes data resulting from the occurrences of business transactions </a:t>
            </a:r>
          </a:p>
          <a:p>
            <a:pPr marL="6350" marR="0" indent="-6350">
              <a:lnSpc>
                <a:spcPct val="103000"/>
              </a:lnSpc>
              <a:spcBef>
                <a:spcPts val="0"/>
              </a:spcBef>
              <a:spcAft>
                <a:spcPts val="735"/>
              </a:spcAft>
            </a:pPr>
            <a:r>
              <a:rPr lang="en-US" sz="1800">
                <a:solidFill>
                  <a:srgbClr val="000000"/>
                </a:solidFill>
                <a:effectLst/>
                <a:latin typeface="Times New Roman" panose="02020603050405020304" pitchFamily="18" charset="0"/>
                <a:ea typeface="Times New Roman" panose="02020603050405020304" pitchFamily="18" charset="0"/>
              </a:rPr>
              <a:t>Their objectives are to provide transaction in order to update records and generate reports i.e. to perform store keeping function </a:t>
            </a:r>
          </a:p>
          <a:p>
            <a:pPr marL="6350" marR="0" indent="-6350">
              <a:lnSpc>
                <a:spcPct val="103000"/>
              </a:lnSpc>
              <a:spcBef>
                <a:spcPts val="0"/>
              </a:spcBef>
              <a:spcAft>
                <a:spcPts val="735"/>
              </a:spcAft>
            </a:pPr>
            <a:r>
              <a:rPr lang="en-US" sz="1800">
                <a:solidFill>
                  <a:srgbClr val="000000"/>
                </a:solidFill>
                <a:effectLst/>
                <a:latin typeface="Times New Roman" panose="02020603050405020304" pitchFamily="18" charset="0"/>
                <a:ea typeface="Times New Roman" panose="02020603050405020304" pitchFamily="18" charset="0"/>
              </a:rPr>
              <a:t>The transaction is performed in two ways: Batching processing and Online transaction processing. </a:t>
            </a:r>
          </a:p>
          <a:p>
            <a:r>
              <a:rPr lang="en-US" sz="1800">
                <a:solidFill>
                  <a:srgbClr val="000000"/>
                </a:solidFill>
                <a:effectLst/>
                <a:latin typeface="Times New Roman" panose="02020603050405020304" pitchFamily="18" charset="0"/>
                <a:ea typeface="Times New Roman" panose="02020603050405020304" pitchFamily="18" charset="0"/>
              </a:rPr>
              <a:t>Example: Bill system, payroll system, Stock control system</a:t>
            </a:r>
            <a:endParaRPr lang="en-US" dirty="0"/>
          </a:p>
        </p:txBody>
      </p:sp>
      <p:pic>
        <p:nvPicPr>
          <p:cNvPr id="5" name="Picture 4">
            <a:extLst>
              <a:ext uri="{FF2B5EF4-FFF2-40B4-BE49-F238E27FC236}">
                <a16:creationId xmlns:a16="http://schemas.microsoft.com/office/drawing/2014/main" id="{B175A60A-4B06-50D8-3FCA-6867EBBD8B8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46323" y="3692423"/>
            <a:ext cx="11061193" cy="261036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br>
              <a:rPr lang="en-US" sz="22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br>
              <a:rPr lang="en-US" sz="22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US" sz="22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br>
              <a:rPr lang="en-US" sz="22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br>
              <a:rPr lang="en-US" sz="22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US" sz="22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br>
              <a:rPr lang="en-US" sz="22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br>
              <a:rPr lang="en-US" sz="22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br>
              <a:rPr lang="en-US" sz="22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br>
              <a:rPr lang="en-US" sz="22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US" sz="22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Management Information System (MIS): </a:t>
            </a:r>
            <a:b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6350" marR="0" indent="-6350">
              <a:lnSpc>
                <a:spcPct val="100000"/>
              </a:lnSpc>
              <a:spcBef>
                <a:spcPts val="0"/>
              </a:spcBef>
              <a:spcAft>
                <a:spcPts val="735"/>
              </a:spcAft>
            </a:pPr>
            <a:r>
              <a:rPr lang="en-US" sz="1800" dirty="0">
                <a:solidFill>
                  <a:srgbClr val="000000"/>
                </a:solidFill>
                <a:effectLst/>
                <a:latin typeface="Times New Roman" panose="02020603050405020304" pitchFamily="18" charset="0"/>
                <a:ea typeface="Times New Roman" panose="02020603050405020304" pitchFamily="18" charset="0"/>
              </a:rPr>
              <a:t>Management Information System is designed to take relatively raw data available through a Transaction Processing System and convert them into a summarized and aggregated form for the manager, usually in a report format. It reports tending to be used by middle management and operational supervisors. </a:t>
            </a:r>
          </a:p>
          <a:p>
            <a:pPr marL="6350" marR="0" indent="-6350">
              <a:lnSpc>
                <a:spcPct val="100000"/>
              </a:lnSpc>
              <a:spcBef>
                <a:spcPts val="0"/>
              </a:spcBef>
              <a:spcAft>
                <a:spcPts val="735"/>
              </a:spcAft>
            </a:pPr>
            <a:r>
              <a:rPr lang="en-US" sz="1800" dirty="0">
                <a:solidFill>
                  <a:srgbClr val="000000"/>
                </a:solidFill>
                <a:effectLst/>
                <a:latin typeface="Times New Roman" panose="02020603050405020304" pitchFamily="18" charset="0"/>
                <a:ea typeface="Times New Roman" panose="02020603050405020304" pitchFamily="18" charset="0"/>
              </a:rPr>
              <a:t>Many different types of report are produced in MIS. Some of the reports are a summary report, on-demand report, ad-hoc reports and an exception report. </a:t>
            </a:r>
          </a:p>
          <a:p>
            <a:pPr marL="6350" marR="0" indent="-6350">
              <a:lnSpc>
                <a:spcPct val="100000"/>
              </a:lnSpc>
              <a:spcBef>
                <a:spcPts val="0"/>
              </a:spcBef>
              <a:spcAft>
                <a:spcPts val="735"/>
              </a:spcAft>
            </a:pPr>
            <a:r>
              <a:rPr lang="en-US" sz="1800" dirty="0">
                <a:solidFill>
                  <a:srgbClr val="000000"/>
                </a:solidFill>
                <a:effectLst/>
                <a:latin typeface="Times New Roman" panose="02020603050405020304" pitchFamily="18" charset="0"/>
                <a:ea typeface="Times New Roman" panose="02020603050405020304" pitchFamily="18" charset="0"/>
              </a:rPr>
              <a:t>Example: Sales management systems, Human resource management system. </a:t>
            </a:r>
          </a:p>
          <a:p>
            <a:pPr marL="0" indent="0">
              <a:lnSpc>
                <a:spcPct val="1000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R="0" lvl="0" fontAlgn="base">
              <a:lnSpc>
                <a:spcPct val="107000"/>
              </a:lnSpc>
              <a:spcBef>
                <a:spcPts val="0"/>
              </a:spcBef>
              <a:spcAft>
                <a:spcPts val="690"/>
              </a:spcAft>
              <a:buClr>
                <a:srgbClr val="000000"/>
              </a:buClr>
              <a:buSzPts val="1200"/>
            </a:pPr>
            <a:r>
              <a:rPr lang="en-US"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Decision Support System (DSS): </a:t>
            </a:r>
            <a:endPar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927A411-86E4-8CD1-C83A-FD916EDA9C36}"/>
              </a:ext>
            </a:extLst>
          </p:cNvPr>
          <p:cNvSpPr txBox="1"/>
          <p:nvPr/>
        </p:nvSpPr>
        <p:spPr>
          <a:xfrm>
            <a:off x="647700" y="1771650"/>
            <a:ext cx="5649162" cy="3108543"/>
          </a:xfrm>
          <a:prstGeom prst="rect">
            <a:avLst/>
          </a:prstGeom>
          <a:noFill/>
        </p:spPr>
        <p:txBody>
          <a:bodyPr wrap="square" rtlCol="0">
            <a:spAutoFit/>
          </a:bodyPr>
          <a:lstStyle/>
          <a:p>
            <a:pPr marL="6350" marR="0" indent="-6350">
              <a:lnSpc>
                <a:spcPct val="103000"/>
              </a:lnSpc>
              <a:spcBef>
                <a:spcPts val="0"/>
              </a:spcBef>
              <a:spcAft>
                <a:spcPts val="735"/>
              </a:spcAft>
            </a:pPr>
            <a:r>
              <a:rPr lang="en-US" sz="1800" dirty="0">
                <a:solidFill>
                  <a:srgbClr val="000000"/>
                </a:solidFill>
                <a:effectLst/>
                <a:latin typeface="Times New Roman" panose="02020603050405020304" pitchFamily="18" charset="0"/>
                <a:ea typeface="Times New Roman" panose="02020603050405020304" pitchFamily="18" charset="0"/>
              </a:rPr>
              <a:t>Decision Support System is an interactive information system that provides information, models and data manipulation tools to help in making the decision in a semi-structured and unstructured situation. </a:t>
            </a:r>
          </a:p>
          <a:p>
            <a:pPr marL="6350" marR="0" indent="-6350">
              <a:lnSpc>
                <a:spcPct val="103000"/>
              </a:lnSpc>
              <a:spcBef>
                <a:spcPts val="0"/>
              </a:spcBef>
              <a:spcAft>
                <a:spcPts val="735"/>
              </a:spcAft>
            </a:pPr>
            <a:r>
              <a:rPr lang="en-US" sz="1800" dirty="0">
                <a:solidFill>
                  <a:srgbClr val="000000"/>
                </a:solidFill>
                <a:effectLst/>
                <a:latin typeface="Times New Roman" panose="02020603050405020304" pitchFamily="18" charset="0"/>
                <a:ea typeface="Times New Roman" panose="02020603050405020304" pitchFamily="18" charset="0"/>
              </a:rPr>
              <a:t>Decision Support System comprises tools and techniques to help in gathering relevant information and analyze the options and alternatives, the end user is more involved in creating DSS than an MIS. </a:t>
            </a:r>
          </a:p>
          <a:p>
            <a:r>
              <a:rPr lang="en-US" sz="1800" dirty="0">
                <a:solidFill>
                  <a:srgbClr val="000000"/>
                </a:solidFill>
                <a:effectLst/>
                <a:latin typeface="Times New Roman" panose="02020603050405020304" pitchFamily="18" charset="0"/>
                <a:ea typeface="Times New Roman" panose="02020603050405020304" pitchFamily="18" charset="0"/>
              </a:rPr>
              <a:t>Example: Financial planning systems, Bank loan management systems</a:t>
            </a:r>
            <a:endParaRPr lang="en-US" dirty="0"/>
          </a:p>
        </p:txBody>
      </p:sp>
      <p:pic>
        <p:nvPicPr>
          <p:cNvPr id="1026" name="Picture 2">
            <a:extLst>
              <a:ext uri="{FF2B5EF4-FFF2-40B4-BE49-F238E27FC236}">
                <a16:creationId xmlns:a16="http://schemas.microsoft.com/office/drawing/2014/main" id="{FF738A80-3302-EA45-DB22-2E13ECC8A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0151" y="1564193"/>
            <a:ext cx="4336472" cy="4571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B4962C-9C86-2E28-CCBE-BA98268C5342}"/>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Experts System:</a:t>
            </a:r>
            <a:endParaRPr lang="en-US" dirty="0"/>
          </a:p>
        </p:txBody>
      </p:sp>
      <p:sp>
        <p:nvSpPr>
          <p:cNvPr id="6" name="TextBox 5">
            <a:extLst>
              <a:ext uri="{FF2B5EF4-FFF2-40B4-BE49-F238E27FC236}">
                <a16:creationId xmlns:a16="http://schemas.microsoft.com/office/drawing/2014/main" id="{B60139CC-1C1B-3B13-F0B8-B57714DFB497}"/>
              </a:ext>
            </a:extLst>
          </p:cNvPr>
          <p:cNvSpPr txBox="1"/>
          <p:nvPr/>
        </p:nvSpPr>
        <p:spPr>
          <a:xfrm>
            <a:off x="600075" y="1743075"/>
            <a:ext cx="4448175" cy="3947876"/>
          </a:xfrm>
          <a:prstGeom prst="rect">
            <a:avLst/>
          </a:prstGeom>
          <a:noFill/>
        </p:spPr>
        <p:txBody>
          <a:bodyPr wrap="square" rtlCol="0">
            <a:spAutoFit/>
          </a:bodyPr>
          <a:lstStyle/>
          <a:p>
            <a:pPr marL="6350" marR="0" indent="-6350">
              <a:lnSpc>
                <a:spcPct val="103000"/>
              </a:lnSpc>
              <a:spcBef>
                <a:spcPts val="0"/>
              </a:spcBef>
              <a:spcAft>
                <a:spcPts val="735"/>
              </a:spcAft>
            </a:pPr>
            <a:r>
              <a:rPr lang="en-US" sz="1800" dirty="0">
                <a:solidFill>
                  <a:srgbClr val="000000"/>
                </a:solidFill>
                <a:effectLst/>
                <a:latin typeface="Times New Roman" panose="02020603050405020304" pitchFamily="18" charset="0"/>
                <a:ea typeface="Times New Roman" panose="02020603050405020304" pitchFamily="18" charset="0"/>
              </a:rPr>
              <a:t>Experts’ systems include expertise in order to aid managers in diagnosing problems or in problem-solving. These systems are based on the principles of artificial intelligence research. </a:t>
            </a:r>
          </a:p>
          <a:p>
            <a:pPr marL="6350" marR="0" indent="-6350">
              <a:lnSpc>
                <a:spcPct val="103000"/>
              </a:lnSpc>
              <a:spcBef>
                <a:spcPts val="0"/>
              </a:spcBef>
              <a:spcAft>
                <a:spcPts val="735"/>
              </a:spcAft>
            </a:pPr>
            <a:r>
              <a:rPr lang="en-US" sz="1800" dirty="0">
                <a:solidFill>
                  <a:srgbClr val="000000"/>
                </a:solidFill>
                <a:effectLst/>
                <a:latin typeface="Times New Roman" panose="02020603050405020304" pitchFamily="18" charset="0"/>
                <a:ea typeface="Times New Roman" panose="02020603050405020304" pitchFamily="18" charset="0"/>
              </a:rPr>
              <a:t>Experts Systems is a knowledge-based information system. It uses its knowledge about a specify are to act as an expert consultant to users. </a:t>
            </a:r>
          </a:p>
          <a:p>
            <a:r>
              <a:rPr lang="en-US" sz="1800" dirty="0">
                <a:solidFill>
                  <a:srgbClr val="000000"/>
                </a:solidFill>
                <a:effectLst/>
                <a:latin typeface="Times New Roman" panose="02020603050405020304" pitchFamily="18" charset="0"/>
                <a:ea typeface="Times New Roman" panose="02020603050405020304" pitchFamily="18" charset="0"/>
              </a:rPr>
              <a:t>Knowledgebase and software modules are the components of an expert system. These modules perform inference on the knowledge and offer answers to a user’s question. </a:t>
            </a:r>
            <a:endParaRPr lang="en-US" dirty="0"/>
          </a:p>
        </p:txBody>
      </p:sp>
      <p:pic>
        <p:nvPicPr>
          <p:cNvPr id="2050" name="Picture 2" descr="Expert Systems and Applied Artificial Intelligence [AI] | by Sunil Panwar |  Medium">
            <a:extLst>
              <a:ext uri="{FF2B5EF4-FFF2-40B4-BE49-F238E27FC236}">
                <a16:creationId xmlns:a16="http://schemas.microsoft.com/office/drawing/2014/main" id="{0534911E-1EC9-9EEE-B18D-1351E4B951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0" y="1590675"/>
            <a:ext cx="6734174" cy="446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{87037FD8-3203-4325-A231-E3E67C67036F}tf10001108_win32</Template>
  <TotalTime>27</TotalTime>
  <Words>426</Words>
  <Application>Microsoft Office PowerPoint</Application>
  <PresentationFormat>Widescreen</PresentationFormat>
  <Paragraphs>21</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Segoe UI</vt:lpstr>
      <vt:lpstr>Segoe UI Light</vt:lpstr>
      <vt:lpstr>Times New Roman</vt:lpstr>
      <vt:lpstr>WelcomeDoc</vt:lpstr>
      <vt:lpstr>Information system and its types</vt:lpstr>
      <vt:lpstr>Introduction</vt:lpstr>
      <vt:lpstr>Transaction Processing System (TPS):</vt:lpstr>
      <vt:lpstr>          Management Information System (MIS):  </vt:lpstr>
      <vt:lpstr>Decision Support System (DSS): </vt:lpstr>
      <vt:lpstr>Experts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 and its types</dc:title>
  <dc:creator>Anish maharjan</dc:creator>
  <cp:keywords/>
  <cp:lastModifiedBy>Anish maharjan</cp:lastModifiedBy>
  <cp:revision>1</cp:revision>
  <dcterms:created xsi:type="dcterms:W3CDTF">2022-11-10T14:53:50Z</dcterms:created>
  <dcterms:modified xsi:type="dcterms:W3CDTF">2022-11-10T15:21:07Z</dcterms:modified>
  <cp:version/>
</cp:coreProperties>
</file>