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2C33-807E-5BBE-06AD-6EE4889C3A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F3BCD4-98C8-59E7-F700-438E8B434A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BAC13A-5A62-D3C0-9F44-944F285F3F63}"/>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5" name="Footer Placeholder 4">
            <a:extLst>
              <a:ext uri="{FF2B5EF4-FFF2-40B4-BE49-F238E27FC236}">
                <a16:creationId xmlns:a16="http://schemas.microsoft.com/office/drawing/2014/main" id="{5C24055F-AB06-F339-55C4-97B9CC0B2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BA704-3AB6-DFAF-45D6-CF62D35C59FD}"/>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23622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48D4-D35B-E3C5-421C-12772167FA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A11ABF-752C-2073-E6DD-388519E2B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BB57AE-BB24-7E85-A6F9-5EA86E6DADB4}"/>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5" name="Footer Placeholder 4">
            <a:extLst>
              <a:ext uri="{FF2B5EF4-FFF2-40B4-BE49-F238E27FC236}">
                <a16:creationId xmlns:a16="http://schemas.microsoft.com/office/drawing/2014/main" id="{C93ABB88-0FD1-42A6-F5C4-10834F481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ED906-4DE2-0882-CD51-FBCB3CFDA0EA}"/>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11434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30DB4-02B0-2CA2-DA68-F803FD1445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91490D-7D21-BBDA-20A8-93FB242A5D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ACD59-B033-1A29-FF7D-F4EC65007821}"/>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5" name="Footer Placeholder 4">
            <a:extLst>
              <a:ext uri="{FF2B5EF4-FFF2-40B4-BE49-F238E27FC236}">
                <a16:creationId xmlns:a16="http://schemas.microsoft.com/office/drawing/2014/main" id="{73E6E77E-24EF-847B-F0E4-EB9FCE010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DBABD-FB79-5679-784F-B3E99F0F371E}"/>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239813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FA0C-C25F-F6AA-3724-A9761A719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99D67-FB2B-C0DA-E529-4F9063005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80C30-5AB9-8F27-7A21-DCCFF573185B}"/>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5" name="Footer Placeholder 4">
            <a:extLst>
              <a:ext uri="{FF2B5EF4-FFF2-40B4-BE49-F238E27FC236}">
                <a16:creationId xmlns:a16="http://schemas.microsoft.com/office/drawing/2014/main" id="{5C55B93F-6E25-289C-DDFA-D52C9D34B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F70B7-9324-62BC-61D3-BC3C01792C93}"/>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48371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806E-6A54-E375-0FD1-3BF5955FD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C83D24-530F-DFE3-179A-AABAE80A9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CCA870-4A8F-4B93-16AF-D4D0661A68FC}"/>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5" name="Footer Placeholder 4">
            <a:extLst>
              <a:ext uri="{FF2B5EF4-FFF2-40B4-BE49-F238E27FC236}">
                <a16:creationId xmlns:a16="http://schemas.microsoft.com/office/drawing/2014/main" id="{AC599339-B9B5-7463-E538-0E7B14005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E8340-968F-E4AC-B235-8B7782CCEF8F}"/>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226570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C0DA-514B-5C19-9F30-AACA829F1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9CA3C-6F20-132B-E95B-2433D2957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1F654-7B95-F694-93ED-3DD5E5ACDE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20718F-7A5E-BC50-F266-69A78C977F01}"/>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6" name="Footer Placeholder 5">
            <a:extLst>
              <a:ext uri="{FF2B5EF4-FFF2-40B4-BE49-F238E27FC236}">
                <a16:creationId xmlns:a16="http://schemas.microsoft.com/office/drawing/2014/main" id="{72DADF27-83E1-E19F-D2CA-F9C53FAB7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80E33-613C-E257-538B-03FEA3A2F37A}"/>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39395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5660-9B41-7C2E-8C1F-24CFEE8E06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3C703D-086B-17D8-F88C-EE38D66C1F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3B5432-9E58-9ACA-F5DF-035F10228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D88401-23D2-B395-9595-663DE15D4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8DF29-3842-3430-B2DB-7439F09A6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F6A46F-025C-C66B-621A-4E15A5EBB205}"/>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8" name="Footer Placeholder 7">
            <a:extLst>
              <a:ext uri="{FF2B5EF4-FFF2-40B4-BE49-F238E27FC236}">
                <a16:creationId xmlns:a16="http://schemas.microsoft.com/office/drawing/2014/main" id="{77641C6E-A6C2-CC61-89C2-EF5358259C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2DEB34-C4FB-4237-1D87-8F2FD3575524}"/>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414121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050B-820A-1D00-4ED9-FD7A78A7F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069CE-D1D1-EF2A-2BFD-BAA4E256766A}"/>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4" name="Footer Placeholder 3">
            <a:extLst>
              <a:ext uri="{FF2B5EF4-FFF2-40B4-BE49-F238E27FC236}">
                <a16:creationId xmlns:a16="http://schemas.microsoft.com/office/drawing/2014/main" id="{C53F6E5D-FBA0-E30F-2B9A-C33CF4EC0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C6273D-DACD-621E-02AE-C33C0C54CECE}"/>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153177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85FC6-96A1-0F44-9DB0-8FF554FC6BB5}"/>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3" name="Footer Placeholder 2">
            <a:extLst>
              <a:ext uri="{FF2B5EF4-FFF2-40B4-BE49-F238E27FC236}">
                <a16:creationId xmlns:a16="http://schemas.microsoft.com/office/drawing/2014/main" id="{EE3CBEF5-B8BF-912E-0C2E-F5CD8AB37A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AD2B2-586E-E149-A6C6-F4B37BFA0F48}"/>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68535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4517-506D-5C6D-A1E9-68F1F79DE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BCCB17-96D7-6D2E-EB9B-E03730EFB3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6A4E9E-2EBB-6A26-8EB2-5F1BA1560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753EB-621F-7024-C756-7615ACCC89EF}"/>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6" name="Footer Placeholder 5">
            <a:extLst>
              <a:ext uri="{FF2B5EF4-FFF2-40B4-BE49-F238E27FC236}">
                <a16:creationId xmlns:a16="http://schemas.microsoft.com/office/drawing/2014/main" id="{8D826EDD-15D0-B31A-222D-FB1008658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4970B-EDA5-529E-2A14-27BB1517CF96}"/>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304884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3563-F1B3-6040-603D-82549F43D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872E0D-1C59-8CFB-8135-99E773145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DC8368-61E9-F3E8-BCF9-D1D4DE6A1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04D7-21C0-FA61-71B1-6AFB725BE96D}"/>
              </a:ext>
            </a:extLst>
          </p:cNvPr>
          <p:cNvSpPr>
            <a:spLocks noGrp="1"/>
          </p:cNvSpPr>
          <p:nvPr>
            <p:ph type="dt" sz="half" idx="10"/>
          </p:nvPr>
        </p:nvSpPr>
        <p:spPr/>
        <p:txBody>
          <a:bodyPr/>
          <a:lstStyle/>
          <a:p>
            <a:fld id="{B1ABAE08-1060-4848-90ED-CE619C61C488}" type="datetimeFigureOut">
              <a:rPr lang="en-US" smtClean="0"/>
              <a:t>11/12/2022</a:t>
            </a:fld>
            <a:endParaRPr lang="en-US"/>
          </a:p>
        </p:txBody>
      </p:sp>
      <p:sp>
        <p:nvSpPr>
          <p:cNvPr id="6" name="Footer Placeholder 5">
            <a:extLst>
              <a:ext uri="{FF2B5EF4-FFF2-40B4-BE49-F238E27FC236}">
                <a16:creationId xmlns:a16="http://schemas.microsoft.com/office/drawing/2014/main" id="{5B4CCEA2-261E-0191-E368-AD589EF43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323B5-21A5-646F-2B74-5CF4695EFE50}"/>
              </a:ext>
            </a:extLst>
          </p:cNvPr>
          <p:cNvSpPr>
            <a:spLocks noGrp="1"/>
          </p:cNvSpPr>
          <p:nvPr>
            <p:ph type="sldNum" sz="quarter" idx="12"/>
          </p:nvPr>
        </p:nvSpPr>
        <p:spPr/>
        <p:txBody>
          <a:bodyPr/>
          <a:lstStyle/>
          <a:p>
            <a:fld id="{EB04494A-7838-4595-915E-C598D6823E79}" type="slidenum">
              <a:rPr lang="en-US" smtClean="0"/>
              <a:t>‹#›</a:t>
            </a:fld>
            <a:endParaRPr lang="en-US"/>
          </a:p>
        </p:txBody>
      </p:sp>
    </p:spTree>
    <p:extLst>
      <p:ext uri="{BB962C8B-B14F-4D97-AF65-F5344CB8AC3E}">
        <p14:creationId xmlns:p14="http://schemas.microsoft.com/office/powerpoint/2010/main" val="289864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58F83-7AA2-7326-2D6C-9FA57DD2B5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061B03-3E6E-F202-BBF2-BFAA85538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905D8-CFB4-97C3-90A3-801687D8A8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BAE08-1060-4848-90ED-CE619C61C488}" type="datetimeFigureOut">
              <a:rPr lang="en-US" smtClean="0"/>
              <a:t>11/12/2022</a:t>
            </a:fld>
            <a:endParaRPr lang="en-US"/>
          </a:p>
        </p:txBody>
      </p:sp>
      <p:sp>
        <p:nvSpPr>
          <p:cNvPr id="5" name="Footer Placeholder 4">
            <a:extLst>
              <a:ext uri="{FF2B5EF4-FFF2-40B4-BE49-F238E27FC236}">
                <a16:creationId xmlns:a16="http://schemas.microsoft.com/office/drawing/2014/main" id="{AB756924-FCA5-AD9A-6134-236CAE0F8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9B28E2-9ECC-B876-F5D7-B3A3BB82C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4494A-7838-4595-915E-C598D6823E79}" type="slidenum">
              <a:rPr lang="en-US" smtClean="0"/>
              <a:t>‹#›</a:t>
            </a:fld>
            <a:endParaRPr lang="en-US"/>
          </a:p>
        </p:txBody>
      </p:sp>
    </p:spTree>
    <p:extLst>
      <p:ext uri="{BB962C8B-B14F-4D97-AF65-F5344CB8AC3E}">
        <p14:creationId xmlns:p14="http://schemas.microsoft.com/office/powerpoint/2010/main" val="3162153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tryqa.com/what-is-a-software-testi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softwaretestinghelp.com/wp-content/qa/uploads/2014/04/SDLC-Spiral-Model-1.jp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4E76-97E5-B36B-759D-4EAB41213BDF}"/>
              </a:ext>
            </a:extLst>
          </p:cNvPr>
          <p:cNvSpPr>
            <a:spLocks noGrp="1"/>
          </p:cNvSpPr>
          <p:nvPr>
            <p:ph type="ctrTitle"/>
          </p:nvPr>
        </p:nvSpPr>
        <p:spPr>
          <a:xfrm>
            <a:off x="1524000" y="1122363"/>
            <a:ext cx="9144000" cy="844982"/>
          </a:xfrm>
        </p:spPr>
        <p:txBody>
          <a:bodyPr>
            <a:normAutofit fontScale="90000"/>
          </a:bodyPr>
          <a:lstStyle/>
          <a:p>
            <a:r>
              <a:rPr lang="en-US" sz="5400" b="1" kern="0" dirty="0">
                <a:solidFill>
                  <a:srgbClr val="000000"/>
                </a:solidFill>
                <a:effectLst/>
                <a:latin typeface="Calibri" panose="020F0502020204030204" pitchFamily="34" charset="0"/>
                <a:ea typeface="Calibri" panose="020F0502020204030204" pitchFamily="34" charset="0"/>
              </a:rPr>
              <a:t>Software Development </a:t>
            </a:r>
            <a:br>
              <a:rPr lang="en-US" sz="1800" b="1" kern="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Subtitle 2">
            <a:extLst>
              <a:ext uri="{FF2B5EF4-FFF2-40B4-BE49-F238E27FC236}">
                <a16:creationId xmlns:a16="http://schemas.microsoft.com/office/drawing/2014/main" id="{E6419171-1E56-1FC5-E527-E69F59615050}"/>
              </a:ext>
            </a:extLst>
          </p:cNvPr>
          <p:cNvSpPr>
            <a:spLocks noGrp="1"/>
          </p:cNvSpPr>
          <p:nvPr>
            <p:ph type="subTitle" idx="1"/>
          </p:nvPr>
        </p:nvSpPr>
        <p:spPr>
          <a:xfrm>
            <a:off x="568036" y="1440873"/>
            <a:ext cx="10099964" cy="4668982"/>
          </a:xfrm>
        </p:spPr>
        <p:txBody>
          <a:bodyPr>
            <a:normAutofit/>
          </a:bodyPr>
          <a:lstStyle/>
          <a:p>
            <a:pPr marL="342900" marR="0" lvl="0" indent="-342900" fontAlgn="base">
              <a:lnSpc>
                <a:spcPct val="90000"/>
              </a:lnSpc>
              <a:spcBef>
                <a:spcPts val="0"/>
              </a:spcBef>
              <a:spcAft>
                <a:spcPts val="1100"/>
              </a:spcAft>
              <a:buClr>
                <a:srgbClr val="000000"/>
              </a:buClr>
              <a:buSzPts val="2800"/>
              <a:buFont typeface="Arial" panose="020B0604020202020204" pitchFamily="34" charset="0"/>
              <a:buChar char="•"/>
            </a:pPr>
            <a:r>
              <a:rPr lang="en-US" sz="3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is that set of actions required in efficiently  transforming a user’s needs into an effective  software solution.</a:t>
            </a:r>
          </a:p>
          <a:p>
            <a:pPr marL="342900" marR="0" lvl="0" indent="-342900" fontAlgn="base">
              <a:lnSpc>
                <a:spcPct val="90000"/>
              </a:lnSpc>
              <a:spcBef>
                <a:spcPts val="0"/>
              </a:spcBef>
              <a:spcAft>
                <a:spcPts val="1100"/>
              </a:spcAft>
              <a:buClr>
                <a:srgbClr val="000000"/>
              </a:buClr>
              <a:buSzPts val="2800"/>
              <a:buFont typeface="Arial" panose="020B0604020202020204" pitchFamily="34" charset="0"/>
              <a:buChar char="•"/>
            </a:pPr>
            <a:r>
              <a:rPr lang="en-US" sz="3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defines the activities required for building the software incorporating the methods and practices to be adopted .</a:t>
            </a:r>
          </a:p>
          <a:p>
            <a:pPr marL="342900" marR="0" lvl="0" indent="-342900" fontAlgn="base">
              <a:lnSpc>
                <a:spcPct val="90000"/>
              </a:lnSpc>
              <a:spcBef>
                <a:spcPts val="0"/>
              </a:spcBef>
              <a:spcAft>
                <a:spcPts val="1100"/>
              </a:spcAft>
              <a:buClr>
                <a:srgbClr val="000000"/>
              </a:buClr>
              <a:buSzPts val="2800"/>
              <a:buFont typeface="Arial" panose="020B0604020202020204" pitchFamily="34" charset="0"/>
              <a:buChar char="•"/>
            </a:pPr>
            <a:r>
              <a:rPr lang="en-US" sz="3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also includes the activities essential for planning the project ,tracking its progress and managing the complexities while building software.</a:t>
            </a:r>
          </a:p>
          <a:p>
            <a:endParaRPr lang="en-US" dirty="0"/>
          </a:p>
        </p:txBody>
      </p:sp>
    </p:spTree>
    <p:extLst>
      <p:ext uri="{BB962C8B-B14F-4D97-AF65-F5344CB8AC3E}">
        <p14:creationId xmlns:p14="http://schemas.microsoft.com/office/powerpoint/2010/main" val="54681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6096CA-1A5D-7A94-6C4B-3FBF49B948B0}"/>
              </a:ext>
            </a:extLst>
          </p:cNvPr>
          <p:cNvSpPr txBox="1"/>
          <p:nvPr/>
        </p:nvSpPr>
        <p:spPr>
          <a:xfrm>
            <a:off x="1025236" y="335846"/>
            <a:ext cx="8118764" cy="2585323"/>
          </a:xfrm>
          <a:prstGeom prst="rect">
            <a:avLst/>
          </a:prstGeom>
          <a:noFill/>
        </p:spPr>
        <p:txBody>
          <a:bodyPr wrap="square">
            <a:spAutoFit/>
          </a:bodyPr>
          <a:lstStyle/>
          <a:p>
            <a:pPr algn="just"/>
            <a:r>
              <a:rPr lang="en-US" b="0" i="0" dirty="0">
                <a:solidFill>
                  <a:srgbClr val="333333"/>
                </a:solidFill>
                <a:effectLst/>
                <a:latin typeface="oswald" panose="020B0604020202020204" pitchFamily="2" charset="0"/>
              </a:rPr>
              <a:t>Advantages of waterfall model</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This model is simple and easy to understand and use.</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It is easy to manage due to the rigidity of the model – each phase has specific deliverables and a review process.</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In this model phases are processed and completed one at a time. Phases do not overlap.</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Waterfall model works well for smaller projects where requirements are clearly defined and very well understood.</a:t>
            </a:r>
          </a:p>
          <a:p>
            <a:pPr algn="just"/>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57333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D62B16-FB59-EDC4-B4C8-AD225413B2D2}"/>
              </a:ext>
            </a:extLst>
          </p:cNvPr>
          <p:cNvSpPr txBox="1"/>
          <p:nvPr/>
        </p:nvSpPr>
        <p:spPr>
          <a:xfrm>
            <a:off x="955964" y="969818"/>
            <a:ext cx="8188036" cy="2585323"/>
          </a:xfrm>
          <a:prstGeom prst="rect">
            <a:avLst/>
          </a:prstGeom>
          <a:noFill/>
        </p:spPr>
        <p:txBody>
          <a:bodyPr wrap="square">
            <a:spAutoFit/>
          </a:bodyPr>
          <a:lstStyle/>
          <a:p>
            <a:pPr algn="just"/>
            <a:r>
              <a:rPr lang="en-US" b="0" i="0" dirty="0">
                <a:solidFill>
                  <a:srgbClr val="333333"/>
                </a:solidFill>
                <a:effectLst/>
                <a:latin typeface="oswald" panose="020B0604020202020204" pitchFamily="2" charset="0"/>
              </a:rPr>
              <a:t>Disadvantages of waterfall model</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Once an application is in the </a:t>
            </a:r>
            <a:r>
              <a:rPr lang="en-US" b="1" i="0" u="none" strike="noStrike" dirty="0">
                <a:solidFill>
                  <a:srgbClr val="CF4344"/>
                </a:solidFill>
                <a:effectLst/>
                <a:latin typeface="open sans" panose="020B0606030504020204" pitchFamily="34" charset="0"/>
                <a:hlinkClick r:id="rId2" tooltip="what is software testing"/>
              </a:rPr>
              <a:t>testing</a:t>
            </a:r>
            <a:r>
              <a:rPr lang="en-US" b="0" i="0" dirty="0">
                <a:solidFill>
                  <a:srgbClr val="333333"/>
                </a:solidFill>
                <a:effectLst/>
                <a:latin typeface="open sans" panose="020B0606030504020204" pitchFamily="34" charset="0"/>
              </a:rPr>
              <a:t> stage, it is very difficult to go back and change something that was not well-thought out in the concept stage.</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No working software is produced until late during the life cycle.</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High amounts of risk and uncertainty.</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Not a good model for complex and object-oriented projects.</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Poor model for long and ongoing projects.</a:t>
            </a:r>
          </a:p>
          <a:p>
            <a:pPr algn="just">
              <a:buFont typeface="Arial" panose="020B0604020202020204" pitchFamily="34" charset="0"/>
              <a:buChar char="•"/>
            </a:pPr>
            <a:r>
              <a:rPr lang="en-US" b="0" i="0" dirty="0">
                <a:solidFill>
                  <a:srgbClr val="333333"/>
                </a:solidFill>
                <a:effectLst/>
                <a:latin typeface="open sans" panose="020B0606030504020204" pitchFamily="34" charset="0"/>
              </a:rPr>
              <a:t>Not suitable for the projects where requirements are at a moderate to high risk of changing.</a:t>
            </a:r>
          </a:p>
        </p:txBody>
      </p:sp>
    </p:spTree>
    <p:extLst>
      <p:ext uri="{BB962C8B-B14F-4D97-AF65-F5344CB8AC3E}">
        <p14:creationId xmlns:p14="http://schemas.microsoft.com/office/powerpoint/2010/main" val="114637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797A1-F848-BD62-F4CB-04EC21F7EEDC}"/>
              </a:ext>
            </a:extLst>
          </p:cNvPr>
          <p:cNvSpPr txBox="1"/>
          <p:nvPr/>
        </p:nvSpPr>
        <p:spPr>
          <a:xfrm>
            <a:off x="775855" y="540328"/>
            <a:ext cx="8368145" cy="1856598"/>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3A3A3A"/>
                </a:solidFill>
                <a:effectLst/>
                <a:latin typeface="Work Sans" pitchFamily="2" charset="0"/>
                <a:ea typeface="Calibri" panose="020F0502020204030204" pitchFamily="34" charset="0"/>
                <a:cs typeface="Times New Roman" panose="02020603050405020304" pitchFamily="18" charset="0"/>
              </a:rPr>
              <a:t>The spiral model is a combination of sequential and prototype models. This model is best used for large projects which involve continuous enhancements. There are specific activities that are done in one iteration (spiral) where the output is a small prototype of the large software. The same activities are then repeated for all the spirals until the entire software is built.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1B75863-3E53-CC78-C07F-6E9F69356853}"/>
              </a:ext>
            </a:extLst>
          </p:cNvPr>
          <p:cNvSpPr txBox="1"/>
          <p:nvPr/>
        </p:nvSpPr>
        <p:spPr>
          <a:xfrm>
            <a:off x="1080655" y="2648883"/>
            <a:ext cx="8063345" cy="1560235"/>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3A3A3A"/>
                </a:solidFill>
                <a:effectLst/>
                <a:latin typeface="Work Sans" pitchFamily="2" charset="0"/>
                <a:ea typeface="Times New Roman" panose="02020603050405020304" pitchFamily="18" charset="0"/>
                <a:cs typeface="Times New Roman" panose="02020603050405020304" pitchFamily="18" charset="0"/>
              </a:rPr>
              <a:t>A spiral model has 4 phases described below: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Planning phase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Risk analysis phase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Engineering phase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Evaluation phase.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0765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DLC Spiral Model 1">
            <a:hlinkClick r:id="rId2"/>
            <a:extLst>
              <a:ext uri="{FF2B5EF4-FFF2-40B4-BE49-F238E27FC236}">
                <a16:creationId xmlns:a16="http://schemas.microsoft.com/office/drawing/2014/main" id="{C9279C55-C5CF-E8F7-8399-C69709A0FD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1105" y="1284605"/>
            <a:ext cx="4669790" cy="4288790"/>
          </a:xfrm>
          <a:prstGeom prst="rect">
            <a:avLst/>
          </a:prstGeom>
          <a:noFill/>
          <a:ln>
            <a:noFill/>
          </a:ln>
        </p:spPr>
      </p:pic>
    </p:spTree>
    <p:extLst>
      <p:ext uri="{BB962C8B-B14F-4D97-AF65-F5344CB8AC3E}">
        <p14:creationId xmlns:p14="http://schemas.microsoft.com/office/powerpoint/2010/main" val="408547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AB09FE-AD3B-DE1A-5763-170D3FF9A671}"/>
              </a:ext>
            </a:extLst>
          </p:cNvPr>
          <p:cNvSpPr txBox="1"/>
          <p:nvPr/>
        </p:nvSpPr>
        <p:spPr>
          <a:xfrm>
            <a:off x="748145" y="540327"/>
            <a:ext cx="8395855" cy="3235245"/>
          </a:xfrm>
          <a:prstGeom prst="rect">
            <a:avLst/>
          </a:prstGeom>
          <a:noFill/>
        </p:spPr>
        <p:txBody>
          <a:bodyPr wrap="square">
            <a:spAutoFit/>
          </a:bodyPr>
          <a:lstStyle/>
          <a:p>
            <a:pPr marL="0" marR="0">
              <a:lnSpc>
                <a:spcPct val="107000"/>
              </a:lnSpc>
              <a:spcBef>
                <a:spcPts val="0"/>
              </a:spcBef>
              <a:spcAft>
                <a:spcPts val="0"/>
              </a:spcAft>
            </a:pPr>
            <a:r>
              <a:rPr lang="en-US" sz="1800" b="1" u="sng" dirty="0">
                <a:solidFill>
                  <a:srgbClr val="3A3A3A"/>
                </a:solidFill>
                <a:effectLst/>
                <a:latin typeface="Work Sans" pitchFamily="2" charset="0"/>
                <a:ea typeface="Times New Roman" panose="02020603050405020304" pitchFamily="18" charset="0"/>
                <a:cs typeface="Times New Roman" panose="02020603050405020304" pitchFamily="18" charset="0"/>
              </a:rPr>
              <a:t>Advantages of using Spiral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680"/>
              </a:spcAf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Advantages of using Spiral model are as follows: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Development is fast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Larger projects / software are created and handled in a strategic way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Risk evaluation is proper.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Control towards all the phases of development.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More and more features are added in a systematic way.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Software is produced early.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Has room for customer feedback and the changes are implemented faster</a:t>
            </a:r>
            <a:endParaRPr lang="en-US" dirty="0"/>
          </a:p>
        </p:txBody>
      </p:sp>
    </p:spTree>
    <p:extLst>
      <p:ext uri="{BB962C8B-B14F-4D97-AF65-F5344CB8AC3E}">
        <p14:creationId xmlns:p14="http://schemas.microsoft.com/office/powerpoint/2010/main" val="175686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99FEA-B009-398B-BEBB-E928770E4311}"/>
              </a:ext>
            </a:extLst>
          </p:cNvPr>
          <p:cNvSpPr txBox="1"/>
          <p:nvPr/>
        </p:nvSpPr>
        <p:spPr>
          <a:xfrm>
            <a:off x="706582" y="817418"/>
            <a:ext cx="8437418" cy="2370970"/>
          </a:xfrm>
          <a:prstGeom prst="rect">
            <a:avLst/>
          </a:prstGeom>
          <a:noFill/>
        </p:spPr>
        <p:txBody>
          <a:bodyPr wrap="square">
            <a:spAutoFit/>
          </a:bodyPr>
          <a:lstStyle/>
          <a:p>
            <a:pPr marL="0" marR="0">
              <a:lnSpc>
                <a:spcPct val="107000"/>
              </a:lnSpc>
              <a:spcBef>
                <a:spcPts val="0"/>
              </a:spcBef>
              <a:spcAft>
                <a:spcPts val="0"/>
              </a:spcAft>
            </a:pPr>
            <a:r>
              <a:rPr lang="en-US" sz="1800" b="1" u="sng" dirty="0">
                <a:solidFill>
                  <a:srgbClr val="3A3A3A"/>
                </a:solidFill>
                <a:effectLst/>
                <a:latin typeface="Work Sans" pitchFamily="2" charset="0"/>
                <a:ea typeface="Times New Roman" panose="02020603050405020304" pitchFamily="18" charset="0"/>
                <a:cs typeface="Times New Roman" panose="02020603050405020304" pitchFamily="18" charset="0"/>
              </a:rPr>
              <a:t>Disadvantages of using Spiral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680"/>
              </a:spcAf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Disadvantages of Spiral model are as follows: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Risk analysis is important phase so requires expert people.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Is not beneficial for smaller projects.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Spiral may go infinitely.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Documentation is more as it has intermediate phases.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A3A3A"/>
                </a:solidFill>
                <a:effectLst/>
                <a:latin typeface="Work Sans" pitchFamily="2" charset="0"/>
                <a:ea typeface="Times New Roman" panose="02020603050405020304" pitchFamily="18" charset="0"/>
                <a:cs typeface="Times New Roman" panose="02020603050405020304" pitchFamily="18" charset="0"/>
              </a:rPr>
              <a:t>It is costly for smaller projects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769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643357-0501-685F-E327-8461332554A5}"/>
              </a:ext>
            </a:extLst>
          </p:cNvPr>
          <p:cNvSpPr txBox="1"/>
          <p:nvPr/>
        </p:nvSpPr>
        <p:spPr>
          <a:xfrm>
            <a:off x="1094509" y="928256"/>
            <a:ext cx="8049491" cy="1477328"/>
          </a:xfrm>
          <a:prstGeom prst="rect">
            <a:avLst/>
          </a:prstGeom>
          <a:noFill/>
        </p:spPr>
        <p:txBody>
          <a:bodyPr wrap="square">
            <a:spAutoFit/>
          </a:bodyPr>
          <a:lstStyle/>
          <a:p>
            <a:r>
              <a:rPr lang="en-US" b="1" i="0" dirty="0">
                <a:solidFill>
                  <a:srgbClr val="222222"/>
                </a:solidFill>
                <a:effectLst/>
                <a:latin typeface="Source Sans Pro" panose="020B0503030403020204" pitchFamily="34" charset="0"/>
              </a:rPr>
              <a:t>Prototyping Model</a:t>
            </a:r>
            <a:r>
              <a:rPr lang="en-US" b="0" i="0" dirty="0">
                <a:solidFill>
                  <a:srgbClr val="222222"/>
                </a:solidFill>
                <a:effectLst/>
                <a:latin typeface="Source Sans Pro" panose="020B0503030403020204" pitchFamily="34" charset="0"/>
              </a:rPr>
              <a:t> is a software development model in which prototype is built, tested, and reworked until an acceptable prototype is achieved. It also creates base to produce the final system or software. It works best in scenarios where the project’s requirements are not known in detail. It is an iterative, trial and error method which takes place between developer and client.</a:t>
            </a:r>
            <a:endParaRPr lang="en-US" dirty="0"/>
          </a:p>
        </p:txBody>
      </p:sp>
      <p:pic>
        <p:nvPicPr>
          <p:cNvPr id="1026" name="Picture 2">
            <a:extLst>
              <a:ext uri="{FF2B5EF4-FFF2-40B4-BE49-F238E27FC236}">
                <a16:creationId xmlns:a16="http://schemas.microsoft.com/office/drawing/2014/main" id="{A192CBEA-03C8-EBFD-4D49-08863DD96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955" y="2701637"/>
            <a:ext cx="8763000" cy="3228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50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D22F8-998D-692D-79FE-578D0C08876F}"/>
              </a:ext>
            </a:extLst>
          </p:cNvPr>
          <p:cNvSpPr txBox="1"/>
          <p:nvPr/>
        </p:nvSpPr>
        <p:spPr>
          <a:xfrm>
            <a:off x="762000" y="997527"/>
            <a:ext cx="8382000" cy="2862322"/>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Advantages of the Prototyping Model</a:t>
            </a:r>
          </a:p>
          <a:p>
            <a:pPr algn="l"/>
            <a:r>
              <a:rPr lang="en-US" b="0" i="0" dirty="0">
                <a:solidFill>
                  <a:srgbClr val="222222"/>
                </a:solidFill>
                <a:effectLst/>
                <a:latin typeface="Source Sans Pro" panose="020B0503030403020204" pitchFamily="34" charset="0"/>
              </a:rPr>
              <a:t>Here, are important pros/benefits of using Prototyping models: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Users are actively involved in development. Therefore, errors can be detected in the initial stage of the software development process.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Missing functionality can be identified, which helps to reduce the risk of failure as Prototyping is also considered as a risk reduction activity.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Helps team member to communicate effectively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Customer satisfaction exists because the customer can feel the product at a very early stage.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There will be hardly any chance of software rejection.</a:t>
            </a:r>
          </a:p>
        </p:txBody>
      </p:sp>
    </p:spTree>
    <p:extLst>
      <p:ext uri="{BB962C8B-B14F-4D97-AF65-F5344CB8AC3E}">
        <p14:creationId xmlns:p14="http://schemas.microsoft.com/office/powerpoint/2010/main" val="1972342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F9922E-8E7C-D903-C325-8FD8B6CB59C4}"/>
              </a:ext>
            </a:extLst>
          </p:cNvPr>
          <p:cNvSpPr txBox="1"/>
          <p:nvPr/>
        </p:nvSpPr>
        <p:spPr>
          <a:xfrm>
            <a:off x="3048000" y="1582341"/>
            <a:ext cx="6096000" cy="3693319"/>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Disadvantages of the Prototyping Model</a:t>
            </a:r>
          </a:p>
          <a:p>
            <a:pPr algn="l"/>
            <a:r>
              <a:rPr lang="en-US" b="0" i="0" dirty="0">
                <a:solidFill>
                  <a:srgbClr val="222222"/>
                </a:solidFill>
                <a:effectLst/>
                <a:latin typeface="Source Sans Pro" panose="020B0503030403020204" pitchFamily="34" charset="0"/>
              </a:rPr>
              <a:t>Here, are important cons/drawbacks of prototyping model:</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Prototyping is a slow and time taking process.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cost of developing a prototype is a total waste as the prototype is ultimately thrown away.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Prototyping may encourage excessive change requests.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Some times customers may not be willing to participate in the iteration cycle for the longer time duration.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There may be far too many variations in software requirements when each time the prototype is evaluated by the customer.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Poor documentation because the requirements of the customers are changing.</a:t>
            </a:r>
          </a:p>
        </p:txBody>
      </p:sp>
    </p:spTree>
    <p:extLst>
      <p:ext uri="{BB962C8B-B14F-4D97-AF65-F5344CB8AC3E}">
        <p14:creationId xmlns:p14="http://schemas.microsoft.com/office/powerpoint/2010/main" val="312843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F1C60-A992-5608-DEBA-6867BFD6F3A9}"/>
              </a:ext>
            </a:extLst>
          </p:cNvPr>
          <p:cNvSpPr txBox="1"/>
          <p:nvPr/>
        </p:nvSpPr>
        <p:spPr>
          <a:xfrm>
            <a:off x="1808018" y="845127"/>
            <a:ext cx="8575964" cy="3107902"/>
          </a:xfrm>
          <a:prstGeom prst="rect">
            <a:avLst/>
          </a:prstGeom>
          <a:noFill/>
        </p:spPr>
        <p:txBody>
          <a:bodyPr wrap="square">
            <a:spAutoFit/>
          </a:bodyPr>
          <a:lstStyle/>
          <a:p>
            <a:pPr marL="1784985" marR="0" indent="-6350">
              <a:lnSpc>
                <a:spcPct val="107000"/>
              </a:lnSpc>
              <a:spcBef>
                <a:spcPts val="0"/>
              </a:spcBef>
              <a:spcAft>
                <a:spcPts val="2090"/>
              </a:spcAft>
            </a:pPr>
            <a:r>
              <a:rPr lang="en-US" sz="2800" b="1" kern="0" dirty="0">
                <a:solidFill>
                  <a:srgbClr val="000000"/>
                </a:solidFill>
                <a:effectLst/>
                <a:latin typeface="Calibri" panose="020F0502020204030204" pitchFamily="34" charset="0"/>
                <a:ea typeface="Calibri" panose="020F0502020204030204" pitchFamily="34" charset="0"/>
              </a:rPr>
              <a:t>Types of Software Product</a:t>
            </a:r>
          </a:p>
          <a:p>
            <a:pPr marL="342900" marR="0" lvl="0" indent="-342900" fontAlgn="base">
              <a:lnSpc>
                <a:spcPct val="90000"/>
              </a:lnSpc>
              <a:spcBef>
                <a:spcPts val="0"/>
              </a:spcBef>
              <a:spcAft>
                <a:spcPts val="1100"/>
              </a:spcAft>
              <a:buClr>
                <a:srgbClr val="000000"/>
              </a:buClr>
              <a:buSzPts val="2800"/>
              <a:buFont typeface="Arial" panose="020B0604020202020204" pitchFamily="34" charset="0"/>
              <a:buChar char="•"/>
            </a:pPr>
            <a:r>
              <a:rPr lang="en-US" sz="2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 software product starts its life as an idea or concept.</a:t>
            </a:r>
          </a:p>
          <a:p>
            <a:pPr marL="342900" marR="0" lvl="0" indent="-342900" fontAlgn="base">
              <a:lnSpc>
                <a:spcPct val="90000"/>
              </a:lnSpc>
              <a:spcBef>
                <a:spcPts val="0"/>
              </a:spcBef>
              <a:spcAft>
                <a:spcPts val="825"/>
              </a:spcAft>
              <a:buClr>
                <a:srgbClr val="000000"/>
              </a:buClr>
              <a:buSzPts val="2800"/>
              <a:buFont typeface="Arial" panose="020B0604020202020204" pitchFamily="34" charset="0"/>
              <a:buChar char="•"/>
            </a:pPr>
            <a:r>
              <a:rPr lang="en-US" sz="2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Software can be of two types:-</a:t>
            </a:r>
          </a:p>
          <a:p>
            <a:pPr marL="234950" marR="0" indent="0">
              <a:lnSpc>
                <a:spcPct val="90000"/>
              </a:lnSpc>
              <a:spcBef>
                <a:spcPts val="0"/>
              </a:spcBef>
              <a:spcAft>
                <a:spcPts val="820"/>
              </a:spcAft>
            </a:pPr>
            <a:r>
              <a:rPr lang="en-US" sz="2800" dirty="0">
                <a:solidFill>
                  <a:srgbClr val="000000"/>
                </a:solidFill>
                <a:effectLst/>
                <a:latin typeface="Calibri" panose="020F0502020204030204" pitchFamily="34" charset="0"/>
                <a:ea typeface="Calibri" panose="020F0502020204030204" pitchFamily="34" charset="0"/>
              </a:rPr>
              <a:t>1.Generic Products</a:t>
            </a:r>
          </a:p>
          <a:p>
            <a:pPr marL="234950" marR="0" indent="0">
              <a:lnSpc>
                <a:spcPct val="90000"/>
              </a:lnSpc>
              <a:spcBef>
                <a:spcPts val="0"/>
              </a:spcBef>
              <a:spcAft>
                <a:spcPts val="1100"/>
              </a:spcAft>
            </a:pPr>
            <a:r>
              <a:rPr lang="en-US" sz="2800" dirty="0">
                <a:solidFill>
                  <a:srgbClr val="000000"/>
                </a:solidFill>
                <a:effectLst/>
                <a:latin typeface="Calibri" panose="020F0502020204030204" pitchFamily="34" charset="0"/>
                <a:ea typeface="Calibri" panose="020F0502020204030204" pitchFamily="34" charset="0"/>
              </a:rPr>
              <a:t>2.Customized Products</a:t>
            </a:r>
          </a:p>
        </p:txBody>
      </p:sp>
    </p:spTree>
    <p:extLst>
      <p:ext uri="{BB962C8B-B14F-4D97-AF65-F5344CB8AC3E}">
        <p14:creationId xmlns:p14="http://schemas.microsoft.com/office/powerpoint/2010/main" val="112023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CDB6B-E543-8310-918F-710BC084C4D1}"/>
              </a:ext>
            </a:extLst>
          </p:cNvPr>
          <p:cNvSpPr txBox="1"/>
          <p:nvPr/>
        </p:nvSpPr>
        <p:spPr>
          <a:xfrm>
            <a:off x="554182" y="540327"/>
            <a:ext cx="10266218" cy="4594976"/>
          </a:xfrm>
          <a:prstGeom prst="rect">
            <a:avLst/>
          </a:prstGeom>
          <a:noFill/>
        </p:spPr>
        <p:txBody>
          <a:bodyPr wrap="square">
            <a:spAutoFit/>
          </a:bodyPr>
          <a:lstStyle/>
          <a:p>
            <a:pPr marL="1784985" marR="0" indent="-6350">
              <a:lnSpc>
                <a:spcPct val="107000"/>
              </a:lnSpc>
              <a:spcBef>
                <a:spcPts val="0"/>
              </a:spcBef>
              <a:spcAft>
                <a:spcPts val="2090"/>
              </a:spcAft>
            </a:pPr>
            <a:r>
              <a:rPr lang="en-US" sz="2800" b="1" kern="0" dirty="0">
                <a:solidFill>
                  <a:srgbClr val="000000"/>
                </a:solidFill>
                <a:effectLst/>
                <a:latin typeface="Calibri" panose="020F0502020204030204" pitchFamily="34" charset="0"/>
                <a:ea typeface="Calibri" panose="020F0502020204030204" pitchFamily="34" charset="0"/>
              </a:rPr>
              <a:t>Software Development Life Cycle(SDLC)</a:t>
            </a:r>
          </a:p>
          <a:p>
            <a:pPr marL="342900" marR="0" lvl="0" indent="-342900" fontAlgn="base">
              <a:lnSpc>
                <a:spcPct val="90000"/>
              </a:lnSpc>
              <a:spcBef>
                <a:spcPts val="0"/>
              </a:spcBef>
              <a:spcAft>
                <a:spcPts val="1100"/>
              </a:spcAft>
              <a:buClr>
                <a:srgbClr val="000000"/>
              </a:buClr>
              <a:buSzPts val="2800"/>
              <a:buFont typeface="Arial" panose="020B0604020202020204" pitchFamily="34" charset="0"/>
              <a:buChar char="•"/>
            </a:pPr>
            <a:r>
              <a:rPr lang="en-US" sz="2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series of steps through which a software product goes through (from conceptualization until retirement)  is known as Software development life cycle</a:t>
            </a:r>
          </a:p>
          <a:p>
            <a:pPr marL="342900" marR="0" lvl="0" indent="-342900" fontAlgn="base">
              <a:lnSpc>
                <a:spcPct val="90000"/>
              </a:lnSpc>
              <a:spcBef>
                <a:spcPts val="0"/>
              </a:spcBef>
              <a:spcAft>
                <a:spcPts val="1100"/>
              </a:spcAft>
              <a:buClr>
                <a:srgbClr val="000000"/>
              </a:buClr>
              <a:buSzPts val="2800"/>
              <a:buFont typeface="Arial" panose="020B0604020202020204" pitchFamily="34" charset="0"/>
              <a:buChar char="•"/>
            </a:pPr>
            <a:r>
              <a:rPr lang="en-US" sz="2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is the period of time that begins when a software is conceived and ends when the software is no longer available for use</a:t>
            </a:r>
          </a:p>
          <a:p>
            <a:pPr marL="342900" marR="0" lvl="0" indent="-342900" fontAlgn="base">
              <a:lnSpc>
                <a:spcPct val="90000"/>
              </a:lnSpc>
              <a:spcBef>
                <a:spcPts val="0"/>
              </a:spcBef>
              <a:spcAft>
                <a:spcPts val="1100"/>
              </a:spcAft>
              <a:buClr>
                <a:srgbClr val="000000"/>
              </a:buClr>
              <a:buSzPts val="2800"/>
              <a:buFont typeface="Arial" panose="020B0604020202020204" pitchFamily="34" charset="0"/>
              <a:buChar char="•"/>
            </a:pPr>
            <a:r>
              <a:rPr lang="en-US" sz="2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SDLC aims to produce high-quality software that meets or exceeds customer expectations, reaches completion within times and cost estimates.</a:t>
            </a:r>
          </a:p>
        </p:txBody>
      </p:sp>
    </p:spTree>
    <p:extLst>
      <p:ext uri="{BB962C8B-B14F-4D97-AF65-F5344CB8AC3E}">
        <p14:creationId xmlns:p14="http://schemas.microsoft.com/office/powerpoint/2010/main" val="249910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EC8C6D-8F04-C367-5EE8-6955FEC9904A}"/>
              </a:ext>
            </a:extLst>
          </p:cNvPr>
          <p:cNvSpPr txBox="1"/>
          <p:nvPr/>
        </p:nvSpPr>
        <p:spPr>
          <a:xfrm>
            <a:off x="762000" y="609601"/>
            <a:ext cx="10418618" cy="2289922"/>
          </a:xfrm>
          <a:prstGeom prst="rect">
            <a:avLst/>
          </a:prstGeom>
          <a:noFill/>
        </p:spPr>
        <p:txBody>
          <a:bodyPr wrap="square">
            <a:spAutoFit/>
          </a:bodyPr>
          <a:lstStyle/>
          <a:p>
            <a:pPr marL="3435985" marR="0" indent="-6350">
              <a:lnSpc>
                <a:spcPct val="107000"/>
              </a:lnSpc>
              <a:spcBef>
                <a:spcPts val="0"/>
              </a:spcBef>
              <a:spcAft>
                <a:spcPts val="2090"/>
              </a:spcAft>
            </a:pPr>
            <a:r>
              <a:rPr lang="en-US" sz="3200" b="1" kern="0" dirty="0">
                <a:solidFill>
                  <a:srgbClr val="000000"/>
                </a:solidFill>
                <a:effectLst/>
                <a:latin typeface="Calibri" panose="020F0502020204030204" pitchFamily="34" charset="0"/>
                <a:ea typeface="Calibri" panose="020F0502020204030204" pitchFamily="34" charset="0"/>
              </a:rPr>
              <a:t>SDLC</a:t>
            </a:r>
          </a:p>
          <a:p>
            <a:pPr marL="342900" marR="250190" lvl="0" indent="-342900" algn="just" fontAlgn="base">
              <a:lnSpc>
                <a:spcPct val="91000"/>
              </a:lnSpc>
              <a:spcBef>
                <a:spcPts val="0"/>
              </a:spcBef>
              <a:spcAft>
                <a:spcPts val="1100"/>
              </a:spcAft>
              <a:buClr>
                <a:srgbClr val="000000"/>
              </a:buClr>
              <a:buSzPts val="28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SDLC typically includes a concept phase ,requirement </a:t>
            </a:r>
            <a:r>
              <a:rPr lang="en-US"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phase,design</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phase,implementation</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phase,test</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phase,installation</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and checkout </a:t>
            </a:r>
            <a:r>
              <a:rPr lang="en-US"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phase,operation</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and maintenance phase and sometimes retirement phase</a:t>
            </a:r>
          </a:p>
          <a:p>
            <a:pPr marL="342900" marR="250190" lvl="0" indent="-342900" algn="just" fontAlgn="base">
              <a:lnSpc>
                <a:spcPct val="91000"/>
              </a:lnSpc>
              <a:spcBef>
                <a:spcPts val="0"/>
              </a:spcBef>
              <a:spcAft>
                <a:spcPts val="1100"/>
              </a:spcAft>
              <a:buClr>
                <a:srgbClr val="000000"/>
              </a:buClr>
              <a:buSzPts val="28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phase listed above may overlap, be performed </a:t>
            </a:r>
            <a:r>
              <a:rPr lang="en-US"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iteratively,be</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combined or be omitted depending upon the software development approach(methodology) used.</a:t>
            </a:r>
          </a:p>
        </p:txBody>
      </p:sp>
    </p:spTree>
    <p:extLst>
      <p:ext uri="{BB962C8B-B14F-4D97-AF65-F5344CB8AC3E}">
        <p14:creationId xmlns:p14="http://schemas.microsoft.com/office/powerpoint/2010/main" val="221764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7BE8C-08D5-FD2A-6DAE-F9D8E5AB50F7}"/>
              </a:ext>
            </a:extLst>
          </p:cNvPr>
          <p:cNvSpPr txBox="1"/>
          <p:nvPr/>
        </p:nvSpPr>
        <p:spPr>
          <a:xfrm>
            <a:off x="748145" y="959766"/>
            <a:ext cx="8395855" cy="3835345"/>
          </a:xfrm>
          <a:prstGeom prst="rect">
            <a:avLst/>
          </a:prstGeom>
          <a:noFill/>
        </p:spPr>
        <p:txBody>
          <a:bodyPr wrap="square">
            <a:spAutoFit/>
          </a:bodyPr>
          <a:lstStyle/>
          <a:p>
            <a:pPr marL="1784985" marR="0" indent="-6350">
              <a:lnSpc>
                <a:spcPct val="107000"/>
              </a:lnSpc>
              <a:spcBef>
                <a:spcPts val="0"/>
              </a:spcBef>
              <a:spcAft>
                <a:spcPts val="1665"/>
              </a:spcAft>
            </a:pPr>
            <a:r>
              <a:rPr lang="en-US" sz="3200" b="1" kern="0" dirty="0">
                <a:solidFill>
                  <a:srgbClr val="000000"/>
                </a:solidFill>
                <a:effectLst/>
                <a:latin typeface="Calibri" panose="020F0502020204030204" pitchFamily="34" charset="0"/>
                <a:ea typeface="Calibri" panose="020F0502020204030204" pitchFamily="34" charset="0"/>
              </a:rPr>
              <a:t>Software Life Cycle Model</a:t>
            </a:r>
          </a:p>
          <a:p>
            <a:pPr marL="342900" marR="0" lvl="0" indent="-342900" fontAlgn="base">
              <a:lnSpc>
                <a:spcPct val="104000"/>
              </a:lnSpc>
              <a:spcBef>
                <a:spcPts val="0"/>
              </a:spcBef>
              <a:spcAft>
                <a:spcPts val="440"/>
              </a:spcAft>
              <a:buClr>
                <a:srgbClr val="000000"/>
              </a:buClr>
              <a:buSzPts val="26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Software life cycle model describes how and in what order the different phases of the software development life cycle are put together  to conceive ,design, develop and maintain the software product.</a:t>
            </a:r>
          </a:p>
          <a:p>
            <a:pPr marL="342900" marR="0" lvl="0" indent="-342900" fontAlgn="base">
              <a:lnSpc>
                <a:spcPct val="104000"/>
              </a:lnSpc>
              <a:spcBef>
                <a:spcPts val="0"/>
              </a:spcBef>
              <a:spcAft>
                <a:spcPts val="115"/>
              </a:spcAft>
              <a:buClr>
                <a:srgbClr val="000000"/>
              </a:buClr>
              <a:buSzPts val="26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most used, popular and important SDLC models are given below:</a:t>
            </a:r>
          </a:p>
          <a:p>
            <a:pPr marL="234950" marR="0" indent="-6350">
              <a:lnSpc>
                <a:spcPct val="104000"/>
              </a:lnSpc>
              <a:spcBef>
                <a:spcPts val="0"/>
              </a:spcBef>
              <a:spcAft>
                <a:spcPts val="115"/>
              </a:spcAft>
            </a:pPr>
            <a:r>
              <a:rPr lang="en-US" sz="1800" dirty="0">
                <a:solidFill>
                  <a:srgbClr val="000000"/>
                </a:solidFill>
                <a:effectLst/>
                <a:latin typeface="Calibri" panose="020F0502020204030204" pitchFamily="34" charset="0"/>
                <a:ea typeface="Calibri" panose="020F0502020204030204" pitchFamily="34" charset="0"/>
              </a:rPr>
              <a:t>1.Waterfall model</a:t>
            </a:r>
          </a:p>
          <a:p>
            <a:pPr marL="234950" marR="0" indent="-6350">
              <a:lnSpc>
                <a:spcPct val="104000"/>
              </a:lnSpc>
              <a:spcBef>
                <a:spcPts val="0"/>
              </a:spcBef>
              <a:spcAft>
                <a:spcPts val="115"/>
              </a:spcAft>
            </a:pPr>
            <a:r>
              <a:rPr lang="en-US" sz="1800" dirty="0">
                <a:solidFill>
                  <a:srgbClr val="000000"/>
                </a:solidFill>
                <a:effectLst/>
                <a:latin typeface="Calibri" panose="020F0502020204030204" pitchFamily="34" charset="0"/>
                <a:ea typeface="Calibri" panose="020F0502020204030204" pitchFamily="34" charset="0"/>
              </a:rPr>
              <a:t>2.Incremental model</a:t>
            </a:r>
          </a:p>
          <a:p>
            <a:pPr marL="234950" marR="0" indent="-6350">
              <a:lnSpc>
                <a:spcPct val="104000"/>
              </a:lnSpc>
              <a:spcBef>
                <a:spcPts val="0"/>
              </a:spcBef>
              <a:spcAft>
                <a:spcPts val="115"/>
              </a:spcAft>
            </a:pPr>
            <a:r>
              <a:rPr lang="en-US" sz="1800" dirty="0">
                <a:solidFill>
                  <a:srgbClr val="000000"/>
                </a:solidFill>
                <a:effectLst/>
                <a:latin typeface="Calibri" panose="020F0502020204030204" pitchFamily="34" charset="0"/>
                <a:ea typeface="Calibri" panose="020F0502020204030204" pitchFamily="34" charset="0"/>
              </a:rPr>
              <a:t>3.Iterative model</a:t>
            </a:r>
          </a:p>
          <a:p>
            <a:pPr marL="234950" marR="0" indent="-6350">
              <a:lnSpc>
                <a:spcPct val="104000"/>
              </a:lnSpc>
              <a:spcBef>
                <a:spcPts val="0"/>
              </a:spcBef>
              <a:spcAft>
                <a:spcPts val="115"/>
              </a:spcAft>
            </a:pPr>
            <a:r>
              <a:rPr lang="en-US" sz="1800" dirty="0">
                <a:solidFill>
                  <a:srgbClr val="000000"/>
                </a:solidFill>
                <a:effectLst/>
                <a:latin typeface="Calibri" panose="020F0502020204030204" pitchFamily="34" charset="0"/>
                <a:ea typeface="Calibri" panose="020F0502020204030204" pitchFamily="34" charset="0"/>
              </a:rPr>
              <a:t>4.Agile model</a:t>
            </a:r>
          </a:p>
          <a:p>
            <a:pPr marL="234950" marR="0" indent="-6350">
              <a:lnSpc>
                <a:spcPct val="104000"/>
              </a:lnSpc>
              <a:spcBef>
                <a:spcPts val="0"/>
              </a:spcBef>
              <a:spcAft>
                <a:spcPts val="115"/>
              </a:spcAft>
            </a:pPr>
            <a:r>
              <a:rPr lang="en-US" sz="1800" dirty="0">
                <a:solidFill>
                  <a:srgbClr val="000000"/>
                </a:solidFill>
                <a:effectLst/>
                <a:latin typeface="Calibri" panose="020F0502020204030204" pitchFamily="34" charset="0"/>
                <a:ea typeface="Calibri" panose="020F0502020204030204" pitchFamily="34" charset="0"/>
              </a:rPr>
              <a:t>5.Spiral model</a:t>
            </a:r>
          </a:p>
          <a:p>
            <a:pPr marL="234950" marR="0" indent="-6350">
              <a:lnSpc>
                <a:spcPct val="104000"/>
              </a:lnSpc>
              <a:spcBef>
                <a:spcPts val="0"/>
              </a:spcBef>
              <a:spcAft>
                <a:spcPts val="115"/>
              </a:spcAft>
            </a:pPr>
            <a:r>
              <a:rPr lang="en-US" sz="1800" dirty="0">
                <a:solidFill>
                  <a:srgbClr val="000000"/>
                </a:solidFill>
                <a:effectLst/>
                <a:latin typeface="Calibri" panose="020F0502020204030204" pitchFamily="34" charset="0"/>
                <a:ea typeface="Calibri" panose="020F0502020204030204" pitchFamily="34" charset="0"/>
              </a:rPr>
              <a:t>6.Prototype model</a:t>
            </a:r>
          </a:p>
        </p:txBody>
      </p:sp>
    </p:spTree>
    <p:extLst>
      <p:ext uri="{BB962C8B-B14F-4D97-AF65-F5344CB8AC3E}">
        <p14:creationId xmlns:p14="http://schemas.microsoft.com/office/powerpoint/2010/main" val="183129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C95DB-F17E-94AB-2322-9AA4B43A73B1}"/>
              </a:ext>
            </a:extLst>
          </p:cNvPr>
          <p:cNvSpPr txBox="1"/>
          <p:nvPr/>
        </p:nvSpPr>
        <p:spPr>
          <a:xfrm>
            <a:off x="789709" y="1477569"/>
            <a:ext cx="9947564" cy="3375924"/>
          </a:xfrm>
          <a:prstGeom prst="rect">
            <a:avLst/>
          </a:prstGeom>
          <a:noFill/>
        </p:spPr>
        <p:txBody>
          <a:bodyPr wrap="square">
            <a:spAutoFit/>
          </a:bodyPr>
          <a:lstStyle/>
          <a:p>
            <a:pPr marL="1784985" marR="0" indent="-6350">
              <a:lnSpc>
                <a:spcPct val="107000"/>
              </a:lnSpc>
              <a:spcBef>
                <a:spcPts val="0"/>
              </a:spcBef>
              <a:spcAft>
                <a:spcPts val="0"/>
              </a:spcAft>
            </a:pPr>
            <a:r>
              <a:rPr lang="en-US" sz="3200" b="1" kern="0" dirty="0">
                <a:solidFill>
                  <a:srgbClr val="000000"/>
                </a:solidFill>
                <a:effectLst/>
                <a:latin typeface="Calibri" panose="020F0502020204030204" pitchFamily="34" charset="0"/>
                <a:ea typeface="Calibri" panose="020F0502020204030204" pitchFamily="34" charset="0"/>
              </a:rPr>
              <a:t>Stages in Software Development Life Cycle</a:t>
            </a:r>
          </a:p>
          <a:p>
            <a:pPr marL="234950" marR="0" indent="0">
              <a:lnSpc>
                <a:spcPct val="90000"/>
              </a:lnSpc>
              <a:spcBef>
                <a:spcPts val="0"/>
              </a:spcBef>
              <a:spcAft>
                <a:spcPts val="485"/>
              </a:spcAft>
            </a:pPr>
            <a:r>
              <a:rPr lang="en-US" sz="1800" dirty="0">
                <a:solidFill>
                  <a:srgbClr val="000000"/>
                </a:solidFill>
                <a:effectLst/>
                <a:latin typeface="Calibri" panose="020F0502020204030204" pitchFamily="34" charset="0"/>
                <a:ea typeface="Calibri" panose="020F0502020204030204" pitchFamily="34" charset="0"/>
              </a:rPr>
              <a:t>1.Analysis</a:t>
            </a:r>
          </a:p>
          <a:p>
            <a:pPr marL="234950" marR="0" indent="0">
              <a:lnSpc>
                <a:spcPct val="90000"/>
              </a:lnSpc>
              <a:spcBef>
                <a:spcPts val="0"/>
              </a:spcBef>
              <a:spcAft>
                <a:spcPts val="495"/>
              </a:spcAft>
            </a:pPr>
            <a:r>
              <a:rPr lang="en-US" sz="1800" dirty="0">
                <a:solidFill>
                  <a:srgbClr val="000000"/>
                </a:solidFill>
                <a:effectLst/>
                <a:latin typeface="Calibri" panose="020F0502020204030204" pitchFamily="34" charset="0"/>
                <a:ea typeface="Calibri" panose="020F0502020204030204" pitchFamily="34" charset="0"/>
              </a:rPr>
              <a:t>2.Specifications</a:t>
            </a:r>
          </a:p>
          <a:p>
            <a:pPr marL="234950" marR="0" indent="0">
              <a:lnSpc>
                <a:spcPct val="90000"/>
              </a:lnSpc>
              <a:spcBef>
                <a:spcPts val="0"/>
              </a:spcBef>
              <a:spcAft>
                <a:spcPts val="485"/>
              </a:spcAft>
            </a:pPr>
            <a:r>
              <a:rPr lang="en-US" sz="1800" dirty="0">
                <a:solidFill>
                  <a:srgbClr val="000000"/>
                </a:solidFill>
                <a:effectLst/>
                <a:latin typeface="Calibri" panose="020F0502020204030204" pitchFamily="34" charset="0"/>
                <a:ea typeface="Calibri" panose="020F0502020204030204" pitchFamily="34" charset="0"/>
              </a:rPr>
              <a:t>3.Design</a:t>
            </a:r>
          </a:p>
          <a:p>
            <a:pPr marL="234950" marR="0" indent="0">
              <a:lnSpc>
                <a:spcPct val="90000"/>
              </a:lnSpc>
              <a:spcBef>
                <a:spcPts val="0"/>
              </a:spcBef>
              <a:spcAft>
                <a:spcPts val="485"/>
              </a:spcAft>
            </a:pPr>
            <a:r>
              <a:rPr lang="en-US" sz="1800" dirty="0">
                <a:solidFill>
                  <a:srgbClr val="000000"/>
                </a:solidFill>
                <a:effectLst/>
                <a:latin typeface="Calibri" panose="020F0502020204030204" pitchFamily="34" charset="0"/>
                <a:ea typeface="Calibri" panose="020F0502020204030204" pitchFamily="34" charset="0"/>
              </a:rPr>
              <a:t>4.Prototyping</a:t>
            </a:r>
          </a:p>
          <a:p>
            <a:pPr marL="234950" marR="0" indent="0">
              <a:lnSpc>
                <a:spcPct val="90000"/>
              </a:lnSpc>
              <a:spcBef>
                <a:spcPts val="0"/>
              </a:spcBef>
              <a:spcAft>
                <a:spcPts val="495"/>
              </a:spcAft>
            </a:pPr>
            <a:r>
              <a:rPr lang="en-US" sz="1800" dirty="0">
                <a:solidFill>
                  <a:srgbClr val="000000"/>
                </a:solidFill>
                <a:effectLst/>
                <a:latin typeface="Calibri" panose="020F0502020204030204" pitchFamily="34" charset="0"/>
                <a:ea typeface="Calibri" panose="020F0502020204030204" pitchFamily="34" charset="0"/>
              </a:rPr>
              <a:t>5.Coding</a:t>
            </a:r>
          </a:p>
          <a:p>
            <a:pPr marL="234950" marR="0" indent="0">
              <a:lnSpc>
                <a:spcPct val="90000"/>
              </a:lnSpc>
              <a:spcBef>
                <a:spcPts val="0"/>
              </a:spcBef>
              <a:spcAft>
                <a:spcPts val="485"/>
              </a:spcAft>
            </a:pPr>
            <a:r>
              <a:rPr lang="en-US" sz="1800" dirty="0">
                <a:solidFill>
                  <a:srgbClr val="000000"/>
                </a:solidFill>
                <a:effectLst/>
                <a:latin typeface="Calibri" panose="020F0502020204030204" pitchFamily="34" charset="0"/>
                <a:ea typeface="Calibri" panose="020F0502020204030204" pitchFamily="34" charset="0"/>
              </a:rPr>
              <a:t>6.Testing</a:t>
            </a:r>
          </a:p>
          <a:p>
            <a:pPr marL="234950" marR="0" indent="0">
              <a:lnSpc>
                <a:spcPct val="90000"/>
              </a:lnSpc>
              <a:spcBef>
                <a:spcPts val="0"/>
              </a:spcBef>
              <a:spcAft>
                <a:spcPts val="485"/>
              </a:spcAft>
            </a:pPr>
            <a:r>
              <a:rPr lang="en-US" sz="1800" dirty="0">
                <a:solidFill>
                  <a:srgbClr val="000000"/>
                </a:solidFill>
                <a:effectLst/>
                <a:latin typeface="Calibri" panose="020F0502020204030204" pitchFamily="34" charset="0"/>
                <a:ea typeface="Calibri" panose="020F0502020204030204" pitchFamily="34" charset="0"/>
              </a:rPr>
              <a:t>7.Implementation</a:t>
            </a:r>
          </a:p>
          <a:p>
            <a:pPr marL="234950" marR="0" indent="0">
              <a:lnSpc>
                <a:spcPct val="90000"/>
              </a:lnSpc>
              <a:spcBef>
                <a:spcPts val="0"/>
              </a:spcBef>
              <a:spcAft>
                <a:spcPts val="495"/>
              </a:spcAft>
            </a:pPr>
            <a:r>
              <a:rPr lang="en-US" sz="1800" dirty="0">
                <a:solidFill>
                  <a:srgbClr val="000000"/>
                </a:solidFill>
                <a:effectLst/>
                <a:latin typeface="Calibri" panose="020F0502020204030204" pitchFamily="34" charset="0"/>
                <a:ea typeface="Calibri" panose="020F0502020204030204" pitchFamily="34" charset="0"/>
              </a:rPr>
              <a:t>8.Operation</a:t>
            </a:r>
          </a:p>
          <a:p>
            <a:pPr marL="0" marR="0" indent="0">
              <a:lnSpc>
                <a:spcPct val="90000"/>
              </a:lnSpc>
              <a:spcBef>
                <a:spcPts val="0"/>
              </a:spcBef>
              <a:spcAft>
                <a:spcPts val="485"/>
              </a:spcAft>
            </a:pPr>
            <a:r>
              <a:rPr lang="en-US" sz="1800" dirty="0">
                <a:solidFill>
                  <a:srgbClr val="000000"/>
                </a:solidFill>
                <a:effectLst/>
                <a:latin typeface="Calibri" panose="020F0502020204030204" pitchFamily="34" charset="0"/>
                <a:ea typeface="Calibri" panose="020F0502020204030204" pitchFamily="34" charset="0"/>
              </a:rPr>
              <a:t>9.Maintenance</a:t>
            </a:r>
          </a:p>
        </p:txBody>
      </p:sp>
    </p:spTree>
    <p:extLst>
      <p:ext uri="{BB962C8B-B14F-4D97-AF65-F5344CB8AC3E}">
        <p14:creationId xmlns:p14="http://schemas.microsoft.com/office/powerpoint/2010/main" val="302981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FAD660-0650-8692-9110-BD9CC1A209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7527" y="567599"/>
            <a:ext cx="8886565" cy="4987381"/>
          </a:xfrm>
          <a:prstGeom prst="rect">
            <a:avLst/>
          </a:prstGeom>
          <a:noFill/>
          <a:ln>
            <a:noFill/>
          </a:ln>
        </p:spPr>
      </p:pic>
    </p:spTree>
    <p:extLst>
      <p:ext uri="{BB962C8B-B14F-4D97-AF65-F5344CB8AC3E}">
        <p14:creationId xmlns:p14="http://schemas.microsoft.com/office/powerpoint/2010/main" val="178660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2E13BF7-30EB-2448-4425-D5D761D7EDBB}"/>
              </a:ext>
            </a:extLst>
          </p:cNvPr>
          <p:cNvSpPr/>
          <p:nvPr/>
        </p:nvSpPr>
        <p:spPr>
          <a:xfrm>
            <a:off x="0" y="332509"/>
            <a:ext cx="844773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Waterfall model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ABCE9ACA-58AA-D1A1-7773-9FDE7D35F32E}"/>
              </a:ext>
            </a:extLst>
          </p:cNvPr>
          <p:cNvSpPr txBox="1"/>
          <p:nvPr/>
        </p:nvSpPr>
        <p:spPr>
          <a:xfrm>
            <a:off x="1052945" y="1468583"/>
            <a:ext cx="8091055" cy="1560812"/>
          </a:xfrm>
          <a:prstGeom prst="rect">
            <a:avLst/>
          </a:prstGeom>
          <a:noFill/>
        </p:spPr>
        <p:txBody>
          <a:bodyPr wrap="square">
            <a:spAutoFit/>
          </a:bodyPr>
          <a:lstStyle/>
          <a:p>
            <a:pPr marL="0" marR="0">
              <a:lnSpc>
                <a:spcPct val="107000"/>
              </a:lnSpc>
              <a:spcBef>
                <a:spcPts val="0"/>
              </a:spcBef>
              <a:spcAft>
                <a:spcPts val="0"/>
              </a:spcAft>
            </a:pPr>
            <a:r>
              <a:rPr lang="en-US" sz="1800" b="1">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Waterfall Model</a:t>
            </a:r>
            <a:r>
              <a:rPr lang="en-US" sz="180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 is a sequential model that divides software development into pre-defined phases. </a:t>
            </a:r>
            <a:r>
              <a:rPr lang="en-US" sz="1800" dirty="0">
                <a:solidFill>
                  <a:srgbClr val="222222"/>
                </a:solidFill>
                <a:effectLst/>
                <a:latin typeface="Source Sans Pro" panose="020B0503030403020204" pitchFamily="34" charset="0"/>
                <a:ea typeface="Times New Roman" panose="02020603050405020304" pitchFamily="18" charset="0"/>
                <a:cs typeface="Times New Roman" panose="02020603050405020304" pitchFamily="18" charset="0"/>
              </a:rPr>
              <a:t>Each phase must be completed before the next phase can begin with no overlap between the phases. Each phase is designed for performing specific activity during the SDLC phase. It was introduced in 1970 by Winston Royce.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487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aterfall Model in SDLC">
            <a:extLst>
              <a:ext uri="{FF2B5EF4-FFF2-40B4-BE49-F238E27FC236}">
                <a16:creationId xmlns:a16="http://schemas.microsoft.com/office/drawing/2014/main" id="{4D07B4F7-6214-3D9C-BFEA-48219C4380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507807"/>
            <a:ext cx="4267200" cy="3842385"/>
          </a:xfrm>
          <a:prstGeom prst="rect">
            <a:avLst/>
          </a:prstGeom>
          <a:noFill/>
          <a:ln>
            <a:noFill/>
          </a:ln>
        </p:spPr>
      </p:pic>
    </p:spTree>
    <p:extLst>
      <p:ext uri="{BB962C8B-B14F-4D97-AF65-F5344CB8AC3E}">
        <p14:creationId xmlns:p14="http://schemas.microsoft.com/office/powerpoint/2010/main" val="4016278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1027</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open sans</vt:lpstr>
      <vt:lpstr>oswald</vt:lpstr>
      <vt:lpstr>Source Sans Pro</vt:lpstr>
      <vt:lpstr>Symbol</vt:lpstr>
      <vt:lpstr>Work Sans</vt:lpstr>
      <vt:lpstr>Office Theme</vt:lpstr>
      <vt:lpstr>Software Development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dc:title>
  <dc:creator>ramesh</dc:creator>
  <cp:lastModifiedBy>ramesh</cp:lastModifiedBy>
  <cp:revision>1</cp:revision>
  <dcterms:created xsi:type="dcterms:W3CDTF">2022-11-12T14:19:01Z</dcterms:created>
  <dcterms:modified xsi:type="dcterms:W3CDTF">2022-11-12T14:25:37Z</dcterms:modified>
</cp:coreProperties>
</file>