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7182" y="530244"/>
            <a:ext cx="6588759" cy="219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587" y="3261619"/>
            <a:ext cx="17324824" cy="288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llthescience.org/what-is-engineering.htm" TargetMode="External"/><Relationship Id="rId3" Type="http://schemas.openxmlformats.org/officeDocument/2006/relationships/hyperlink" Target="https://www.easytechjunkie.com/what-is-software-development.htm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723" y="3613583"/>
            <a:ext cx="8393430" cy="52279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1160"/>
              </a:lnSpc>
              <a:spcBef>
                <a:spcPts val="125"/>
              </a:spcBef>
            </a:pPr>
            <a:r>
              <a:rPr dirty="0" sz="10850" spc="210" b="1">
                <a:latin typeface="Arial"/>
                <a:cs typeface="Arial"/>
              </a:rPr>
              <a:t>Introduction</a:t>
            </a:r>
            <a:endParaRPr sz="10850">
              <a:latin typeface="Arial"/>
              <a:cs typeface="Arial"/>
            </a:endParaRPr>
          </a:p>
          <a:p>
            <a:pPr marL="12700">
              <a:lnSpc>
                <a:spcPts val="9305"/>
              </a:lnSpc>
            </a:pPr>
            <a:r>
              <a:rPr dirty="0" sz="10850" spc="459" b="1">
                <a:latin typeface="Arial"/>
                <a:cs typeface="Arial"/>
              </a:rPr>
              <a:t>to</a:t>
            </a:r>
            <a:r>
              <a:rPr dirty="0" sz="10850" spc="-459" b="1">
                <a:latin typeface="Arial"/>
                <a:cs typeface="Arial"/>
              </a:rPr>
              <a:t> </a:t>
            </a:r>
            <a:r>
              <a:rPr dirty="0" sz="10850" spc="-10" b="1">
                <a:latin typeface="Arial"/>
                <a:cs typeface="Arial"/>
              </a:rPr>
              <a:t>analysis</a:t>
            </a:r>
            <a:endParaRPr sz="10850">
              <a:latin typeface="Arial"/>
              <a:cs typeface="Arial"/>
            </a:endParaRPr>
          </a:p>
          <a:p>
            <a:pPr marL="12700" marR="1058545">
              <a:lnSpc>
                <a:spcPct val="71500"/>
              </a:lnSpc>
              <a:spcBef>
                <a:spcPts val="1855"/>
              </a:spcBef>
            </a:pPr>
            <a:r>
              <a:rPr dirty="0" sz="10850" spc="225" b="1">
                <a:latin typeface="Arial"/>
                <a:cs typeface="Arial"/>
              </a:rPr>
              <a:t>and</a:t>
            </a:r>
            <a:r>
              <a:rPr dirty="0" sz="10850" spc="-495" b="1">
                <a:latin typeface="Arial"/>
                <a:cs typeface="Arial"/>
              </a:rPr>
              <a:t> </a:t>
            </a:r>
            <a:r>
              <a:rPr dirty="0" sz="10850" b="1">
                <a:latin typeface="Arial"/>
                <a:cs typeface="Arial"/>
              </a:rPr>
              <a:t>design </a:t>
            </a:r>
            <a:r>
              <a:rPr dirty="0" sz="10850" spc="-3000" b="1">
                <a:latin typeface="Arial"/>
                <a:cs typeface="Arial"/>
              </a:rPr>
              <a:t> </a:t>
            </a:r>
            <a:r>
              <a:rPr dirty="0" sz="10850" spc="70" b="1">
                <a:latin typeface="Arial"/>
                <a:cs typeface="Arial"/>
              </a:rPr>
              <a:t>tools</a:t>
            </a:r>
            <a:endParaRPr sz="108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92006"/>
            <a:ext cx="7235066" cy="62949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995044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10">
                <a:latin typeface="Arial"/>
                <a:cs typeface="Arial"/>
              </a:rPr>
              <a:t>1</a:t>
            </a:r>
            <a:r>
              <a:rPr dirty="0" sz="2400" spc="-200">
                <a:latin typeface="Arial"/>
                <a:cs typeface="Arial"/>
              </a:rPr>
              <a:t>.</a:t>
            </a:r>
            <a:r>
              <a:rPr dirty="0" sz="2400" spc="13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72688" y="995044"/>
            <a:ext cx="18999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 b="0">
                <a:latin typeface="Arial"/>
                <a:cs typeface="Arial"/>
              </a:rPr>
              <a:t>N</a:t>
            </a:r>
            <a:r>
              <a:rPr dirty="0" sz="2400" spc="10" b="0">
                <a:latin typeface="Arial"/>
                <a:cs typeface="Arial"/>
              </a:rPr>
              <a:t>O</a:t>
            </a:r>
            <a:r>
              <a:rPr dirty="0" sz="2400" b="0">
                <a:latin typeface="Arial"/>
                <a:cs typeface="Arial"/>
              </a:rPr>
              <a:t>V</a:t>
            </a:r>
            <a:r>
              <a:rPr dirty="0" sz="2400" spc="-35" b="0">
                <a:latin typeface="Arial"/>
                <a:cs typeface="Arial"/>
              </a:rPr>
              <a:t> </a:t>
            </a:r>
            <a:r>
              <a:rPr dirty="0" sz="2400" spc="-610" b="0">
                <a:latin typeface="Arial"/>
                <a:cs typeface="Arial"/>
              </a:rPr>
              <a:t>1</a:t>
            </a:r>
            <a:r>
              <a:rPr dirty="0" sz="2400" spc="75" b="0">
                <a:latin typeface="Arial"/>
                <a:cs typeface="Arial"/>
              </a:rPr>
              <a:t>3</a:t>
            </a:r>
            <a:r>
              <a:rPr dirty="0" sz="2400" spc="-240" b="0">
                <a:latin typeface="Arial"/>
                <a:cs typeface="Arial"/>
              </a:rPr>
              <a:t>,</a:t>
            </a:r>
            <a:r>
              <a:rPr dirty="0" sz="2400" spc="-35" b="0">
                <a:latin typeface="Arial"/>
                <a:cs typeface="Arial"/>
              </a:rPr>
              <a:t> </a:t>
            </a:r>
            <a:r>
              <a:rPr dirty="0" sz="2400" spc="35" b="0">
                <a:latin typeface="Arial"/>
                <a:cs typeface="Arial"/>
              </a:rPr>
              <a:t>2</a:t>
            </a:r>
            <a:r>
              <a:rPr dirty="0" sz="2400" spc="325" b="0">
                <a:latin typeface="Arial"/>
                <a:cs typeface="Arial"/>
              </a:rPr>
              <a:t>0</a:t>
            </a:r>
            <a:r>
              <a:rPr dirty="0" sz="2400" spc="35" b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916" y="1305282"/>
            <a:ext cx="3284220" cy="8890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650" spc="295"/>
              <a:t>Analysis</a:t>
            </a:r>
            <a:endParaRPr sz="56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6800" rIns="0" bIns="0" rtlCol="0" vert="horz">
            <a:spAutoFit/>
          </a:bodyPr>
          <a:lstStyle/>
          <a:p>
            <a:pPr algn="ctr" marL="265430" marR="257810">
              <a:lnSpc>
                <a:spcPct val="115799"/>
              </a:lnSpc>
              <a:spcBef>
                <a:spcPts val="100"/>
              </a:spcBef>
            </a:pPr>
            <a:r>
              <a:rPr dirty="0" sz="3400" spc="210"/>
              <a:t>Software</a:t>
            </a:r>
            <a:r>
              <a:rPr dirty="0" sz="3400" spc="-60"/>
              <a:t> </a:t>
            </a:r>
            <a:r>
              <a:rPr dirty="0" sz="3400" spc="235"/>
              <a:t>analysis</a:t>
            </a:r>
            <a:r>
              <a:rPr dirty="0" sz="3400" spc="-60"/>
              <a:t> </a:t>
            </a:r>
            <a:r>
              <a:rPr dirty="0" sz="3400" spc="375"/>
              <a:t>and</a:t>
            </a:r>
            <a:r>
              <a:rPr dirty="0" sz="3400" spc="-55"/>
              <a:t> </a:t>
            </a:r>
            <a:r>
              <a:rPr dirty="0" sz="3400" spc="260"/>
              <a:t>design</a:t>
            </a:r>
            <a:r>
              <a:rPr dirty="0" sz="3400" spc="-60"/>
              <a:t> </a:t>
            </a:r>
            <a:r>
              <a:rPr dirty="0" sz="3400" spc="245"/>
              <a:t>includes</a:t>
            </a:r>
            <a:r>
              <a:rPr dirty="0" sz="3400" spc="-55"/>
              <a:t> </a:t>
            </a:r>
            <a:r>
              <a:rPr dirty="0" sz="3400" spc="229"/>
              <a:t>all</a:t>
            </a:r>
            <a:r>
              <a:rPr dirty="0" sz="3400" spc="-60"/>
              <a:t> </a:t>
            </a:r>
            <a:r>
              <a:rPr dirty="0" sz="3400" spc="195"/>
              <a:t>activities,</a:t>
            </a:r>
            <a:r>
              <a:rPr dirty="0" sz="3400" spc="-55"/>
              <a:t> </a:t>
            </a:r>
            <a:r>
              <a:rPr dirty="0" sz="3400" spc="285"/>
              <a:t>which</a:t>
            </a:r>
            <a:r>
              <a:rPr dirty="0" sz="3400" spc="-60"/>
              <a:t> </a:t>
            </a:r>
            <a:r>
              <a:rPr dirty="0" sz="3400" spc="265"/>
              <a:t>help</a:t>
            </a:r>
            <a:r>
              <a:rPr dirty="0" sz="3400" spc="-55"/>
              <a:t> </a:t>
            </a:r>
            <a:r>
              <a:rPr dirty="0" sz="3400" spc="275"/>
              <a:t>the </a:t>
            </a:r>
            <a:r>
              <a:rPr dirty="0" sz="3400" spc="-930"/>
              <a:t> </a:t>
            </a:r>
            <a:r>
              <a:rPr dirty="0" sz="3400" spc="290"/>
              <a:t>transformation</a:t>
            </a:r>
            <a:r>
              <a:rPr dirty="0" sz="3400" spc="-65"/>
              <a:t> </a:t>
            </a:r>
            <a:r>
              <a:rPr dirty="0" sz="3400" spc="225"/>
              <a:t>of</a:t>
            </a:r>
            <a:r>
              <a:rPr dirty="0" sz="3400" spc="-65"/>
              <a:t> </a:t>
            </a:r>
            <a:r>
              <a:rPr dirty="0" sz="3400" spc="280"/>
              <a:t>requirement</a:t>
            </a:r>
            <a:r>
              <a:rPr dirty="0" sz="3400" spc="-65"/>
              <a:t> </a:t>
            </a:r>
            <a:r>
              <a:rPr dirty="0" sz="3400" spc="254"/>
              <a:t>specification</a:t>
            </a:r>
            <a:r>
              <a:rPr dirty="0" sz="3400" spc="-60"/>
              <a:t> </a:t>
            </a:r>
            <a:r>
              <a:rPr dirty="0" sz="3400" spc="260"/>
              <a:t>into</a:t>
            </a:r>
            <a:r>
              <a:rPr dirty="0" sz="3400" spc="-65"/>
              <a:t> </a:t>
            </a:r>
            <a:r>
              <a:rPr dirty="0" sz="3400" spc="295"/>
              <a:t>implementation.</a:t>
            </a:r>
            <a:endParaRPr sz="3400"/>
          </a:p>
          <a:p>
            <a:pPr algn="ctr" marL="12065" marR="5080">
              <a:lnSpc>
                <a:spcPct val="115799"/>
              </a:lnSpc>
            </a:pPr>
            <a:r>
              <a:rPr dirty="0" sz="3400" spc="240"/>
              <a:t>Requirement</a:t>
            </a:r>
            <a:r>
              <a:rPr dirty="0" sz="3400" spc="-60"/>
              <a:t> </a:t>
            </a:r>
            <a:r>
              <a:rPr dirty="0" sz="3400" spc="240"/>
              <a:t>specifications</a:t>
            </a:r>
            <a:r>
              <a:rPr dirty="0" sz="3400" spc="-60"/>
              <a:t> </a:t>
            </a:r>
            <a:r>
              <a:rPr dirty="0" sz="3400" spc="235"/>
              <a:t>specify</a:t>
            </a:r>
            <a:r>
              <a:rPr dirty="0" sz="3400" spc="-60"/>
              <a:t> </a:t>
            </a:r>
            <a:r>
              <a:rPr dirty="0" sz="3400" spc="229"/>
              <a:t>all</a:t>
            </a:r>
            <a:r>
              <a:rPr dirty="0" sz="3400" spc="-55"/>
              <a:t> </a:t>
            </a:r>
            <a:r>
              <a:rPr dirty="0" sz="3400" spc="270"/>
              <a:t>functional</a:t>
            </a:r>
            <a:r>
              <a:rPr dirty="0" sz="3400" spc="-60"/>
              <a:t> </a:t>
            </a:r>
            <a:r>
              <a:rPr dirty="0" sz="3400" spc="375"/>
              <a:t>and</a:t>
            </a:r>
            <a:r>
              <a:rPr dirty="0" sz="3400" spc="-60"/>
              <a:t> </a:t>
            </a:r>
            <a:r>
              <a:rPr dirty="0" sz="3400" spc="320"/>
              <a:t>non-functional </a:t>
            </a:r>
            <a:r>
              <a:rPr dirty="0" sz="3400" spc="-930"/>
              <a:t> </a:t>
            </a:r>
            <a:r>
              <a:rPr dirty="0" sz="3400" spc="250"/>
              <a:t>expectations</a:t>
            </a:r>
            <a:r>
              <a:rPr dirty="0" sz="3400" spc="-70"/>
              <a:t> </a:t>
            </a:r>
            <a:r>
              <a:rPr dirty="0" sz="3400" spc="330"/>
              <a:t>from</a:t>
            </a:r>
            <a:r>
              <a:rPr dirty="0" sz="3400" spc="-65"/>
              <a:t> </a:t>
            </a:r>
            <a:r>
              <a:rPr dirty="0" sz="3400" spc="275"/>
              <a:t>the</a:t>
            </a:r>
            <a:r>
              <a:rPr dirty="0" sz="3400" spc="-65"/>
              <a:t> </a:t>
            </a:r>
            <a:r>
              <a:rPr dirty="0" sz="3400" spc="204"/>
              <a:t>software.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58851"/>
            <a:ext cx="638619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320"/>
              <a:t>C</a:t>
            </a:r>
            <a:r>
              <a:rPr dirty="0" sz="9000" spc="1110"/>
              <a:t>a</a:t>
            </a:r>
            <a:r>
              <a:rPr dirty="0" sz="9000" spc="105"/>
              <a:t>s</a:t>
            </a:r>
            <a:r>
              <a:rPr dirty="0" sz="9000" spc="535"/>
              <a:t>e</a:t>
            </a:r>
            <a:r>
              <a:rPr dirty="0" sz="9000" spc="-785"/>
              <a:t> </a:t>
            </a:r>
            <a:r>
              <a:rPr dirty="0" sz="9000" spc="-65"/>
              <a:t>T</a:t>
            </a:r>
            <a:r>
              <a:rPr dirty="0" sz="9000" spc="225"/>
              <a:t>oo</a:t>
            </a:r>
            <a:r>
              <a:rPr dirty="0" sz="9000" spc="270"/>
              <a:t>l</a:t>
            </a:r>
            <a:r>
              <a:rPr dirty="0" sz="9000" spc="105"/>
              <a:t>s</a:t>
            </a:r>
            <a:endParaRPr sz="9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7200"/>
              </a:lnSpc>
              <a:spcBef>
                <a:spcPts val="95"/>
              </a:spcBef>
            </a:pPr>
            <a:r>
              <a:rPr dirty="0" spc="165"/>
              <a:t>In </a:t>
            </a:r>
            <a:r>
              <a:rPr dirty="0" spc="355"/>
              <a:t>information </a:t>
            </a:r>
            <a:r>
              <a:rPr dirty="0" spc="295"/>
              <a:t>technology, </a:t>
            </a:r>
            <a:r>
              <a:rPr dirty="0" spc="505"/>
              <a:t>a </a:t>
            </a:r>
            <a:r>
              <a:rPr dirty="0" spc="445"/>
              <a:t>computer-aided </a:t>
            </a:r>
            <a:r>
              <a:rPr dirty="0" spc="350"/>
              <a:t>system </a:t>
            </a:r>
            <a:r>
              <a:rPr dirty="0" spc="315">
                <a:hlinkClick r:id="rId2"/>
              </a:rPr>
              <a:t>engineering </a:t>
            </a:r>
            <a:r>
              <a:rPr dirty="0" spc="-1100"/>
              <a:t> </a:t>
            </a:r>
            <a:r>
              <a:rPr dirty="0" spc="135"/>
              <a:t>(CASE)</a:t>
            </a:r>
            <a:r>
              <a:rPr dirty="0" spc="-65"/>
              <a:t> </a:t>
            </a:r>
            <a:r>
              <a:rPr dirty="0" spc="305"/>
              <a:t>tool</a:t>
            </a:r>
            <a:r>
              <a:rPr dirty="0" spc="-60"/>
              <a:t> </a:t>
            </a:r>
            <a:r>
              <a:rPr dirty="0" spc="155"/>
              <a:t>is</a:t>
            </a:r>
            <a:r>
              <a:rPr dirty="0" spc="-65"/>
              <a:t> </a:t>
            </a:r>
            <a:r>
              <a:rPr dirty="0" spc="310"/>
              <a:t>software</a:t>
            </a:r>
            <a:r>
              <a:rPr dirty="0" spc="-70"/>
              <a:t> </a:t>
            </a:r>
            <a:r>
              <a:rPr dirty="0" spc="409"/>
              <a:t>that</a:t>
            </a:r>
            <a:r>
              <a:rPr dirty="0" spc="-60"/>
              <a:t> </a:t>
            </a:r>
            <a:r>
              <a:rPr dirty="0" spc="229"/>
              <a:t>assists</a:t>
            </a:r>
            <a:r>
              <a:rPr dirty="0" spc="-65"/>
              <a:t> </a:t>
            </a:r>
            <a:r>
              <a:rPr dirty="0" spc="340"/>
              <a:t>with</a:t>
            </a:r>
            <a:r>
              <a:rPr dirty="0" spc="-70"/>
              <a:t> </a:t>
            </a:r>
            <a:r>
              <a:rPr dirty="0" spc="310">
                <a:hlinkClick r:id="rId3"/>
              </a:rPr>
              <a:t>software</a:t>
            </a:r>
            <a:r>
              <a:rPr dirty="0" spc="-65">
                <a:hlinkClick r:id="rId3"/>
              </a:rPr>
              <a:t> </a:t>
            </a:r>
            <a:r>
              <a:rPr dirty="0" spc="335">
                <a:hlinkClick r:id="rId3"/>
              </a:rPr>
              <a:t>development</a:t>
            </a:r>
            <a:r>
              <a:rPr dirty="0" spc="335"/>
              <a:t>.</a:t>
            </a:r>
            <a:r>
              <a:rPr dirty="0" spc="-60"/>
              <a:t> </a:t>
            </a:r>
            <a:r>
              <a:rPr dirty="0" spc="155"/>
              <a:t>The </a:t>
            </a:r>
            <a:r>
              <a:rPr dirty="0" spc="-1095"/>
              <a:t> </a:t>
            </a:r>
            <a:r>
              <a:rPr dirty="0" spc="475"/>
              <a:t>main</a:t>
            </a:r>
            <a:r>
              <a:rPr dirty="0" spc="-70"/>
              <a:t> </a:t>
            </a:r>
            <a:r>
              <a:rPr dirty="0" spc="330"/>
              <a:t>purpose</a:t>
            </a:r>
            <a:r>
              <a:rPr dirty="0" spc="-70"/>
              <a:t> </a:t>
            </a:r>
            <a:r>
              <a:rPr dirty="0" spc="280"/>
              <a:t>of</a:t>
            </a:r>
            <a:r>
              <a:rPr dirty="0" spc="-65"/>
              <a:t> </a:t>
            </a:r>
            <a:r>
              <a:rPr dirty="0" spc="315"/>
              <a:t>using</a:t>
            </a:r>
            <a:r>
              <a:rPr dirty="0" spc="-70"/>
              <a:t> </a:t>
            </a:r>
            <a:r>
              <a:rPr dirty="0" spc="505"/>
              <a:t>a</a:t>
            </a:r>
            <a:r>
              <a:rPr dirty="0" spc="-70"/>
              <a:t> </a:t>
            </a:r>
            <a:r>
              <a:rPr dirty="0" spc="-114"/>
              <a:t>CASE</a:t>
            </a:r>
            <a:r>
              <a:rPr dirty="0" spc="-70"/>
              <a:t> </a:t>
            </a:r>
            <a:r>
              <a:rPr dirty="0" spc="305"/>
              <a:t>tool</a:t>
            </a:r>
            <a:r>
              <a:rPr dirty="0" spc="-65"/>
              <a:t> </a:t>
            </a:r>
            <a:r>
              <a:rPr dirty="0" spc="155"/>
              <a:t>is</a:t>
            </a:r>
            <a:r>
              <a:rPr dirty="0" spc="-70"/>
              <a:t> </a:t>
            </a:r>
            <a:r>
              <a:rPr dirty="0" spc="360"/>
              <a:t>to</a:t>
            </a:r>
            <a:r>
              <a:rPr dirty="0" spc="-70"/>
              <a:t> </a:t>
            </a:r>
            <a:r>
              <a:rPr dirty="0" spc="370"/>
              <a:t>produce</a:t>
            </a:r>
            <a:r>
              <a:rPr dirty="0" spc="-70"/>
              <a:t> </a:t>
            </a:r>
            <a:r>
              <a:rPr dirty="0" spc="270"/>
              <a:t>error-free,</a:t>
            </a:r>
            <a:r>
              <a:rPr dirty="0" spc="-65"/>
              <a:t> </a:t>
            </a:r>
            <a:r>
              <a:rPr dirty="0" spc="310"/>
              <a:t>easy</a:t>
            </a:r>
            <a:r>
              <a:rPr dirty="0" spc="-70"/>
              <a:t> </a:t>
            </a:r>
            <a:r>
              <a:rPr dirty="0" spc="360"/>
              <a:t>to</a:t>
            </a:r>
          </a:p>
          <a:p>
            <a:pPr algn="ctr" marR="125095">
              <a:lnSpc>
                <a:spcPct val="100000"/>
              </a:lnSpc>
              <a:spcBef>
                <a:spcPts val="825"/>
              </a:spcBef>
            </a:pPr>
            <a:r>
              <a:rPr dirty="0" spc="415"/>
              <a:t>maintain</a:t>
            </a:r>
            <a:r>
              <a:rPr dirty="0" spc="-85"/>
              <a:t> </a:t>
            </a:r>
            <a:r>
              <a:rPr dirty="0" spc="440"/>
              <a:t>program</a:t>
            </a:r>
            <a:r>
              <a:rPr dirty="0" spc="-85"/>
              <a:t> </a:t>
            </a:r>
            <a:r>
              <a:rPr dirty="0" spc="270"/>
              <a:t>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60475" marR="5080" indent="-1248410">
              <a:lnSpc>
                <a:spcPct val="116799"/>
              </a:lnSpc>
              <a:spcBef>
                <a:spcPts val="95"/>
              </a:spcBef>
            </a:pPr>
            <a:r>
              <a:rPr dirty="0" spc="-114"/>
              <a:t>G</a:t>
            </a:r>
            <a:r>
              <a:rPr dirty="0" spc="370"/>
              <a:t>e</a:t>
            </a:r>
            <a:r>
              <a:rPr dirty="0" spc="465"/>
              <a:t>n</a:t>
            </a:r>
            <a:r>
              <a:rPr dirty="0" spc="370"/>
              <a:t>e</a:t>
            </a:r>
            <a:r>
              <a:rPr dirty="0" spc="355"/>
              <a:t>r</a:t>
            </a:r>
            <a:r>
              <a:rPr dirty="0" spc="765"/>
              <a:t>a</a:t>
            </a:r>
            <a:r>
              <a:rPr dirty="0" spc="190"/>
              <a:t>l</a:t>
            </a:r>
            <a:r>
              <a:rPr dirty="0" spc="-530"/>
              <a:t> </a:t>
            </a:r>
            <a:r>
              <a:rPr dirty="0" spc="540"/>
              <a:t>t</a:t>
            </a:r>
            <a:r>
              <a:rPr dirty="0" spc="610"/>
              <a:t>y</a:t>
            </a:r>
            <a:r>
              <a:rPr dirty="0" spc="430"/>
              <a:t>p</a:t>
            </a:r>
            <a:r>
              <a:rPr dirty="0" spc="370"/>
              <a:t>e</a:t>
            </a:r>
            <a:r>
              <a:rPr dirty="0" spc="85"/>
              <a:t>s</a:t>
            </a:r>
            <a:r>
              <a:rPr dirty="0" spc="-530"/>
              <a:t> </a:t>
            </a:r>
            <a:r>
              <a:rPr dirty="0" spc="160"/>
              <a:t>o</a:t>
            </a:r>
            <a:r>
              <a:rPr dirty="0" spc="220"/>
              <a:t>f  </a:t>
            </a:r>
            <a:r>
              <a:rPr dirty="0" spc="315"/>
              <a:t>c</a:t>
            </a:r>
            <a:r>
              <a:rPr dirty="0" spc="765"/>
              <a:t>a</a:t>
            </a:r>
            <a:r>
              <a:rPr dirty="0" spc="80"/>
              <a:t>s</a:t>
            </a:r>
            <a:r>
              <a:rPr dirty="0" spc="375"/>
              <a:t>e</a:t>
            </a:r>
            <a:r>
              <a:rPr dirty="0" spc="-530"/>
              <a:t> </a:t>
            </a:r>
            <a:r>
              <a:rPr dirty="0" spc="540"/>
              <a:t>t</a:t>
            </a:r>
            <a:r>
              <a:rPr dirty="0" spc="160"/>
              <a:t>oo</a:t>
            </a:r>
            <a:r>
              <a:rPr dirty="0" spc="185"/>
              <a:t>l</a:t>
            </a:r>
            <a:r>
              <a:rPr dirty="0" spc="8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636" y="2608338"/>
            <a:ext cx="17297400" cy="705802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dirty="0" sz="4950" spc="190">
                <a:latin typeface="Arial"/>
                <a:cs typeface="Arial"/>
              </a:rPr>
              <a:t>Diagramming</a:t>
            </a:r>
            <a:r>
              <a:rPr dirty="0" sz="4950" spc="-175">
                <a:latin typeface="Arial"/>
                <a:cs typeface="Arial"/>
              </a:rPr>
              <a:t> </a:t>
            </a:r>
            <a:r>
              <a:rPr dirty="0" sz="4950" spc="315">
                <a:latin typeface="Arial"/>
                <a:cs typeface="Arial"/>
              </a:rPr>
              <a:t>tools</a:t>
            </a:r>
            <a:r>
              <a:rPr dirty="0" sz="4950" spc="-175">
                <a:latin typeface="Arial"/>
                <a:cs typeface="Arial"/>
              </a:rPr>
              <a:t> </a:t>
            </a:r>
            <a:r>
              <a:rPr dirty="0" sz="4950" spc="204">
                <a:latin typeface="Arial"/>
                <a:cs typeface="Arial"/>
              </a:rPr>
              <a:t>enable</a:t>
            </a:r>
            <a:r>
              <a:rPr dirty="0" sz="4950" spc="-175">
                <a:latin typeface="Arial"/>
                <a:cs typeface="Arial"/>
              </a:rPr>
              <a:t> </a:t>
            </a:r>
            <a:r>
              <a:rPr dirty="0" sz="4950" spc="215">
                <a:latin typeface="Arial"/>
                <a:cs typeface="Arial"/>
              </a:rPr>
              <a:t>graphical</a:t>
            </a:r>
            <a:r>
              <a:rPr dirty="0" sz="4950" spc="-175">
                <a:latin typeface="Arial"/>
                <a:cs typeface="Arial"/>
              </a:rPr>
              <a:t> </a:t>
            </a:r>
            <a:r>
              <a:rPr dirty="0" sz="4950" spc="254">
                <a:latin typeface="Arial"/>
                <a:cs typeface="Arial"/>
              </a:rPr>
              <a:t>representation.</a:t>
            </a:r>
            <a:endParaRPr sz="4950">
              <a:latin typeface="Arial"/>
              <a:cs typeface="Arial"/>
            </a:endParaRPr>
          </a:p>
          <a:p>
            <a:pPr algn="ctr" marL="12065" marR="5080">
              <a:lnSpc>
                <a:spcPct val="116500"/>
              </a:lnSpc>
            </a:pPr>
            <a:r>
              <a:rPr dirty="0" sz="4950" spc="300">
                <a:latin typeface="Arial"/>
                <a:cs typeface="Arial"/>
              </a:rPr>
              <a:t>Computer</a:t>
            </a:r>
            <a:r>
              <a:rPr dirty="0" sz="4950" spc="-160">
                <a:latin typeface="Arial"/>
                <a:cs typeface="Arial"/>
              </a:rPr>
              <a:t> </a:t>
            </a:r>
            <a:r>
              <a:rPr dirty="0" sz="4950" spc="210">
                <a:latin typeface="Arial"/>
                <a:cs typeface="Arial"/>
              </a:rPr>
              <a:t>displays</a:t>
            </a:r>
            <a:r>
              <a:rPr dirty="0" sz="4950" spc="-160">
                <a:latin typeface="Arial"/>
                <a:cs typeface="Arial"/>
              </a:rPr>
              <a:t> </a:t>
            </a:r>
            <a:r>
              <a:rPr dirty="0" sz="4950" spc="245">
                <a:latin typeface="Arial"/>
                <a:cs typeface="Arial"/>
              </a:rPr>
              <a:t>and</a:t>
            </a:r>
            <a:r>
              <a:rPr dirty="0" sz="4950" spc="-160">
                <a:latin typeface="Arial"/>
                <a:cs typeface="Arial"/>
              </a:rPr>
              <a:t> </a:t>
            </a:r>
            <a:r>
              <a:rPr dirty="0" sz="4950" spc="375">
                <a:latin typeface="Arial"/>
                <a:cs typeface="Arial"/>
              </a:rPr>
              <a:t>report</a:t>
            </a:r>
            <a:r>
              <a:rPr dirty="0" sz="4950" spc="-160">
                <a:latin typeface="Arial"/>
                <a:cs typeface="Arial"/>
              </a:rPr>
              <a:t> </a:t>
            </a:r>
            <a:r>
              <a:rPr dirty="0" sz="4950" spc="215">
                <a:latin typeface="Arial"/>
                <a:cs typeface="Arial"/>
              </a:rPr>
              <a:t>generators</a:t>
            </a:r>
            <a:r>
              <a:rPr dirty="0" sz="4950" spc="-160">
                <a:latin typeface="Arial"/>
                <a:cs typeface="Arial"/>
              </a:rPr>
              <a:t> </a:t>
            </a:r>
            <a:r>
              <a:rPr dirty="0" sz="4950" spc="290">
                <a:latin typeface="Arial"/>
                <a:cs typeface="Arial"/>
              </a:rPr>
              <a:t>help</a:t>
            </a:r>
            <a:r>
              <a:rPr dirty="0" sz="4950" spc="-160">
                <a:latin typeface="Arial"/>
                <a:cs typeface="Arial"/>
              </a:rPr>
              <a:t> </a:t>
            </a:r>
            <a:r>
              <a:rPr dirty="0" sz="4950" spc="395">
                <a:latin typeface="Arial"/>
                <a:cs typeface="Arial"/>
              </a:rPr>
              <a:t>prototype </a:t>
            </a:r>
            <a:r>
              <a:rPr dirty="0" sz="4950" spc="-1360">
                <a:latin typeface="Arial"/>
                <a:cs typeface="Arial"/>
              </a:rPr>
              <a:t> </a:t>
            </a:r>
            <a:r>
              <a:rPr dirty="0" sz="4950" spc="305">
                <a:latin typeface="Arial"/>
                <a:cs typeface="Arial"/>
              </a:rPr>
              <a:t>how</a:t>
            </a:r>
            <a:r>
              <a:rPr dirty="0" sz="4950" spc="-170">
                <a:latin typeface="Arial"/>
                <a:cs typeface="Arial"/>
              </a:rPr>
              <a:t> </a:t>
            </a:r>
            <a:r>
              <a:rPr dirty="0" sz="4950" spc="200">
                <a:latin typeface="Arial"/>
                <a:cs typeface="Arial"/>
              </a:rPr>
              <a:t>systems</a:t>
            </a:r>
            <a:r>
              <a:rPr dirty="0" sz="4950" spc="-165">
                <a:latin typeface="Arial"/>
                <a:cs typeface="Arial"/>
              </a:rPr>
              <a:t> </a:t>
            </a:r>
            <a:r>
              <a:rPr dirty="0" sz="4950" spc="300">
                <a:latin typeface="Arial"/>
                <a:cs typeface="Arial"/>
              </a:rPr>
              <a:t>“look</a:t>
            </a:r>
            <a:r>
              <a:rPr dirty="0" sz="4950" spc="-165">
                <a:latin typeface="Arial"/>
                <a:cs typeface="Arial"/>
              </a:rPr>
              <a:t> </a:t>
            </a:r>
            <a:r>
              <a:rPr dirty="0" sz="4950" spc="245">
                <a:latin typeface="Arial"/>
                <a:cs typeface="Arial"/>
              </a:rPr>
              <a:t>and</a:t>
            </a:r>
            <a:r>
              <a:rPr dirty="0" sz="4950" spc="-165">
                <a:latin typeface="Arial"/>
                <a:cs typeface="Arial"/>
              </a:rPr>
              <a:t> </a:t>
            </a:r>
            <a:r>
              <a:rPr dirty="0" sz="4950" spc="250">
                <a:latin typeface="Arial"/>
                <a:cs typeface="Arial"/>
              </a:rPr>
              <a:t>feel”.</a:t>
            </a:r>
            <a:endParaRPr sz="4950">
              <a:latin typeface="Arial"/>
              <a:cs typeface="Arial"/>
            </a:endParaRPr>
          </a:p>
          <a:p>
            <a:pPr algn="ctr" marL="672465" marR="664845">
              <a:lnSpc>
                <a:spcPct val="116500"/>
              </a:lnSpc>
              <a:spcBef>
                <a:spcPts val="5"/>
              </a:spcBef>
            </a:pPr>
            <a:r>
              <a:rPr dirty="0" sz="4950" spc="145">
                <a:latin typeface="Arial"/>
                <a:cs typeface="Arial"/>
              </a:rPr>
              <a:t>Analysis</a:t>
            </a:r>
            <a:r>
              <a:rPr dirty="0" sz="4950" spc="-170">
                <a:latin typeface="Arial"/>
                <a:cs typeface="Arial"/>
              </a:rPr>
              <a:t> </a:t>
            </a:r>
            <a:r>
              <a:rPr dirty="0" sz="4950" spc="315">
                <a:latin typeface="Arial"/>
                <a:cs typeface="Arial"/>
              </a:rPr>
              <a:t>tools</a:t>
            </a:r>
            <a:r>
              <a:rPr dirty="0" sz="4950" spc="-165">
                <a:latin typeface="Arial"/>
                <a:cs typeface="Arial"/>
              </a:rPr>
              <a:t> </a:t>
            </a:r>
            <a:r>
              <a:rPr dirty="0" sz="4950" spc="290">
                <a:latin typeface="Arial"/>
                <a:cs typeface="Arial"/>
              </a:rPr>
              <a:t>automatically</a:t>
            </a:r>
            <a:r>
              <a:rPr dirty="0" sz="4950" spc="-165">
                <a:latin typeface="Arial"/>
                <a:cs typeface="Arial"/>
              </a:rPr>
              <a:t> </a:t>
            </a:r>
            <a:r>
              <a:rPr dirty="0" sz="4950" spc="185">
                <a:latin typeface="Arial"/>
                <a:cs typeface="Arial"/>
              </a:rPr>
              <a:t>check</a:t>
            </a:r>
            <a:r>
              <a:rPr dirty="0" sz="4950" spc="-165">
                <a:latin typeface="Arial"/>
                <a:cs typeface="Arial"/>
              </a:rPr>
              <a:t> </a:t>
            </a:r>
            <a:r>
              <a:rPr dirty="0" sz="4950" spc="409">
                <a:latin typeface="Arial"/>
                <a:cs typeface="Arial"/>
              </a:rPr>
              <a:t>for</a:t>
            </a:r>
            <a:r>
              <a:rPr dirty="0" sz="4950" spc="-165">
                <a:latin typeface="Arial"/>
                <a:cs typeface="Arial"/>
              </a:rPr>
              <a:t> </a:t>
            </a:r>
            <a:r>
              <a:rPr dirty="0" sz="4950" spc="245">
                <a:latin typeface="Arial"/>
                <a:cs typeface="Arial"/>
              </a:rPr>
              <a:t>consistency</a:t>
            </a:r>
            <a:r>
              <a:rPr dirty="0" sz="4950" spc="-170">
                <a:latin typeface="Arial"/>
                <a:cs typeface="Arial"/>
              </a:rPr>
              <a:t> </a:t>
            </a:r>
            <a:r>
              <a:rPr dirty="0" sz="4950" spc="265">
                <a:latin typeface="Arial"/>
                <a:cs typeface="Arial"/>
              </a:rPr>
              <a:t>in </a:t>
            </a:r>
            <a:r>
              <a:rPr dirty="0" sz="4950" spc="-1360">
                <a:latin typeface="Arial"/>
                <a:cs typeface="Arial"/>
              </a:rPr>
              <a:t> </a:t>
            </a:r>
            <a:r>
              <a:rPr dirty="0" sz="4950" spc="150">
                <a:latin typeface="Arial"/>
                <a:cs typeface="Arial"/>
              </a:rPr>
              <a:t>diagrams,</a:t>
            </a:r>
            <a:r>
              <a:rPr dirty="0" sz="4950" spc="-170">
                <a:latin typeface="Arial"/>
                <a:cs typeface="Arial"/>
              </a:rPr>
              <a:t> </a:t>
            </a:r>
            <a:r>
              <a:rPr dirty="0" sz="4950" spc="254">
                <a:latin typeface="Arial"/>
                <a:cs typeface="Arial"/>
              </a:rPr>
              <a:t>forms,</a:t>
            </a:r>
            <a:r>
              <a:rPr dirty="0" sz="4950" spc="-165">
                <a:latin typeface="Arial"/>
                <a:cs typeface="Arial"/>
              </a:rPr>
              <a:t> </a:t>
            </a:r>
            <a:r>
              <a:rPr dirty="0" sz="4950" spc="245">
                <a:latin typeface="Arial"/>
                <a:cs typeface="Arial"/>
              </a:rPr>
              <a:t>and</a:t>
            </a:r>
            <a:r>
              <a:rPr dirty="0" sz="4950" spc="-165">
                <a:latin typeface="Arial"/>
                <a:cs typeface="Arial"/>
              </a:rPr>
              <a:t> </a:t>
            </a:r>
            <a:r>
              <a:rPr dirty="0" sz="4950" spc="270">
                <a:latin typeface="Arial"/>
                <a:cs typeface="Arial"/>
              </a:rPr>
              <a:t>reports.</a:t>
            </a:r>
            <a:endParaRPr sz="4950">
              <a:latin typeface="Arial"/>
              <a:cs typeface="Arial"/>
            </a:endParaRPr>
          </a:p>
          <a:p>
            <a:pPr algn="ctr" marL="959485" marR="951865">
              <a:lnSpc>
                <a:spcPct val="116500"/>
              </a:lnSpc>
            </a:pPr>
            <a:r>
              <a:rPr dirty="0" sz="4950" spc="15">
                <a:latin typeface="Arial"/>
                <a:cs typeface="Arial"/>
              </a:rPr>
              <a:t>A</a:t>
            </a:r>
            <a:r>
              <a:rPr dirty="0" sz="4950" spc="-160">
                <a:latin typeface="Arial"/>
                <a:cs typeface="Arial"/>
              </a:rPr>
              <a:t> </a:t>
            </a:r>
            <a:r>
              <a:rPr dirty="0" sz="4950" spc="290">
                <a:latin typeface="Arial"/>
                <a:cs typeface="Arial"/>
              </a:rPr>
              <a:t>central</a:t>
            </a:r>
            <a:r>
              <a:rPr dirty="0" sz="4950" spc="-160">
                <a:latin typeface="Arial"/>
                <a:cs typeface="Arial"/>
              </a:rPr>
              <a:t> </a:t>
            </a:r>
            <a:r>
              <a:rPr dirty="0" sz="4950" spc="310">
                <a:latin typeface="Arial"/>
                <a:cs typeface="Arial"/>
              </a:rPr>
              <a:t>repository</a:t>
            </a:r>
            <a:r>
              <a:rPr dirty="0" sz="4950" spc="-160">
                <a:latin typeface="Arial"/>
                <a:cs typeface="Arial"/>
              </a:rPr>
              <a:t> </a:t>
            </a:r>
            <a:r>
              <a:rPr dirty="0" sz="4950" spc="270">
                <a:latin typeface="Arial"/>
                <a:cs typeface="Arial"/>
              </a:rPr>
              <a:t>provides</a:t>
            </a:r>
            <a:r>
              <a:rPr dirty="0" sz="4950" spc="-160">
                <a:latin typeface="Arial"/>
                <a:cs typeface="Arial"/>
              </a:rPr>
              <a:t> </a:t>
            </a:r>
            <a:r>
              <a:rPr dirty="0" sz="4950" spc="275">
                <a:latin typeface="Arial"/>
                <a:cs typeface="Arial"/>
              </a:rPr>
              <a:t>integrated</a:t>
            </a:r>
            <a:r>
              <a:rPr dirty="0" sz="4950" spc="-155">
                <a:latin typeface="Arial"/>
                <a:cs typeface="Arial"/>
              </a:rPr>
              <a:t> </a:t>
            </a:r>
            <a:r>
              <a:rPr dirty="0" sz="4950" spc="195">
                <a:latin typeface="Arial"/>
                <a:cs typeface="Arial"/>
              </a:rPr>
              <a:t>storage</a:t>
            </a:r>
            <a:r>
              <a:rPr dirty="0" sz="4950" spc="-160">
                <a:latin typeface="Arial"/>
                <a:cs typeface="Arial"/>
              </a:rPr>
              <a:t> </a:t>
            </a:r>
            <a:r>
              <a:rPr dirty="0" sz="4950" spc="409">
                <a:latin typeface="Arial"/>
                <a:cs typeface="Arial"/>
              </a:rPr>
              <a:t>of </a:t>
            </a:r>
            <a:r>
              <a:rPr dirty="0" sz="4950" spc="-1360">
                <a:latin typeface="Arial"/>
                <a:cs typeface="Arial"/>
              </a:rPr>
              <a:t> </a:t>
            </a:r>
            <a:r>
              <a:rPr dirty="0" sz="4950" spc="150">
                <a:latin typeface="Arial"/>
                <a:cs typeface="Arial"/>
              </a:rPr>
              <a:t>diagrams, </a:t>
            </a:r>
            <a:r>
              <a:rPr dirty="0" sz="4950" spc="270">
                <a:latin typeface="Arial"/>
                <a:cs typeface="Arial"/>
              </a:rPr>
              <a:t>reports, </a:t>
            </a:r>
            <a:r>
              <a:rPr dirty="0" sz="4950" spc="245">
                <a:latin typeface="Arial"/>
                <a:cs typeface="Arial"/>
              </a:rPr>
              <a:t>and </a:t>
            </a:r>
            <a:r>
              <a:rPr dirty="0" sz="4950" spc="335">
                <a:latin typeface="Arial"/>
                <a:cs typeface="Arial"/>
              </a:rPr>
              <a:t>project </a:t>
            </a:r>
            <a:r>
              <a:rPr dirty="0" sz="4950" spc="220">
                <a:latin typeface="Arial"/>
                <a:cs typeface="Arial"/>
              </a:rPr>
              <a:t>management </a:t>
            </a:r>
            <a:r>
              <a:rPr dirty="0" sz="4950" spc="225">
                <a:latin typeface="Arial"/>
                <a:cs typeface="Arial"/>
              </a:rPr>
              <a:t> </a:t>
            </a:r>
            <a:r>
              <a:rPr dirty="0" sz="4950" spc="220">
                <a:latin typeface="Arial"/>
                <a:cs typeface="Arial"/>
              </a:rPr>
              <a:t>specifications.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821" y="824842"/>
            <a:ext cx="8030845" cy="21907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404495">
              <a:lnSpc>
                <a:spcPct val="116399"/>
              </a:lnSpc>
              <a:spcBef>
                <a:spcPts val="100"/>
              </a:spcBef>
            </a:pPr>
            <a:r>
              <a:rPr dirty="0" spc="-370"/>
              <a:t>R</a:t>
            </a:r>
            <a:r>
              <a:rPr dirty="0" spc="755"/>
              <a:t>a</a:t>
            </a:r>
            <a:r>
              <a:rPr dirty="0" spc="425"/>
              <a:t>p</a:t>
            </a:r>
            <a:r>
              <a:rPr dirty="0" spc="180"/>
              <a:t>i</a:t>
            </a:r>
            <a:r>
              <a:rPr dirty="0" spc="430"/>
              <a:t>d</a:t>
            </a:r>
            <a:r>
              <a:rPr dirty="0" spc="-530"/>
              <a:t> </a:t>
            </a:r>
            <a:r>
              <a:rPr dirty="0" spc="204"/>
              <a:t>A</a:t>
            </a:r>
            <a:r>
              <a:rPr dirty="0" spc="425"/>
              <a:t>pp</a:t>
            </a:r>
            <a:r>
              <a:rPr dirty="0" spc="180"/>
              <a:t>li</a:t>
            </a:r>
            <a:r>
              <a:rPr dirty="0" spc="310"/>
              <a:t>c</a:t>
            </a:r>
            <a:r>
              <a:rPr dirty="0" spc="755"/>
              <a:t>a</a:t>
            </a:r>
            <a:r>
              <a:rPr dirty="0" spc="535"/>
              <a:t>t</a:t>
            </a:r>
            <a:r>
              <a:rPr dirty="0" spc="180"/>
              <a:t>i</a:t>
            </a:r>
            <a:r>
              <a:rPr dirty="0" spc="155"/>
              <a:t>o</a:t>
            </a:r>
            <a:r>
              <a:rPr dirty="0" spc="295"/>
              <a:t>n  </a:t>
            </a:r>
            <a:r>
              <a:rPr dirty="0" spc="80"/>
              <a:t>D</a:t>
            </a:r>
            <a:r>
              <a:rPr dirty="0" spc="365"/>
              <a:t>e</a:t>
            </a:r>
            <a:r>
              <a:rPr dirty="0" spc="570"/>
              <a:t>v</a:t>
            </a:r>
            <a:r>
              <a:rPr dirty="0" spc="365"/>
              <a:t>e</a:t>
            </a:r>
            <a:r>
              <a:rPr dirty="0" spc="180"/>
              <a:t>l</a:t>
            </a:r>
            <a:r>
              <a:rPr dirty="0" spc="155"/>
              <a:t>o</a:t>
            </a:r>
            <a:r>
              <a:rPr dirty="0" spc="425"/>
              <a:t>p</a:t>
            </a:r>
            <a:r>
              <a:rPr dirty="0" spc="1090"/>
              <a:t>m</a:t>
            </a:r>
            <a:r>
              <a:rPr dirty="0" spc="365"/>
              <a:t>e</a:t>
            </a:r>
            <a:r>
              <a:rPr dirty="0" spc="459"/>
              <a:t>n</a:t>
            </a:r>
            <a:r>
              <a:rPr dirty="0" spc="540"/>
              <a:t>t</a:t>
            </a:r>
            <a:r>
              <a:rPr dirty="0" spc="-530"/>
              <a:t> </a:t>
            </a:r>
            <a:r>
              <a:rPr dirty="0" spc="835"/>
              <a:t>(</a:t>
            </a:r>
            <a:r>
              <a:rPr dirty="0" spc="-370"/>
              <a:t>R</a:t>
            </a:r>
            <a:r>
              <a:rPr dirty="0" spc="204"/>
              <a:t>A</a:t>
            </a:r>
            <a:r>
              <a:rPr dirty="0" spc="80"/>
              <a:t>D</a:t>
            </a:r>
            <a:r>
              <a:rPr dirty="0" spc="84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20" y="4027417"/>
            <a:ext cx="18141315" cy="3883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3150" spc="200">
                <a:latin typeface="Arial"/>
                <a:cs typeface="Arial"/>
              </a:rPr>
              <a:t>Decreases</a:t>
            </a:r>
            <a:r>
              <a:rPr dirty="0" sz="3150" spc="-55">
                <a:latin typeface="Arial"/>
                <a:cs typeface="Arial"/>
              </a:rPr>
              <a:t> </a:t>
            </a:r>
            <a:r>
              <a:rPr dirty="0" sz="3150" spc="265">
                <a:latin typeface="Arial"/>
                <a:cs typeface="Arial"/>
              </a:rPr>
              <a:t>design</a:t>
            </a:r>
            <a:r>
              <a:rPr dirty="0" sz="3150" spc="-50">
                <a:latin typeface="Arial"/>
                <a:cs typeface="Arial"/>
              </a:rPr>
              <a:t> </a:t>
            </a:r>
            <a:r>
              <a:rPr dirty="0" sz="3150" spc="375">
                <a:latin typeface="Arial"/>
                <a:cs typeface="Arial"/>
              </a:rPr>
              <a:t>and</a:t>
            </a:r>
            <a:r>
              <a:rPr dirty="0" sz="3150" spc="-50">
                <a:latin typeface="Arial"/>
                <a:cs typeface="Arial"/>
              </a:rPr>
              <a:t> </a:t>
            </a:r>
            <a:r>
              <a:rPr dirty="0" sz="3150" spc="325">
                <a:latin typeface="Arial"/>
                <a:cs typeface="Arial"/>
              </a:rPr>
              <a:t>implementation</a:t>
            </a:r>
            <a:r>
              <a:rPr dirty="0" sz="3150" spc="-50">
                <a:latin typeface="Arial"/>
                <a:cs typeface="Arial"/>
              </a:rPr>
              <a:t> </a:t>
            </a:r>
            <a:r>
              <a:rPr dirty="0" sz="3150" spc="335">
                <a:latin typeface="Arial"/>
                <a:cs typeface="Arial"/>
              </a:rPr>
              <a:t>time</a:t>
            </a:r>
            <a:endParaRPr sz="3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Arial"/>
              <a:cs typeface="Arial"/>
            </a:endParaRPr>
          </a:p>
          <a:p>
            <a:pPr algn="ctr" marL="1045210" marR="1037590">
              <a:lnSpc>
                <a:spcPct val="117100"/>
              </a:lnSpc>
              <a:tabLst>
                <a:tab pos="3021965" algn="l"/>
                <a:tab pos="13725525" algn="l"/>
              </a:tabLst>
            </a:pPr>
            <a:r>
              <a:rPr dirty="0" sz="3150" spc="160">
                <a:latin typeface="Arial"/>
                <a:cs typeface="Arial"/>
              </a:rPr>
              <a:t>Involves:	</a:t>
            </a:r>
            <a:r>
              <a:rPr dirty="0" sz="3150" spc="200">
                <a:latin typeface="Arial"/>
                <a:cs typeface="Arial"/>
              </a:rPr>
              <a:t>extensive</a:t>
            </a:r>
            <a:r>
              <a:rPr dirty="0" sz="3150" spc="-30">
                <a:latin typeface="Arial"/>
                <a:cs typeface="Arial"/>
              </a:rPr>
              <a:t> </a:t>
            </a:r>
            <a:r>
              <a:rPr dirty="0" sz="3150" spc="204">
                <a:latin typeface="Arial"/>
                <a:cs typeface="Arial"/>
              </a:rPr>
              <a:t>user</a:t>
            </a:r>
            <a:r>
              <a:rPr dirty="0" sz="3150" spc="-25">
                <a:latin typeface="Arial"/>
                <a:cs typeface="Arial"/>
              </a:rPr>
              <a:t> </a:t>
            </a:r>
            <a:r>
              <a:rPr dirty="0" sz="3150" spc="245">
                <a:latin typeface="Arial"/>
                <a:cs typeface="Arial"/>
              </a:rPr>
              <a:t>involvement,</a:t>
            </a:r>
            <a:r>
              <a:rPr dirty="0" sz="3150" spc="-25">
                <a:latin typeface="Arial"/>
                <a:cs typeface="Arial"/>
              </a:rPr>
              <a:t> </a:t>
            </a:r>
            <a:r>
              <a:rPr dirty="0" sz="3150" spc="260">
                <a:latin typeface="Arial"/>
                <a:cs typeface="Arial"/>
              </a:rPr>
              <a:t>prototyping,</a:t>
            </a:r>
            <a:r>
              <a:rPr dirty="0" sz="3150" spc="-30">
                <a:latin typeface="Arial"/>
                <a:cs typeface="Arial"/>
              </a:rPr>
              <a:t> </a:t>
            </a:r>
            <a:r>
              <a:rPr dirty="0" sz="3150" spc="290">
                <a:latin typeface="Arial"/>
                <a:cs typeface="Arial"/>
              </a:rPr>
              <a:t>integrated	</a:t>
            </a:r>
            <a:r>
              <a:rPr dirty="0" sz="3150" spc="-75">
                <a:latin typeface="Arial"/>
                <a:cs typeface="Arial"/>
              </a:rPr>
              <a:t>CASE</a:t>
            </a:r>
            <a:r>
              <a:rPr dirty="0" sz="3150" spc="-80">
                <a:latin typeface="Arial"/>
                <a:cs typeface="Arial"/>
              </a:rPr>
              <a:t> </a:t>
            </a:r>
            <a:r>
              <a:rPr dirty="0" sz="3150" spc="160">
                <a:latin typeface="Arial"/>
                <a:cs typeface="Arial"/>
              </a:rPr>
              <a:t>tools,</a:t>
            </a:r>
            <a:r>
              <a:rPr dirty="0" sz="3150" spc="-85">
                <a:latin typeface="Arial"/>
                <a:cs typeface="Arial"/>
              </a:rPr>
              <a:t> </a:t>
            </a:r>
            <a:r>
              <a:rPr dirty="0" sz="3150" spc="310">
                <a:latin typeface="Arial"/>
                <a:cs typeface="Arial"/>
              </a:rPr>
              <a:t>code </a:t>
            </a:r>
            <a:r>
              <a:rPr dirty="0" sz="3150" spc="-860">
                <a:latin typeface="Arial"/>
                <a:cs typeface="Arial"/>
              </a:rPr>
              <a:t> </a:t>
            </a:r>
            <a:r>
              <a:rPr dirty="0" sz="3150" spc="260">
                <a:latin typeface="Arial"/>
                <a:cs typeface="Arial"/>
              </a:rPr>
              <a:t>generators</a:t>
            </a:r>
            <a:endParaRPr sz="3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Arial"/>
              <a:cs typeface="Arial"/>
            </a:endParaRPr>
          </a:p>
          <a:p>
            <a:pPr algn="ctr" marL="12065" marR="5080">
              <a:lnSpc>
                <a:spcPct val="117100"/>
              </a:lnSpc>
            </a:pPr>
            <a:r>
              <a:rPr dirty="0" sz="3150" spc="210">
                <a:latin typeface="Arial"/>
                <a:cs typeface="Arial"/>
              </a:rPr>
              <a:t>More</a:t>
            </a:r>
            <a:r>
              <a:rPr dirty="0" sz="3150" spc="-45">
                <a:latin typeface="Arial"/>
                <a:cs typeface="Arial"/>
              </a:rPr>
              <a:t> </a:t>
            </a:r>
            <a:r>
              <a:rPr dirty="0" sz="3150" spc="245">
                <a:latin typeface="Arial"/>
                <a:cs typeface="Arial"/>
              </a:rPr>
              <a:t>focus</a:t>
            </a:r>
            <a:r>
              <a:rPr dirty="0" sz="3150" spc="-40">
                <a:latin typeface="Arial"/>
                <a:cs typeface="Arial"/>
              </a:rPr>
              <a:t> </a:t>
            </a:r>
            <a:r>
              <a:rPr dirty="0" sz="3150" spc="295">
                <a:latin typeface="Arial"/>
                <a:cs typeface="Arial"/>
              </a:rPr>
              <a:t>on</a:t>
            </a:r>
            <a:r>
              <a:rPr dirty="0" sz="3150" spc="-45">
                <a:latin typeface="Arial"/>
                <a:cs typeface="Arial"/>
              </a:rPr>
              <a:t> </a:t>
            </a:r>
            <a:r>
              <a:rPr dirty="0" sz="3150" spc="204">
                <a:latin typeface="Arial"/>
                <a:cs typeface="Arial"/>
              </a:rPr>
              <a:t>user</a:t>
            </a:r>
            <a:r>
              <a:rPr dirty="0" sz="3150" spc="-40">
                <a:latin typeface="Arial"/>
                <a:cs typeface="Arial"/>
              </a:rPr>
              <a:t> </a:t>
            </a:r>
            <a:r>
              <a:rPr dirty="0" sz="3150" spc="254">
                <a:latin typeface="Arial"/>
                <a:cs typeface="Arial"/>
              </a:rPr>
              <a:t>interface</a:t>
            </a:r>
            <a:r>
              <a:rPr dirty="0" sz="3150" spc="-40">
                <a:latin typeface="Arial"/>
                <a:cs typeface="Arial"/>
              </a:rPr>
              <a:t> </a:t>
            </a:r>
            <a:r>
              <a:rPr dirty="0" sz="3150" spc="375">
                <a:latin typeface="Arial"/>
                <a:cs typeface="Arial"/>
              </a:rPr>
              <a:t>and</a:t>
            </a:r>
            <a:r>
              <a:rPr dirty="0" sz="3150" spc="-45">
                <a:latin typeface="Arial"/>
                <a:cs typeface="Arial"/>
              </a:rPr>
              <a:t> </a:t>
            </a:r>
            <a:r>
              <a:rPr dirty="0" sz="3150" spc="290">
                <a:latin typeface="Arial"/>
                <a:cs typeface="Arial"/>
              </a:rPr>
              <a:t>system</a:t>
            </a:r>
            <a:r>
              <a:rPr dirty="0" sz="3150" spc="-40">
                <a:latin typeface="Arial"/>
                <a:cs typeface="Arial"/>
              </a:rPr>
              <a:t> </a:t>
            </a:r>
            <a:r>
              <a:rPr dirty="0" sz="3150" spc="225">
                <a:latin typeface="Arial"/>
                <a:cs typeface="Arial"/>
              </a:rPr>
              <a:t>function,</a:t>
            </a:r>
            <a:r>
              <a:rPr dirty="0" sz="3150" spc="-45">
                <a:latin typeface="Arial"/>
                <a:cs typeface="Arial"/>
              </a:rPr>
              <a:t> </a:t>
            </a:r>
            <a:r>
              <a:rPr dirty="0" sz="3150" spc="150">
                <a:latin typeface="Arial"/>
                <a:cs typeface="Arial"/>
              </a:rPr>
              <a:t>less</a:t>
            </a:r>
            <a:r>
              <a:rPr dirty="0" sz="3150" spc="-40">
                <a:latin typeface="Arial"/>
                <a:cs typeface="Arial"/>
              </a:rPr>
              <a:t> </a:t>
            </a:r>
            <a:r>
              <a:rPr dirty="0" sz="3150" spc="295">
                <a:latin typeface="Arial"/>
                <a:cs typeface="Arial"/>
              </a:rPr>
              <a:t>on</a:t>
            </a:r>
            <a:r>
              <a:rPr dirty="0" sz="3150" spc="-40">
                <a:latin typeface="Arial"/>
                <a:cs typeface="Arial"/>
              </a:rPr>
              <a:t> </a:t>
            </a:r>
            <a:r>
              <a:rPr dirty="0" sz="3150" spc="280">
                <a:latin typeface="Arial"/>
                <a:cs typeface="Arial"/>
              </a:rPr>
              <a:t>detailed</a:t>
            </a:r>
            <a:r>
              <a:rPr dirty="0" sz="3150" spc="-45">
                <a:latin typeface="Arial"/>
                <a:cs typeface="Arial"/>
              </a:rPr>
              <a:t> </a:t>
            </a:r>
            <a:r>
              <a:rPr dirty="0" sz="3150" spc="220">
                <a:latin typeface="Arial"/>
                <a:cs typeface="Arial"/>
              </a:rPr>
              <a:t>business</a:t>
            </a:r>
            <a:r>
              <a:rPr dirty="0" sz="3150" spc="-40">
                <a:latin typeface="Arial"/>
                <a:cs typeface="Arial"/>
              </a:rPr>
              <a:t> </a:t>
            </a:r>
            <a:r>
              <a:rPr dirty="0" sz="3150" spc="240">
                <a:latin typeface="Arial"/>
                <a:cs typeface="Arial"/>
              </a:rPr>
              <a:t>analysis</a:t>
            </a:r>
            <a:r>
              <a:rPr dirty="0" sz="3150" spc="-45">
                <a:latin typeface="Arial"/>
                <a:cs typeface="Arial"/>
              </a:rPr>
              <a:t> </a:t>
            </a:r>
            <a:r>
              <a:rPr dirty="0" sz="3150" spc="375">
                <a:latin typeface="Arial"/>
                <a:cs typeface="Arial"/>
              </a:rPr>
              <a:t>and </a:t>
            </a:r>
            <a:r>
              <a:rPr dirty="0" sz="3150" spc="-860">
                <a:latin typeface="Arial"/>
                <a:cs typeface="Arial"/>
              </a:rPr>
              <a:t> </a:t>
            </a:r>
            <a:r>
              <a:rPr dirty="0" sz="3150" spc="290">
                <a:latin typeface="Arial"/>
                <a:cs typeface="Arial"/>
              </a:rPr>
              <a:t>system</a:t>
            </a:r>
            <a:r>
              <a:rPr dirty="0" sz="3150" spc="-55">
                <a:latin typeface="Arial"/>
                <a:cs typeface="Arial"/>
              </a:rPr>
              <a:t> </a:t>
            </a:r>
            <a:r>
              <a:rPr dirty="0" sz="3150" spc="305">
                <a:latin typeface="Arial"/>
                <a:cs typeface="Arial"/>
              </a:rPr>
              <a:t>performance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Entertainment</dc:creator>
  <cp:keywords>DAFRjE8Ab_8,BAEc1F1ilpY</cp:keywords>
  <dc:title>Errandeo Inc.</dc:title>
  <dcterms:created xsi:type="dcterms:W3CDTF">2022-11-12T17:46:27Z</dcterms:created>
  <dcterms:modified xsi:type="dcterms:W3CDTF">2022-11-12T17:46:27Z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2022-11-10T00:00:00Z</vt:filetime>
  </property>
  <property fmtid="{D5CDD505-2E9C-101B-9397-08002B2CF9AE}" pid="3" name="Creator">
    <vt:lpwstr>Canva</vt:lpwstr>
  </property>
  <property fmtid="{D5CDD505-2E9C-101B-9397-08002B2CF9AE}" pid="4" name="LastSaved">
    <vt:filetime>2022-11-10T00:00:00Z</vt:filetime>
  </property>
</Properties>
</file>