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2" r:id="rId8"/>
    <p:sldId id="309" r:id="rId9"/>
    <p:sldId id="310"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F030202020403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09"/>
    <p:restoredTop sz="94595"/>
  </p:normalViewPr>
  <p:slideViewPr>
    <p:cSldViewPr snapToGrid="0" snapToObjects="1">
      <p:cViewPr varScale="1">
        <p:scale>
          <a:sx n="145" d="100"/>
          <a:sy n="145" d="100"/>
        </p:scale>
        <p:origin x="288" y="184"/>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stick-figure-stick-figure-person-4065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18758" y="378663"/>
            <a:ext cx="4991082"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Books 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Fusion</a:t>
            </a:r>
            <a:endParaRPr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dirty="0"/>
          </a:p>
          <a:p>
            <a:pPr marL="0" indent="0" algn="just">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p>
          <a:p>
            <a:pPr marL="0" indent="0" algn="just">
              <a:buNone/>
            </a:pP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a:t>
            </a:r>
          </a:p>
        </p:txBody>
      </p:sp>
    </p:spTree>
    <p:extLst>
      <p:ext uri="{BB962C8B-B14F-4D97-AF65-F5344CB8AC3E}">
        <p14:creationId xmlns:p14="http://schemas.microsoft.com/office/powerpoint/2010/main" val="386096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12" name="Google Shape;512;p44"/>
          <p:cNvSpPr txBox="1">
            <a:spLocks noGrp="1"/>
          </p:cNvSpPr>
          <p:nvPr>
            <p:ph type="title" idx="4"/>
          </p:nvPr>
        </p:nvSpPr>
        <p:spPr>
          <a:xfrm>
            <a:off x="16601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a:t>
            </a:r>
            <a:endParaRPr dirty="0"/>
          </a:p>
        </p:txBody>
      </p:sp>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Flow</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t>Waterfall Model	</a:t>
            </a:r>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05.</a:t>
            </a:r>
            <a:endParaRPr lang="en" dirty="0"/>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t>Use case diagram</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t>06.</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a:t>Conclusion</a:t>
            </a:r>
            <a:endParaRPr lang="en-US"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30913"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07.</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Introduction</a:t>
            </a:r>
            <a:endParaRPr/>
          </a:p>
        </p:txBody>
      </p:sp>
      <p:sp>
        <p:nvSpPr>
          <p:cNvPr id="662" name="Google Shape;662;p49"/>
          <p:cNvSpPr txBox="1">
            <a:spLocks noGrp="1"/>
          </p:cNvSpPr>
          <p:nvPr>
            <p:ph type="subTitle" idx="1"/>
          </p:nvPr>
        </p:nvSpPr>
        <p:spPr>
          <a:xfrm>
            <a:off x="685903" y="1134020"/>
            <a:ext cx="3862519" cy="2838185"/>
          </a:xfrm>
          <a:prstGeom prst="rect">
            <a:avLst/>
          </a:prstGeom>
        </p:spPr>
        <p:txBody>
          <a:bodyPr spcFirstLastPara="1" wrap="square" lIns="91425" tIns="91425" rIns="91425" bIns="91425" anchor="ctr" anchorCtr="0">
            <a:noAutofit/>
          </a:bodyPr>
          <a:lstStyle/>
          <a:p>
            <a:pPr marL="0" indent="0"/>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r>
              <a:rPr lang="en-US" dirty="0"/>
              <a:t> A Library books management system is an infrastructure that allows user to search books and add/remove</a:t>
            </a:r>
            <a:r>
              <a:rPr lang="en-US" sz="1600" dirty="0"/>
              <a:t>.</a:t>
            </a:r>
            <a:endParaRPr lang="en-NP" sz="1600" dirty="0"/>
          </a:p>
          <a:p>
            <a:pPr marL="0" lvl="0" indent="0" rtl="0">
              <a:spcBef>
                <a:spcPts val="0"/>
              </a:spcBef>
              <a:spcAft>
                <a:spcPts val="0"/>
              </a:spcAft>
              <a:buNone/>
            </a:pP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r>
              <a:rPr lang="en-US" dirty="0"/>
              <a:t>Students are allowed to take only three books.</a:t>
            </a:r>
          </a:p>
          <a:p>
            <a:r>
              <a:rPr lang="en-US" dirty="0"/>
              <a:t>Students are not allowed to check whether the book is available.</a:t>
            </a:r>
          </a:p>
          <a:p>
            <a:r>
              <a:rPr lang="en-US" dirty="0"/>
              <a:t>There are no online services.</a:t>
            </a:r>
          </a:p>
          <a:p>
            <a:r>
              <a:rPr lang="en-US" dirty="0"/>
              <a:t>Students are not informed before the dead line of the </a:t>
            </a:r>
            <a:r>
              <a:rPr lang="en-US"/>
              <a:t>book renew.</a:t>
            </a:r>
            <a:endParaRPr lang="en-US" dirty="0"/>
          </a:p>
          <a:p>
            <a:r>
              <a:rPr lang="en-US" dirty="0"/>
              <a:t>Students are not allowed to get access to the library book management system.</a:t>
            </a:r>
          </a:p>
          <a:p>
            <a:pPr marL="146050" indent="0">
              <a:buNone/>
            </a:pPr>
            <a:endParaRPr lang="en-NP" dirty="0"/>
          </a:p>
        </p:txBody>
      </p:sp>
    </p:spTree>
    <p:extLst>
      <p:ext uri="{BB962C8B-B14F-4D97-AF65-F5344CB8AC3E}">
        <p14:creationId xmlns:p14="http://schemas.microsoft.com/office/powerpoint/2010/main" val="417081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algn="just"/>
            <a:r>
              <a:rPr lang="en-US" dirty="0"/>
              <a:t>The main objectives behind the development of this project are as follows:</a:t>
            </a:r>
            <a:endParaRPr lang="en-NP" dirty="0"/>
          </a:p>
          <a:p>
            <a:pPr lvl="0" algn="just"/>
            <a:r>
              <a:rPr lang="en-US" dirty="0"/>
              <a:t>To utilize the information of Books.</a:t>
            </a:r>
            <a:endParaRPr lang="en-NP" dirty="0"/>
          </a:p>
          <a:p>
            <a:pPr lvl="0" algn="just"/>
            <a:r>
              <a:rPr lang="en-US" dirty="0"/>
              <a:t>To store and retrieve books items.</a:t>
            </a:r>
            <a:endParaRPr lang="en-NP" dirty="0"/>
          </a:p>
          <a:p>
            <a:pPr lvl="0" algn="just"/>
            <a:r>
              <a:rPr lang="en-US" dirty="0"/>
              <a:t>To manage records of students who have withdrawn the book.</a:t>
            </a:r>
            <a:endParaRPr lang="en-NP" dirty="0"/>
          </a:p>
          <a:p>
            <a:pPr lvl="0" algn="just"/>
            <a:r>
              <a:rPr lang="en-US" dirty="0"/>
              <a:t>To store and access item in books stocks.</a:t>
            </a:r>
            <a:endParaRPr lang="en-NP" dirty="0"/>
          </a:p>
          <a:p>
            <a:pPr lvl="0" algn="just"/>
            <a:r>
              <a:rPr lang="en-US" dirty="0"/>
              <a:t>To manage the particular records of student.</a:t>
            </a:r>
            <a:endParaRPr lang="en-NP" dirty="0"/>
          </a:p>
          <a:p>
            <a:pPr lvl="0" algn="just"/>
            <a:r>
              <a:rPr lang="en-US" dirty="0"/>
              <a:t>To generate the report of books.</a:t>
            </a:r>
            <a:endParaRPr lang="en-NP" dirty="0"/>
          </a:p>
          <a:p>
            <a:pPr lvl="0" algn="just"/>
            <a:r>
              <a:rPr lang="en-US" dirty="0"/>
              <a:t>To provide the details of issue books.</a:t>
            </a:r>
            <a:endParaRPr lang="en-NP" dirty="0"/>
          </a:p>
          <a:p>
            <a:pPr lvl="0" algn="just"/>
            <a:r>
              <a:rPr lang="en-US" dirty="0"/>
              <a:t>To provide the details of issue books.</a:t>
            </a:r>
            <a:endParaRPr lang="en-NP" dirty="0"/>
          </a:p>
          <a:p>
            <a:pPr marL="146050" indent="0">
              <a:buNone/>
            </a:pPr>
            <a:endParaRPr lang="en-NP" dirty="0"/>
          </a:p>
        </p:txBody>
      </p:sp>
    </p:spTree>
    <p:extLst>
      <p:ext uri="{BB962C8B-B14F-4D97-AF65-F5344CB8AC3E}">
        <p14:creationId xmlns:p14="http://schemas.microsoft.com/office/powerpoint/2010/main" val="43549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NP" dirty="0">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a:t>
              </a:r>
              <a:r>
                <a:rPr lang="en-NP" dirty="0">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A6F8-AFEA-AB43-A0A5-2A875FCB5A6E}"/>
              </a:ext>
            </a:extLst>
          </p:cNvPr>
          <p:cNvSpPr>
            <a:spLocks noGrp="1"/>
          </p:cNvSpPr>
          <p:nvPr>
            <p:ph type="title"/>
          </p:nvPr>
        </p:nvSpPr>
        <p:spPr/>
        <p:txBody>
          <a:bodyPr/>
          <a:lstStyle/>
          <a:p>
            <a:r>
              <a:rPr lang="en-NP" dirty="0"/>
              <a:t>Use case diagram</a:t>
            </a:r>
          </a:p>
        </p:txBody>
      </p:sp>
      <p:grpSp>
        <p:nvGrpSpPr>
          <p:cNvPr id="5" name="Group 4">
            <a:extLst>
              <a:ext uri="{FF2B5EF4-FFF2-40B4-BE49-F238E27FC236}">
                <a16:creationId xmlns:a16="http://schemas.microsoft.com/office/drawing/2014/main" id="{91BD4551-9479-B140-8C3E-DF4D5C05CB34}"/>
              </a:ext>
            </a:extLst>
          </p:cNvPr>
          <p:cNvGrpSpPr/>
          <p:nvPr/>
        </p:nvGrpSpPr>
        <p:grpSpPr>
          <a:xfrm>
            <a:off x="1816333" y="912650"/>
            <a:ext cx="3898668" cy="3814400"/>
            <a:chOff x="-66895" y="0"/>
            <a:chExt cx="5773813" cy="6000750"/>
          </a:xfrm>
        </p:grpSpPr>
        <p:grpSp>
          <p:nvGrpSpPr>
            <p:cNvPr id="6" name="Group 5">
              <a:extLst>
                <a:ext uri="{FF2B5EF4-FFF2-40B4-BE49-F238E27FC236}">
                  <a16:creationId xmlns:a16="http://schemas.microsoft.com/office/drawing/2014/main" id="{F707222C-75E5-BE41-899A-B477C11B53D4}"/>
                </a:ext>
              </a:extLst>
            </p:cNvPr>
            <p:cNvGrpSpPr/>
            <p:nvPr/>
          </p:nvGrpSpPr>
          <p:grpSpPr>
            <a:xfrm>
              <a:off x="0" y="0"/>
              <a:ext cx="5706918" cy="6000750"/>
              <a:chOff x="228600" y="0"/>
              <a:chExt cx="5706918" cy="6000750"/>
            </a:xfrm>
          </p:grpSpPr>
          <p:grpSp>
            <p:nvGrpSpPr>
              <p:cNvPr id="8" name="Group 7">
                <a:extLst>
                  <a:ext uri="{FF2B5EF4-FFF2-40B4-BE49-F238E27FC236}">
                    <a16:creationId xmlns:a16="http://schemas.microsoft.com/office/drawing/2014/main" id="{B69926EC-C67E-854A-AEA0-FBFE0E686140}"/>
                  </a:ext>
                </a:extLst>
              </p:cNvPr>
              <p:cNvGrpSpPr/>
              <p:nvPr/>
            </p:nvGrpSpPr>
            <p:grpSpPr>
              <a:xfrm>
                <a:off x="897774" y="0"/>
                <a:ext cx="5037744" cy="6000750"/>
                <a:chOff x="0" y="0"/>
                <a:chExt cx="5037744" cy="6000750"/>
              </a:xfrm>
            </p:grpSpPr>
            <p:sp>
              <p:nvSpPr>
                <p:cNvPr id="10" name="Rectangle 9">
                  <a:extLst>
                    <a:ext uri="{FF2B5EF4-FFF2-40B4-BE49-F238E27FC236}">
                      <a16:creationId xmlns:a16="http://schemas.microsoft.com/office/drawing/2014/main" id="{35E4AB0E-58AA-BE4C-A455-C28F7A9DE389}"/>
                    </a:ext>
                  </a:extLst>
                </p:cNvPr>
                <p:cNvSpPr/>
                <p:nvPr/>
              </p:nvSpPr>
              <p:spPr>
                <a:xfrm>
                  <a:off x="1596044" y="0"/>
                  <a:ext cx="3441700" cy="6000750"/>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9E83AB54-AA44-A045-94AF-DB43033F0AEB}"/>
                    </a:ext>
                  </a:extLst>
                </p:cNvPr>
                <p:cNvSpPr/>
                <p:nvPr/>
              </p:nvSpPr>
              <p:spPr>
                <a:xfrm>
                  <a:off x="2427316" y="515389"/>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Login</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EACFC599-F44F-004C-8DB9-317838E831F3}"/>
                    </a:ext>
                  </a:extLst>
                </p:cNvPr>
                <p:cNvSpPr/>
                <p:nvPr/>
              </p:nvSpPr>
              <p:spPr>
                <a:xfrm>
                  <a:off x="2427316" y="1413164"/>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Insert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E2C0D613-7F02-6E4A-8D75-9ACE6D8FBD86}"/>
                    </a:ext>
                  </a:extLst>
                </p:cNvPr>
                <p:cNvSpPr/>
                <p:nvPr/>
              </p:nvSpPr>
              <p:spPr>
                <a:xfrm>
                  <a:off x="2427316" y="2277687"/>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Display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2B26E97F-F78E-D14C-8145-13EBFDCA1366}"/>
                    </a:ext>
                  </a:extLst>
                </p:cNvPr>
                <p:cNvSpPr/>
                <p:nvPr/>
              </p:nvSpPr>
              <p:spPr>
                <a:xfrm>
                  <a:off x="2427316" y="31422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Update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023FD76A-B8C2-2949-B5DE-93E636BF786E}"/>
                    </a:ext>
                  </a:extLst>
                </p:cNvPr>
                <p:cNvSpPr/>
                <p:nvPr/>
              </p:nvSpPr>
              <p:spPr>
                <a:xfrm>
                  <a:off x="2427316" y="40566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Delete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Oval 15">
                  <a:extLst>
                    <a:ext uri="{FF2B5EF4-FFF2-40B4-BE49-F238E27FC236}">
                      <a16:creationId xmlns:a16="http://schemas.microsoft.com/office/drawing/2014/main" id="{ED137620-D68A-F847-952C-8781DEAC446C}"/>
                    </a:ext>
                  </a:extLst>
                </p:cNvPr>
                <p:cNvSpPr/>
                <p:nvPr/>
              </p:nvSpPr>
              <p:spPr>
                <a:xfrm>
                  <a:off x="2427316" y="4921135"/>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Search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9A28AB9-57AF-C947-9EE4-5FD25E317729}"/>
                    </a:ext>
                  </a:extLst>
                </p:cNvPr>
                <p:cNvCxnSpPr/>
                <p:nvPr/>
              </p:nvCxnSpPr>
              <p:spPr>
                <a:xfrm flipH="1">
                  <a:off x="0" y="881149"/>
                  <a:ext cx="2434107" cy="176440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77D314C-0CD1-A24B-BB4B-B4B44F3769EF}"/>
                    </a:ext>
                  </a:extLst>
                </p:cNvPr>
                <p:cNvCxnSpPr/>
                <p:nvPr/>
              </p:nvCxnSpPr>
              <p:spPr>
                <a:xfrm flipH="1">
                  <a:off x="0" y="1762298"/>
                  <a:ext cx="2433955" cy="88826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50C4484-601C-4F48-BD05-851817CF63AB}"/>
                    </a:ext>
                  </a:extLst>
                </p:cNvPr>
                <p:cNvCxnSpPr/>
                <p:nvPr/>
              </p:nvCxnSpPr>
              <p:spPr>
                <a:xfrm flipH="1" flipV="1">
                  <a:off x="16626" y="2660073"/>
                  <a:ext cx="2419301" cy="293"/>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F2E969-2F79-3C42-9687-E7DB298588C0}"/>
                    </a:ext>
                  </a:extLst>
                </p:cNvPr>
                <p:cNvCxnSpPr/>
                <p:nvPr/>
              </p:nvCxnSpPr>
              <p:spPr>
                <a:xfrm flipH="1" flipV="1">
                  <a:off x="0" y="2643447"/>
                  <a:ext cx="2434107" cy="888642"/>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1245C5-A26C-F448-A810-F87FC4CDDCD7}"/>
                    </a:ext>
                  </a:extLst>
                </p:cNvPr>
                <p:cNvCxnSpPr/>
                <p:nvPr/>
              </p:nvCxnSpPr>
              <p:spPr>
                <a:xfrm flipH="1" flipV="1">
                  <a:off x="16626" y="2660073"/>
                  <a:ext cx="2419301" cy="1765300"/>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013973-4717-854E-BE24-16DD11F7C830}"/>
                    </a:ext>
                  </a:extLst>
                </p:cNvPr>
                <p:cNvCxnSpPr/>
                <p:nvPr/>
              </p:nvCxnSpPr>
              <p:spPr>
                <a:xfrm flipH="1" flipV="1">
                  <a:off x="16626" y="2643447"/>
                  <a:ext cx="2421255" cy="2626995"/>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grpSp>
          <p:pic>
            <p:nvPicPr>
              <p:cNvPr id="9" name="Picture 8" descr="Free vector graphic: Stick Figure, Stick, Figure, Person ...">
                <a:extLst>
                  <a:ext uri="{FF2B5EF4-FFF2-40B4-BE49-F238E27FC236}">
                    <a16:creationId xmlns:a16="http://schemas.microsoft.com/office/drawing/2014/main" id="{F285CCEB-26FC-3541-9DD5-4D7700BDEF3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228600" y="1772747"/>
                <a:ext cx="814070" cy="1454785"/>
              </a:xfrm>
              <a:prstGeom prst="rect">
                <a:avLst/>
              </a:prstGeom>
              <a:ln>
                <a:noFill/>
              </a:ln>
            </p:spPr>
          </p:pic>
        </p:grpSp>
        <p:sp>
          <p:nvSpPr>
            <p:cNvPr id="7" name="Text Box 53">
              <a:extLst>
                <a:ext uri="{FF2B5EF4-FFF2-40B4-BE49-F238E27FC236}">
                  <a16:creationId xmlns:a16="http://schemas.microsoft.com/office/drawing/2014/main" id="{65917D47-4EBB-A645-8BAC-3B77DEB461E8}"/>
                </a:ext>
              </a:extLst>
            </p:cNvPr>
            <p:cNvSpPr txBox="1"/>
            <p:nvPr/>
          </p:nvSpPr>
          <p:spPr>
            <a:xfrm>
              <a:off x="-66895" y="3279255"/>
              <a:ext cx="1346199" cy="4948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b="1" dirty="0">
                  <a:effectLst/>
                  <a:latin typeface="Times New Roman" panose="02020603050405020304" pitchFamily="18" charset="0"/>
                  <a:ea typeface="Calibri" panose="020F0502020204030204" pitchFamily="34" charset="0"/>
                  <a:cs typeface="Arial" panose="020B0604020202020204" pitchFamily="34" charset="0"/>
                </a:rPr>
                <a:t>ADMIN</a:t>
              </a:r>
              <a:endParaRPr lang="en-NP" sz="1000" dirty="0">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8776662"/>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492</Words>
  <Application>Microsoft Macintosh PowerPoint</Application>
  <PresentationFormat>On-screen Show (16:9)</PresentationFormat>
  <Paragraphs>72</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Roboto Condensed Light</vt:lpstr>
      <vt:lpstr>Roboto</vt:lpstr>
      <vt:lpstr>Times New Roman</vt:lpstr>
      <vt:lpstr>Abel</vt:lpstr>
      <vt:lpstr>Libre Baskerville</vt:lpstr>
      <vt:lpstr>Generation of '27 by Slidesgo</vt:lpstr>
      <vt:lpstr>Library Books Management System</vt:lpstr>
      <vt:lpstr>Problem Statement</vt:lpstr>
      <vt:lpstr>Introduction</vt:lpstr>
      <vt:lpstr>Problem Statement</vt:lpstr>
      <vt:lpstr>Objectives</vt:lpstr>
      <vt:lpstr>Scope</vt:lpstr>
      <vt:lpstr>System Flow</vt:lpstr>
      <vt:lpstr>Waterfall Model</vt:lpstr>
      <vt:lpstr>Use case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ANJAN SHRESTHA</cp:lastModifiedBy>
  <cp:revision>22</cp:revision>
  <dcterms:modified xsi:type="dcterms:W3CDTF">2022-02-19T14:20:47Z</dcterms:modified>
</cp:coreProperties>
</file>