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8" r:id="rId3"/>
    <p:sldId id="263" r:id="rId4"/>
    <p:sldId id="303" r:id="rId5"/>
    <p:sldId id="304" r:id="rId6"/>
    <p:sldId id="305" r:id="rId7"/>
    <p:sldId id="312" r:id="rId8"/>
    <p:sldId id="309" r:id="rId9"/>
    <p:sldId id="310" r:id="rId10"/>
    <p:sldId id="311" r:id="rId11"/>
  </p:sldIdLst>
  <p:sldSz cx="9144000" cy="5143500" type="screen16x9"/>
  <p:notesSz cx="6858000" cy="9144000"/>
  <p:embeddedFontLst>
    <p:embeddedFont>
      <p:font typeface="Abel" panose="02000506030000020004" pitchFamily="2" charset="0"/>
      <p:regular r:id="rId13"/>
    </p:embeddedFont>
    <p:embeddedFont>
      <p:font typeface="Libre Baskerville" panose="02000000000000000000" pitchFamily="2" charset="0"/>
      <p:regular r:id="rId14"/>
      <p:bold r:id="rId15"/>
      <p:italic r:id="rId16"/>
    </p:embeddedFont>
    <p:embeddedFont>
      <p:font typeface="Roboto" panose="02000000000000000000" pitchFamily="2" charset="0"/>
      <p:regular r:id="rId17"/>
      <p:bold r:id="rId18"/>
      <p:italic r:id="rId19"/>
      <p:boldItalic r:id="rId20"/>
    </p:embeddedFont>
    <p:embeddedFont>
      <p:font typeface="Roboto Condensed Light" panose="020F0302020204030204" pitchFamily="34"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6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802471-59EC-4A00-A033-18B66365957B}">
  <a:tblStyle styleId="{49802471-59EC-4A00-A033-18B6636595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09"/>
    <p:restoredTop sz="94595"/>
  </p:normalViewPr>
  <p:slideViewPr>
    <p:cSldViewPr snapToGrid="0" snapToObjects="1">
      <p:cViewPr varScale="1">
        <p:scale>
          <a:sx n="145" d="100"/>
          <a:sy n="145" d="100"/>
        </p:scale>
        <p:origin x="288" y="184"/>
      </p:cViewPr>
      <p:guideLst/>
    </p:cSldViewPr>
  </p:slideViewPr>
  <p:outlineViewPr>
    <p:cViewPr>
      <p:scale>
        <a:sx n="33" d="100"/>
        <a:sy n="33" d="100"/>
      </p:scale>
      <p:origin x="0" y="-3111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213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Font typeface="Abel"/>
              <a:buChar char="●"/>
              <a:defRPr sz="1300"/>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82"/>
        <p:cNvGrpSpPr/>
        <p:nvPr/>
      </p:nvGrpSpPr>
      <p:grpSpPr>
        <a:xfrm>
          <a:off x="0" y="0"/>
          <a:ext cx="0" cy="0"/>
          <a:chOff x="0" y="0"/>
          <a:chExt cx="0" cy="0"/>
        </a:xfrm>
      </p:grpSpPr>
      <p:pic>
        <p:nvPicPr>
          <p:cNvPr id="83" name="Google Shape;83;p1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84" name="Google Shape;84;p15"/>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5" name="Google Shape;85;p15"/>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6" name="Google Shape;86;p15"/>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87" name="Google Shape;87;p15"/>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8" name="Google Shape;88;p15"/>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5"/>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0" name="Google Shape;90;p15"/>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1" name="Google Shape;91;p15"/>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2" name="Google Shape;92;p15"/>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3" name="Google Shape;93;p15"/>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4" name="Google Shape;94;p15"/>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5" name="Google Shape;95;p15"/>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6" name="Google Shape;96;p15"/>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7" name="Google Shape;97;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1" r:id="rId5"/>
    <p:sldLayoutId id="2147483668"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stick-figure-stick-figure-person-4065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3418758" y="378663"/>
            <a:ext cx="4991082" cy="27123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100" b="1" dirty="0">
                <a:solidFill>
                  <a:schemeClr val="dk2"/>
                </a:solidFill>
              </a:rPr>
              <a:t>Library</a:t>
            </a:r>
            <a:br>
              <a:rPr lang="en" sz="5100" b="1" dirty="0">
                <a:solidFill>
                  <a:schemeClr val="dk2"/>
                </a:solidFill>
              </a:rPr>
            </a:br>
            <a:r>
              <a:rPr lang="en" sz="5100" b="1" dirty="0">
                <a:solidFill>
                  <a:schemeClr val="dk2"/>
                </a:solidFill>
              </a:rPr>
              <a:t>Books Management System</a:t>
            </a:r>
            <a:endParaRPr sz="5400" dirty="0">
              <a:solidFill>
                <a:schemeClr val="dk2"/>
              </a:solidFill>
            </a:endParaRPr>
          </a:p>
        </p:txBody>
      </p:sp>
      <p:sp>
        <p:nvSpPr>
          <p:cNvPr id="443" name="Google Shape;443;p42"/>
          <p:cNvSpPr txBox="1">
            <a:spLocks noGrp="1"/>
          </p:cNvSpPr>
          <p:nvPr>
            <p:ph type="subTitle" idx="1"/>
          </p:nvPr>
        </p:nvSpPr>
        <p:spPr>
          <a:xfrm>
            <a:off x="5565340" y="3109280"/>
            <a:ext cx="2867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The Fusion</a:t>
            </a:r>
            <a:endParaRPr dirty="0"/>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2"/>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C484-C38A-E34D-ADDC-DFD727133B04}"/>
              </a:ext>
            </a:extLst>
          </p:cNvPr>
          <p:cNvSpPr>
            <a:spLocks noGrp="1"/>
          </p:cNvSpPr>
          <p:nvPr>
            <p:ph type="title"/>
          </p:nvPr>
        </p:nvSpPr>
        <p:spPr/>
        <p:txBody>
          <a:bodyPr/>
          <a:lstStyle/>
          <a:p>
            <a:r>
              <a:rPr lang="en-NP" dirty="0"/>
              <a:t>Conclusion</a:t>
            </a:r>
          </a:p>
        </p:txBody>
      </p:sp>
      <p:sp>
        <p:nvSpPr>
          <p:cNvPr id="3" name="Text Placeholder 2">
            <a:extLst>
              <a:ext uri="{FF2B5EF4-FFF2-40B4-BE49-F238E27FC236}">
                <a16:creationId xmlns:a16="http://schemas.microsoft.com/office/drawing/2014/main" id="{93506E1B-4E0D-8149-B61F-AFE8B99246F5}"/>
              </a:ext>
            </a:extLst>
          </p:cNvPr>
          <p:cNvSpPr>
            <a:spLocks noGrp="1"/>
          </p:cNvSpPr>
          <p:nvPr>
            <p:ph type="body" idx="1"/>
          </p:nvPr>
        </p:nvSpPr>
        <p:spPr/>
        <p:txBody>
          <a:bodyPr/>
          <a:lstStyle/>
          <a:p>
            <a:pPr marL="0" indent="0" algn="just">
              <a:buNone/>
            </a:pPr>
            <a:r>
              <a:rPr lang="en-US"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p>
          <a:p>
            <a:pPr marL="0" indent="0" algn="just">
              <a:buNone/>
            </a:pPr>
            <a:endParaRPr lang="en-NP" dirty="0"/>
          </a:p>
          <a:p>
            <a:pPr marL="0" indent="0" algn="just">
              <a:buNone/>
            </a:pPr>
            <a:r>
              <a:rPr lang="en-US" dirty="0"/>
              <a:t>Our project</a:t>
            </a:r>
            <a:r>
              <a:rPr lang="en-NP" dirty="0"/>
              <a:t> provides a computerized version of library management system which will</a:t>
            </a:r>
            <a:r>
              <a:rPr lang="en-US" dirty="0"/>
              <a:t> be beneficial for</a:t>
            </a:r>
            <a:r>
              <a:rPr lang="en-NP" dirty="0"/>
              <a:t> the students as well as the staff of the library.</a:t>
            </a:r>
          </a:p>
          <a:p>
            <a:pPr marL="0" indent="0" algn="just">
              <a:buNone/>
            </a:pPr>
            <a:br>
              <a:rPr lang="en-NP" dirty="0"/>
            </a:br>
            <a:r>
              <a:rPr lang="en-NP" dirty="0"/>
              <a:t>It makes entire </a:t>
            </a:r>
            <a:r>
              <a:rPr lang="en-US" dirty="0"/>
              <a:t>process easy where</a:t>
            </a:r>
            <a:r>
              <a:rPr lang="en-NP" dirty="0"/>
              <a:t> student can search books, staff can generate reports and do book transactions. It also has a facility for login where </a:t>
            </a:r>
            <a:r>
              <a:rPr lang="en-US" dirty="0"/>
              <a:t>library staff </a:t>
            </a:r>
            <a:r>
              <a:rPr lang="en-NP" dirty="0"/>
              <a:t> can login and can see status of books issue.</a:t>
            </a:r>
          </a:p>
        </p:txBody>
      </p:sp>
    </p:spTree>
    <p:extLst>
      <p:ext uri="{BB962C8B-B14F-4D97-AF65-F5344CB8AC3E}">
        <p14:creationId xmlns:p14="http://schemas.microsoft.com/office/powerpoint/2010/main" val="386096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7"/>
        <p:cNvGrpSpPr/>
        <p:nvPr/>
      </p:nvGrpSpPr>
      <p:grpSpPr>
        <a:xfrm>
          <a:off x="0" y="0"/>
          <a:ext cx="0" cy="0"/>
          <a:chOff x="0" y="0"/>
          <a:chExt cx="0" cy="0"/>
        </a:xfrm>
      </p:grpSpPr>
      <p:sp>
        <p:nvSpPr>
          <p:cNvPr id="509" name="Google Shape;509;p44"/>
          <p:cNvSpPr txBox="1">
            <a:spLocks noGrp="1"/>
          </p:cNvSpPr>
          <p:nvPr>
            <p:ph type="title"/>
          </p:nvPr>
        </p:nvSpPr>
        <p:spPr>
          <a:xfrm>
            <a:off x="1660126" y="1591375"/>
            <a:ext cx="300614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510" name="Google Shape;510;p44"/>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512" name="Google Shape;512;p44"/>
          <p:cNvSpPr txBox="1">
            <a:spLocks noGrp="1"/>
          </p:cNvSpPr>
          <p:nvPr>
            <p:ph type="title" idx="4"/>
          </p:nvPr>
        </p:nvSpPr>
        <p:spPr>
          <a:xfrm>
            <a:off x="16601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513" name="Google Shape;513;p44"/>
          <p:cNvSpPr txBox="1">
            <a:spLocks noGrp="1"/>
          </p:cNvSpPr>
          <p:nvPr>
            <p:ph type="title" idx="5"/>
          </p:nvPr>
        </p:nvSpPr>
        <p:spPr>
          <a:xfrm>
            <a:off x="818688"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515" name="Google Shape;515;p44"/>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Scope</a:t>
            </a:r>
            <a:endParaRPr dirty="0"/>
          </a:p>
        </p:txBody>
      </p:sp>
      <p:sp>
        <p:nvSpPr>
          <p:cNvPr id="516" name="Google Shape;516;p44"/>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518" name="Google Shape;518;p44"/>
          <p:cNvSpPr txBox="1">
            <a:spLocks noGrp="1"/>
          </p:cNvSpPr>
          <p:nvPr>
            <p:ph type="title" idx="13"/>
          </p:nvPr>
        </p:nvSpPr>
        <p:spPr>
          <a:xfrm>
            <a:off x="59853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System Flow</a:t>
            </a:r>
            <a:endParaRPr dirty="0"/>
          </a:p>
        </p:txBody>
      </p:sp>
      <p:sp>
        <p:nvSpPr>
          <p:cNvPr id="519" name="Google Shape;519;p44"/>
          <p:cNvSpPr txBox="1">
            <a:spLocks noGrp="1"/>
          </p:cNvSpPr>
          <p:nvPr>
            <p:ph type="title" idx="14"/>
          </p:nvPr>
        </p:nvSpPr>
        <p:spPr>
          <a:xfrm>
            <a:off x="5130913"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520" name="Google Shape;520;p44"/>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6" name="Google Shape;509;p44">
            <a:extLst>
              <a:ext uri="{FF2B5EF4-FFF2-40B4-BE49-F238E27FC236}">
                <a16:creationId xmlns:a16="http://schemas.microsoft.com/office/drawing/2014/main" id="{107BEE8E-3AD1-824E-A2CD-1426C5088234}"/>
              </a:ext>
            </a:extLst>
          </p:cNvPr>
          <p:cNvSpPr txBox="1">
            <a:spLocks/>
          </p:cNvSpPr>
          <p:nvPr/>
        </p:nvSpPr>
        <p:spPr>
          <a:xfrm>
            <a:off x="1660126" y="2581138"/>
            <a:ext cx="300614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t>Waterfall Model	</a:t>
            </a:r>
          </a:p>
        </p:txBody>
      </p:sp>
      <p:sp>
        <p:nvSpPr>
          <p:cNvPr id="17" name="Google Shape;510;p44">
            <a:extLst>
              <a:ext uri="{FF2B5EF4-FFF2-40B4-BE49-F238E27FC236}">
                <a16:creationId xmlns:a16="http://schemas.microsoft.com/office/drawing/2014/main" id="{3B3BC0EF-1C1E-9F4B-BFDA-0256BA8249F7}"/>
              </a:ext>
            </a:extLst>
          </p:cNvPr>
          <p:cNvSpPr txBox="1">
            <a:spLocks/>
          </p:cNvSpPr>
          <p:nvPr/>
        </p:nvSpPr>
        <p:spPr>
          <a:xfrm>
            <a:off x="820488" y="2514976"/>
            <a:ext cx="9126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a:t>05.</a:t>
            </a:r>
            <a:endParaRPr lang="en" dirty="0"/>
          </a:p>
        </p:txBody>
      </p:sp>
      <p:sp>
        <p:nvSpPr>
          <p:cNvPr id="18" name="Google Shape;512;p44">
            <a:extLst>
              <a:ext uri="{FF2B5EF4-FFF2-40B4-BE49-F238E27FC236}">
                <a16:creationId xmlns:a16="http://schemas.microsoft.com/office/drawing/2014/main" id="{D52F355E-F04D-3B40-A4AC-2E14AA6BB000}"/>
              </a:ext>
            </a:extLst>
          </p:cNvPr>
          <p:cNvSpPr txBox="1">
            <a:spLocks/>
          </p:cNvSpPr>
          <p:nvPr/>
        </p:nvSpPr>
        <p:spPr>
          <a:xfrm>
            <a:off x="1660127" y="3072901"/>
            <a:ext cx="271391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t>Use case diagram</a:t>
            </a:r>
          </a:p>
        </p:txBody>
      </p:sp>
      <p:sp>
        <p:nvSpPr>
          <p:cNvPr id="19" name="Google Shape;513;p44">
            <a:extLst>
              <a:ext uri="{FF2B5EF4-FFF2-40B4-BE49-F238E27FC236}">
                <a16:creationId xmlns:a16="http://schemas.microsoft.com/office/drawing/2014/main" id="{F4EE827A-5C61-6A4B-BD88-D9AF96C239AD}"/>
              </a:ext>
            </a:extLst>
          </p:cNvPr>
          <p:cNvSpPr txBox="1">
            <a:spLocks/>
          </p:cNvSpPr>
          <p:nvPr/>
        </p:nvSpPr>
        <p:spPr>
          <a:xfrm>
            <a:off x="818688" y="300673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t>06.</a:t>
            </a:r>
          </a:p>
        </p:txBody>
      </p:sp>
      <p:sp>
        <p:nvSpPr>
          <p:cNvPr id="20" name="Google Shape;515;p44">
            <a:extLst>
              <a:ext uri="{FF2B5EF4-FFF2-40B4-BE49-F238E27FC236}">
                <a16:creationId xmlns:a16="http://schemas.microsoft.com/office/drawing/2014/main" id="{85D6FA47-A2EC-7440-8E7B-442CD6EF2809}"/>
              </a:ext>
            </a:extLst>
          </p:cNvPr>
          <p:cNvSpPr txBox="1">
            <a:spLocks/>
          </p:cNvSpPr>
          <p:nvPr/>
        </p:nvSpPr>
        <p:spPr>
          <a:xfrm>
            <a:off x="5985327" y="2581138"/>
            <a:ext cx="2169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a:t>Conclusion</a:t>
            </a:r>
            <a:endParaRPr lang="en-US" dirty="0"/>
          </a:p>
        </p:txBody>
      </p:sp>
      <p:sp>
        <p:nvSpPr>
          <p:cNvPr id="21" name="Google Shape;516;p44">
            <a:extLst>
              <a:ext uri="{FF2B5EF4-FFF2-40B4-BE49-F238E27FC236}">
                <a16:creationId xmlns:a16="http://schemas.microsoft.com/office/drawing/2014/main" id="{0C07465C-A35F-C840-A933-9370635547ED}"/>
              </a:ext>
            </a:extLst>
          </p:cNvPr>
          <p:cNvSpPr txBox="1">
            <a:spLocks/>
          </p:cNvSpPr>
          <p:nvPr/>
        </p:nvSpPr>
        <p:spPr>
          <a:xfrm>
            <a:off x="5130913" y="2514976"/>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a:t>07.</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Introduction</a:t>
            </a:r>
            <a:endParaRPr/>
          </a:p>
        </p:txBody>
      </p:sp>
      <p:sp>
        <p:nvSpPr>
          <p:cNvPr id="662" name="Google Shape;662;p49"/>
          <p:cNvSpPr txBox="1">
            <a:spLocks noGrp="1"/>
          </p:cNvSpPr>
          <p:nvPr>
            <p:ph type="subTitle" idx="1"/>
          </p:nvPr>
        </p:nvSpPr>
        <p:spPr>
          <a:xfrm>
            <a:off x="380587" y="1349473"/>
            <a:ext cx="4167835" cy="2693069"/>
          </a:xfrm>
          <a:prstGeom prst="rect">
            <a:avLst/>
          </a:prstGeom>
        </p:spPr>
        <p:txBody>
          <a:bodyPr spcFirstLastPara="1" wrap="square" lIns="91425" tIns="91425" rIns="91425" bIns="91425" anchor="ctr" anchorCtr="0">
            <a:noAutofit/>
          </a:bodyPr>
          <a:lstStyle/>
          <a:p>
            <a:pPr marL="0" indent="0"/>
            <a:r>
              <a:rPr lang="en" dirty="0"/>
              <a:t>Almost in LIBRARY MANAGEMENT the records of members, New book Entry, their details, Member Entry, member Enquiry, Book Enquiry, Book Return register etc. are maintained and manipulated. Generally all these works are done and managed manually hence leading to the chances of human errors that may create some problems. Thus, a secured and reliable system is required to handle it.</a:t>
            </a:r>
            <a:r>
              <a:rPr lang="en-US" dirty="0"/>
              <a:t> A Library books management system is an infrastructure that allows user to search books and add/remove</a:t>
            </a:r>
            <a:r>
              <a:rPr lang="en-US" sz="1600" dirty="0"/>
              <a:t>.</a:t>
            </a:r>
            <a:endParaRPr lang="en-NP" sz="1600" dirty="0"/>
          </a:p>
          <a:p>
            <a:pPr marL="0" lvl="0" indent="0" rtl="0">
              <a:spcBef>
                <a:spcPts val="0"/>
              </a:spcBef>
              <a:spcAft>
                <a:spcPts val="0"/>
              </a:spcAft>
              <a:buNone/>
            </a:pPr>
            <a:endParaRPr sz="1600" dirty="0"/>
          </a:p>
        </p:txBody>
      </p:sp>
      <p:grpSp>
        <p:nvGrpSpPr>
          <p:cNvPr id="663" name="Google Shape;663;p49"/>
          <p:cNvGrpSpPr/>
          <p:nvPr/>
        </p:nvGrpSpPr>
        <p:grpSpPr>
          <a:xfrm>
            <a:off x="4878574" y="969730"/>
            <a:ext cx="3915692" cy="3040604"/>
            <a:chOff x="9320475" y="1310750"/>
            <a:chExt cx="3915300" cy="3040300"/>
          </a:xfrm>
        </p:grpSpPr>
        <p:sp>
          <p:nvSpPr>
            <p:cNvPr id="664" name="Google Shape;664;p49"/>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9"/>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9"/>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49"/>
          <p:cNvGrpSpPr/>
          <p:nvPr/>
        </p:nvGrpSpPr>
        <p:grpSpPr>
          <a:xfrm rot="892186">
            <a:off x="5751604" y="3709378"/>
            <a:ext cx="2451267" cy="900546"/>
            <a:chOff x="10253036" y="3422449"/>
            <a:chExt cx="2748147" cy="1009614"/>
          </a:xfrm>
        </p:grpSpPr>
        <p:sp>
          <p:nvSpPr>
            <p:cNvPr id="703" name="Google Shape;703;p49"/>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9"/>
          <p:cNvSpPr/>
          <p:nvPr/>
        </p:nvSpPr>
        <p:spPr>
          <a:xfrm>
            <a:off x="4571994" y="1779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786484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5195092" y="32624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A429-8091-2240-A0B9-3063D06066A4}"/>
              </a:ext>
            </a:extLst>
          </p:cNvPr>
          <p:cNvSpPr>
            <a:spLocks noGrp="1"/>
          </p:cNvSpPr>
          <p:nvPr>
            <p:ph type="title"/>
          </p:nvPr>
        </p:nvSpPr>
        <p:spPr/>
        <p:txBody>
          <a:bodyPr/>
          <a:lstStyle/>
          <a:p>
            <a:r>
              <a:rPr lang="en-NP" dirty="0"/>
              <a:t>Problem Statement</a:t>
            </a:r>
          </a:p>
        </p:txBody>
      </p:sp>
      <p:sp>
        <p:nvSpPr>
          <p:cNvPr id="3" name="Text Placeholder 2">
            <a:extLst>
              <a:ext uri="{FF2B5EF4-FFF2-40B4-BE49-F238E27FC236}">
                <a16:creationId xmlns:a16="http://schemas.microsoft.com/office/drawing/2014/main" id="{AD28F22F-A9F2-8D44-A998-3288E770DD90}"/>
              </a:ext>
            </a:extLst>
          </p:cNvPr>
          <p:cNvSpPr>
            <a:spLocks noGrp="1"/>
          </p:cNvSpPr>
          <p:nvPr>
            <p:ph type="body" idx="1"/>
          </p:nvPr>
        </p:nvSpPr>
        <p:spPr/>
        <p:txBody>
          <a:bodyPr/>
          <a:lstStyle/>
          <a:p>
            <a:r>
              <a:rPr lang="en-US" dirty="0"/>
              <a:t>Students are allowed to take only three books.</a:t>
            </a:r>
          </a:p>
          <a:p>
            <a:r>
              <a:rPr lang="en-US" dirty="0"/>
              <a:t>Students are not allowed to check whether the book is available.</a:t>
            </a:r>
          </a:p>
          <a:p>
            <a:r>
              <a:rPr lang="en-US" dirty="0"/>
              <a:t>There are no online services.</a:t>
            </a:r>
          </a:p>
          <a:p>
            <a:r>
              <a:rPr lang="en-US" dirty="0"/>
              <a:t>Students are not informed before the dead line of the book renew.</a:t>
            </a:r>
          </a:p>
          <a:p>
            <a:r>
              <a:rPr lang="en-US" dirty="0"/>
              <a:t>Students are not allowed to get access to the library book management system.</a:t>
            </a:r>
          </a:p>
          <a:p>
            <a:pPr marL="146050" indent="0">
              <a:buNone/>
            </a:pPr>
            <a:endParaRPr lang="en-NP" dirty="0"/>
          </a:p>
        </p:txBody>
      </p:sp>
    </p:spTree>
    <p:extLst>
      <p:ext uri="{BB962C8B-B14F-4D97-AF65-F5344CB8AC3E}">
        <p14:creationId xmlns:p14="http://schemas.microsoft.com/office/powerpoint/2010/main" val="417081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D3BF-1CF6-554D-A27A-50F029D4732E}"/>
              </a:ext>
            </a:extLst>
          </p:cNvPr>
          <p:cNvSpPr>
            <a:spLocks noGrp="1"/>
          </p:cNvSpPr>
          <p:nvPr>
            <p:ph type="title"/>
          </p:nvPr>
        </p:nvSpPr>
        <p:spPr/>
        <p:txBody>
          <a:bodyPr/>
          <a:lstStyle/>
          <a:p>
            <a:r>
              <a:rPr lang="en-NP" dirty="0"/>
              <a:t>Objectives</a:t>
            </a:r>
          </a:p>
        </p:txBody>
      </p:sp>
      <p:sp>
        <p:nvSpPr>
          <p:cNvPr id="3" name="Text Placeholder 2">
            <a:extLst>
              <a:ext uri="{FF2B5EF4-FFF2-40B4-BE49-F238E27FC236}">
                <a16:creationId xmlns:a16="http://schemas.microsoft.com/office/drawing/2014/main" id="{B4E69AB4-9C00-DE43-B430-A4459E31E3DB}"/>
              </a:ext>
            </a:extLst>
          </p:cNvPr>
          <p:cNvSpPr>
            <a:spLocks noGrp="1"/>
          </p:cNvSpPr>
          <p:nvPr>
            <p:ph type="body" idx="1"/>
          </p:nvPr>
        </p:nvSpPr>
        <p:spPr/>
        <p:txBody>
          <a:bodyPr/>
          <a:lstStyle/>
          <a:p>
            <a:pPr algn="just"/>
            <a:r>
              <a:rPr lang="en-US" dirty="0"/>
              <a:t>The main objectives behind the development of this project are as follows:</a:t>
            </a:r>
            <a:endParaRPr lang="en-NP" dirty="0"/>
          </a:p>
          <a:p>
            <a:pPr lvl="0" algn="just"/>
            <a:r>
              <a:rPr lang="en-US" dirty="0"/>
              <a:t>To utilize the information of Books.</a:t>
            </a:r>
            <a:endParaRPr lang="en-NP" dirty="0"/>
          </a:p>
          <a:p>
            <a:pPr lvl="0" algn="just"/>
            <a:r>
              <a:rPr lang="en-US" dirty="0"/>
              <a:t>To store and retrieve books items.</a:t>
            </a:r>
            <a:endParaRPr lang="en-NP" dirty="0"/>
          </a:p>
          <a:p>
            <a:pPr lvl="0" algn="just"/>
            <a:r>
              <a:rPr lang="en-US" dirty="0"/>
              <a:t>To manage records of students who have withdrawn the book.</a:t>
            </a:r>
            <a:endParaRPr lang="en-NP" dirty="0"/>
          </a:p>
          <a:p>
            <a:pPr lvl="0" algn="just"/>
            <a:r>
              <a:rPr lang="en-US" dirty="0"/>
              <a:t>To store and access item in books stocks.</a:t>
            </a:r>
            <a:endParaRPr lang="en-NP" dirty="0"/>
          </a:p>
          <a:p>
            <a:pPr lvl="0" algn="just"/>
            <a:r>
              <a:rPr lang="en-US" dirty="0"/>
              <a:t>To manage the particular records of student.</a:t>
            </a:r>
            <a:endParaRPr lang="en-NP" dirty="0"/>
          </a:p>
          <a:p>
            <a:pPr lvl="0" algn="just"/>
            <a:r>
              <a:rPr lang="en-US" dirty="0"/>
              <a:t>To generate the report of books.</a:t>
            </a:r>
            <a:endParaRPr lang="en-NP" dirty="0"/>
          </a:p>
          <a:p>
            <a:pPr lvl="0" algn="just"/>
            <a:r>
              <a:rPr lang="en-US" dirty="0"/>
              <a:t>To provide the details of issue books.</a:t>
            </a:r>
          </a:p>
        </p:txBody>
      </p:sp>
    </p:spTree>
    <p:extLst>
      <p:ext uri="{BB962C8B-B14F-4D97-AF65-F5344CB8AC3E}">
        <p14:creationId xmlns:p14="http://schemas.microsoft.com/office/powerpoint/2010/main" val="43549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0DFD-0D6F-BC4D-B390-17C279BF04E9}"/>
              </a:ext>
            </a:extLst>
          </p:cNvPr>
          <p:cNvSpPr>
            <a:spLocks noGrp="1"/>
          </p:cNvSpPr>
          <p:nvPr>
            <p:ph type="title"/>
          </p:nvPr>
        </p:nvSpPr>
        <p:spPr/>
        <p:txBody>
          <a:bodyPr/>
          <a:lstStyle/>
          <a:p>
            <a:r>
              <a:rPr lang="en-NP" dirty="0"/>
              <a:t>Scope</a:t>
            </a:r>
          </a:p>
        </p:txBody>
      </p:sp>
      <p:sp>
        <p:nvSpPr>
          <p:cNvPr id="3" name="Text Placeholder 2">
            <a:extLst>
              <a:ext uri="{FF2B5EF4-FFF2-40B4-BE49-F238E27FC236}">
                <a16:creationId xmlns:a16="http://schemas.microsoft.com/office/drawing/2014/main" id="{32C10849-2A8B-4F4A-B9F2-14272805F75E}"/>
              </a:ext>
            </a:extLst>
          </p:cNvPr>
          <p:cNvSpPr>
            <a:spLocks noGrp="1"/>
          </p:cNvSpPr>
          <p:nvPr>
            <p:ph type="body" idx="1"/>
          </p:nvPr>
        </p:nvSpPr>
        <p:spPr/>
        <p:txBody>
          <a:bodyPr/>
          <a:lstStyle/>
          <a:p>
            <a:pPr lvl="0" algn="just"/>
            <a:r>
              <a:rPr lang="en-US" dirty="0"/>
              <a:t>To assist the staff in capturing the effort spent on their respective working areas.</a:t>
            </a:r>
            <a:endParaRPr lang="en-NP" dirty="0"/>
          </a:p>
          <a:p>
            <a:pPr lvl="0" algn="just"/>
            <a:r>
              <a:rPr lang="en-US" dirty="0"/>
              <a:t>To utilize resources in an efficient manner by increasing their productivity through automation.</a:t>
            </a:r>
            <a:endParaRPr lang="en-NP" dirty="0"/>
          </a:p>
          <a:p>
            <a:pPr lvl="0" algn="just"/>
            <a:r>
              <a:rPr lang="en-US" dirty="0"/>
              <a:t>The system generates types of information that can be used for various purposes.</a:t>
            </a:r>
            <a:endParaRPr lang="en-NP" dirty="0"/>
          </a:p>
          <a:p>
            <a:pPr marL="146050" indent="0">
              <a:buNone/>
            </a:pPr>
            <a:endParaRPr lang="en-NP" dirty="0"/>
          </a:p>
        </p:txBody>
      </p:sp>
    </p:spTree>
    <p:extLst>
      <p:ext uri="{BB962C8B-B14F-4D97-AF65-F5344CB8AC3E}">
        <p14:creationId xmlns:p14="http://schemas.microsoft.com/office/powerpoint/2010/main" val="396304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54BE-351C-E54E-8288-132B00CE99F5}"/>
              </a:ext>
            </a:extLst>
          </p:cNvPr>
          <p:cNvSpPr>
            <a:spLocks noGrp="1"/>
          </p:cNvSpPr>
          <p:nvPr>
            <p:ph type="title"/>
          </p:nvPr>
        </p:nvSpPr>
        <p:spPr/>
        <p:txBody>
          <a:bodyPr/>
          <a:lstStyle/>
          <a:p>
            <a:r>
              <a:rPr lang="en-NP" dirty="0"/>
              <a:t>System Flow</a:t>
            </a:r>
          </a:p>
        </p:txBody>
      </p:sp>
      <p:grpSp>
        <p:nvGrpSpPr>
          <p:cNvPr id="4" name="Group 3">
            <a:extLst>
              <a:ext uri="{FF2B5EF4-FFF2-40B4-BE49-F238E27FC236}">
                <a16:creationId xmlns:a16="http://schemas.microsoft.com/office/drawing/2014/main" id="{215C4EE2-89BD-4C4A-AA03-3724B8CCC7BE}"/>
              </a:ext>
            </a:extLst>
          </p:cNvPr>
          <p:cNvGrpSpPr/>
          <p:nvPr/>
        </p:nvGrpSpPr>
        <p:grpSpPr>
          <a:xfrm>
            <a:off x="918245" y="912650"/>
            <a:ext cx="7511630" cy="3713808"/>
            <a:chOff x="456870" y="1825625"/>
            <a:chExt cx="11301682" cy="4459933"/>
          </a:xfrm>
        </p:grpSpPr>
        <p:cxnSp>
          <p:nvCxnSpPr>
            <p:cNvPr id="5" name="Straight Arrow Connector 4">
              <a:extLst>
                <a:ext uri="{FF2B5EF4-FFF2-40B4-BE49-F238E27FC236}">
                  <a16:creationId xmlns:a16="http://schemas.microsoft.com/office/drawing/2014/main" id="{E0369E15-7992-CB4D-9687-BDE09FB1398D}"/>
                </a:ext>
              </a:extLst>
            </p:cNvPr>
            <p:cNvCxnSpPr>
              <a:cxnSpLocks/>
              <a:stCxn id="7" idx="4"/>
              <a:endCxn id="8" idx="0"/>
            </p:cNvCxnSpPr>
            <p:nvPr/>
          </p:nvCxnSpPr>
          <p:spPr>
            <a:xfrm>
              <a:off x="6096000" y="2663825"/>
              <a:ext cx="0" cy="44969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6" name="Group 5">
              <a:extLst>
                <a:ext uri="{FF2B5EF4-FFF2-40B4-BE49-F238E27FC236}">
                  <a16:creationId xmlns:a16="http://schemas.microsoft.com/office/drawing/2014/main" id="{F1114BA7-9DE2-0743-ADB5-6DD37F2ED19C}"/>
                </a:ext>
              </a:extLst>
            </p:cNvPr>
            <p:cNvGrpSpPr/>
            <p:nvPr/>
          </p:nvGrpSpPr>
          <p:grpSpPr>
            <a:xfrm>
              <a:off x="456870" y="1825625"/>
              <a:ext cx="11301682" cy="4459933"/>
              <a:chOff x="456870" y="1825625"/>
              <a:chExt cx="11301682" cy="4459933"/>
            </a:xfrm>
          </p:grpSpPr>
          <p:sp>
            <p:nvSpPr>
              <p:cNvPr id="7" name="Oval 6">
                <a:extLst>
                  <a:ext uri="{FF2B5EF4-FFF2-40B4-BE49-F238E27FC236}">
                    <a16:creationId xmlns:a16="http://schemas.microsoft.com/office/drawing/2014/main" id="{15FAE8F4-F428-0D41-8AD4-9A484A9A4E6B}"/>
                  </a:ext>
                </a:extLst>
              </p:cNvPr>
              <p:cNvSpPr/>
              <p:nvPr/>
            </p:nvSpPr>
            <p:spPr>
              <a:xfrm>
                <a:off x="5257800" y="1825625"/>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START </a:t>
                </a:r>
              </a:p>
            </p:txBody>
          </p:sp>
          <p:sp>
            <p:nvSpPr>
              <p:cNvPr id="8" name="Rectangle 7">
                <a:extLst>
                  <a:ext uri="{FF2B5EF4-FFF2-40B4-BE49-F238E27FC236}">
                    <a16:creationId xmlns:a16="http://schemas.microsoft.com/office/drawing/2014/main" id="{FFB128DB-DA6A-6E45-97A4-FF9E0BF141E5}"/>
                  </a:ext>
                </a:extLst>
              </p:cNvPr>
              <p:cNvSpPr/>
              <p:nvPr/>
            </p:nvSpPr>
            <p:spPr>
              <a:xfrm>
                <a:off x="4940300" y="3113518"/>
                <a:ext cx="23114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LOGIN</a:t>
                </a:r>
              </a:p>
            </p:txBody>
          </p:sp>
          <p:sp>
            <p:nvSpPr>
              <p:cNvPr id="9" name="Rectangle 8">
                <a:extLst>
                  <a:ext uri="{FF2B5EF4-FFF2-40B4-BE49-F238E27FC236}">
                    <a16:creationId xmlns:a16="http://schemas.microsoft.com/office/drawing/2014/main" id="{5E810457-F5EF-8241-9208-A7A389E6D9C1}"/>
                  </a:ext>
                </a:extLst>
              </p:cNvPr>
              <p:cNvSpPr/>
              <p:nvPr/>
            </p:nvSpPr>
            <p:spPr>
              <a:xfrm>
                <a:off x="456870"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Insert</a:t>
                </a:r>
              </a:p>
              <a:p>
                <a:pPr algn="ctr"/>
                <a:r>
                  <a:rPr lang="en-NP" dirty="0">
                    <a:solidFill>
                      <a:schemeClr val="bg2"/>
                    </a:solidFill>
                  </a:rPr>
                  <a:t>Record</a:t>
                </a:r>
              </a:p>
            </p:txBody>
          </p:sp>
          <p:sp>
            <p:nvSpPr>
              <p:cNvPr id="10" name="Rectangle 9">
                <a:extLst>
                  <a:ext uri="{FF2B5EF4-FFF2-40B4-BE49-F238E27FC236}">
                    <a16:creationId xmlns:a16="http://schemas.microsoft.com/office/drawing/2014/main" id="{B071CBC8-1A74-0445-B0D9-1C8D4DDE22AB}"/>
                  </a:ext>
                </a:extLst>
              </p:cNvPr>
              <p:cNvSpPr/>
              <p:nvPr/>
            </p:nvSpPr>
            <p:spPr>
              <a:xfrm>
                <a:off x="2754416"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Display</a:t>
                </a:r>
              </a:p>
              <a:p>
                <a:pPr algn="ctr"/>
                <a:r>
                  <a:rPr lang="en-NP" dirty="0">
                    <a:solidFill>
                      <a:schemeClr val="bg2"/>
                    </a:solidFill>
                  </a:rPr>
                  <a:t>Record</a:t>
                </a:r>
              </a:p>
            </p:txBody>
          </p:sp>
          <p:sp>
            <p:nvSpPr>
              <p:cNvPr id="11" name="Rectangle 10">
                <a:extLst>
                  <a:ext uri="{FF2B5EF4-FFF2-40B4-BE49-F238E27FC236}">
                    <a16:creationId xmlns:a16="http://schemas.microsoft.com/office/drawing/2014/main" id="{A78B41B5-C5DD-D244-A126-94DE8F6D9810}"/>
                  </a:ext>
                </a:extLst>
              </p:cNvPr>
              <p:cNvSpPr/>
              <p:nvPr/>
            </p:nvSpPr>
            <p:spPr>
              <a:xfrm>
                <a:off x="5034643"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Update</a:t>
                </a:r>
              </a:p>
              <a:p>
                <a:pPr algn="ctr"/>
                <a:r>
                  <a:rPr lang="en-NP" dirty="0">
                    <a:solidFill>
                      <a:schemeClr val="bg2"/>
                    </a:solidFill>
                  </a:rPr>
                  <a:t>Record</a:t>
                </a:r>
              </a:p>
            </p:txBody>
          </p:sp>
          <p:sp>
            <p:nvSpPr>
              <p:cNvPr id="12" name="Rectangle 11">
                <a:extLst>
                  <a:ext uri="{FF2B5EF4-FFF2-40B4-BE49-F238E27FC236}">
                    <a16:creationId xmlns:a16="http://schemas.microsoft.com/office/drawing/2014/main" id="{2B83C48F-359F-B342-9ADC-F8C8FA51F730}"/>
                  </a:ext>
                </a:extLst>
              </p:cNvPr>
              <p:cNvSpPr/>
              <p:nvPr/>
            </p:nvSpPr>
            <p:spPr>
              <a:xfrm>
                <a:off x="734950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3" name="Rectangle 12">
                <a:extLst>
                  <a:ext uri="{FF2B5EF4-FFF2-40B4-BE49-F238E27FC236}">
                    <a16:creationId xmlns:a16="http://schemas.microsoft.com/office/drawing/2014/main" id="{AA9023C3-4B3F-704C-8B09-613AB1922A5D}"/>
                  </a:ext>
                </a:extLst>
              </p:cNvPr>
              <p:cNvSpPr/>
              <p:nvPr/>
            </p:nvSpPr>
            <p:spPr>
              <a:xfrm>
                <a:off x="963583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4" name="Oval 13">
                <a:extLst>
                  <a:ext uri="{FF2B5EF4-FFF2-40B4-BE49-F238E27FC236}">
                    <a16:creationId xmlns:a16="http://schemas.microsoft.com/office/drawing/2014/main" id="{AC829F59-D0AF-E240-A4A4-001873381A16}"/>
                  </a:ext>
                </a:extLst>
              </p:cNvPr>
              <p:cNvSpPr/>
              <p:nvPr/>
            </p:nvSpPr>
            <p:spPr>
              <a:xfrm>
                <a:off x="5275119" y="5447358"/>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END</a:t>
                </a:r>
              </a:p>
            </p:txBody>
          </p:sp>
          <p:grpSp>
            <p:nvGrpSpPr>
              <p:cNvPr id="15" name="Group 14">
                <a:extLst>
                  <a:ext uri="{FF2B5EF4-FFF2-40B4-BE49-F238E27FC236}">
                    <a16:creationId xmlns:a16="http://schemas.microsoft.com/office/drawing/2014/main" id="{97319AF6-71CF-D34C-A8E8-5C67276C0FF5}"/>
                  </a:ext>
                </a:extLst>
              </p:cNvPr>
              <p:cNvGrpSpPr/>
              <p:nvPr/>
            </p:nvGrpSpPr>
            <p:grpSpPr>
              <a:xfrm>
                <a:off x="1518227" y="3770743"/>
                <a:ext cx="9178968" cy="514753"/>
                <a:chOff x="1518227" y="3770743"/>
                <a:chExt cx="9178968" cy="514753"/>
              </a:xfrm>
            </p:grpSpPr>
            <p:cxnSp>
              <p:nvCxnSpPr>
                <p:cNvPr id="23" name="Straight Arrow Connector 22">
                  <a:extLst>
                    <a:ext uri="{FF2B5EF4-FFF2-40B4-BE49-F238E27FC236}">
                      <a16:creationId xmlns:a16="http://schemas.microsoft.com/office/drawing/2014/main" id="{ED3A934B-D13B-8E4E-9ABA-22E0BDC6F445}"/>
                    </a:ext>
                  </a:extLst>
                </p:cNvPr>
                <p:cNvCxnSpPr>
                  <a:cxnSpLocks/>
                  <a:stCxn id="8" idx="2"/>
                  <a:endCxn id="11" idx="0"/>
                </p:cNvCxnSpPr>
                <p:nvPr/>
              </p:nvCxnSpPr>
              <p:spPr>
                <a:xfrm>
                  <a:off x="6096000" y="3770743"/>
                  <a:ext cx="0" cy="5147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C4070742-A83B-2241-9DDD-B413A6E72CC8}"/>
                    </a:ext>
                  </a:extLst>
                </p:cNvPr>
                <p:cNvCxnSpPr>
                  <a:cxnSpLocks/>
                </p:cNvCxnSpPr>
                <p:nvPr/>
              </p:nvCxnSpPr>
              <p:spPr>
                <a:xfrm>
                  <a:off x="1518227" y="4028119"/>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2E552C08-7FC3-BB43-BFC7-548D0B846FD6}"/>
                    </a:ext>
                  </a:extLst>
                </p:cNvPr>
                <p:cNvCxnSpPr>
                  <a:cxnSpLocks/>
                  <a:endCxn id="9" idx="0"/>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A5170866-AB7C-A64F-8EF1-4D7963FBB851}"/>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0D574F2F-BB4B-C54F-9F74-543BD0DD8B3D}"/>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8" name="Straight Arrow Connector 27">
                  <a:extLst>
                    <a:ext uri="{FF2B5EF4-FFF2-40B4-BE49-F238E27FC236}">
                      <a16:creationId xmlns:a16="http://schemas.microsoft.com/office/drawing/2014/main" id="{0B075A56-384C-774E-83A2-DB17977B8ED6}"/>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nvGrpSpPr>
              <p:cNvPr id="16" name="Group 15">
                <a:extLst>
                  <a:ext uri="{FF2B5EF4-FFF2-40B4-BE49-F238E27FC236}">
                    <a16:creationId xmlns:a16="http://schemas.microsoft.com/office/drawing/2014/main" id="{FDAC4012-E3F7-B144-BB8E-7658EBE590EE}"/>
                  </a:ext>
                </a:extLst>
              </p:cNvPr>
              <p:cNvGrpSpPr/>
              <p:nvPr/>
            </p:nvGrpSpPr>
            <p:grpSpPr>
              <a:xfrm>
                <a:off x="1503940" y="4889070"/>
                <a:ext cx="9178968" cy="558288"/>
                <a:chOff x="1518227" y="4017533"/>
                <a:chExt cx="9178968" cy="558288"/>
              </a:xfrm>
            </p:grpSpPr>
            <p:cxnSp>
              <p:nvCxnSpPr>
                <p:cNvPr id="17" name="Straight Arrow Connector 16">
                  <a:extLst>
                    <a:ext uri="{FF2B5EF4-FFF2-40B4-BE49-F238E27FC236}">
                      <a16:creationId xmlns:a16="http://schemas.microsoft.com/office/drawing/2014/main" id="{9ACF1080-EDC0-9A4B-BAD3-70AD71DADE64}"/>
                    </a:ext>
                  </a:extLst>
                </p:cNvPr>
                <p:cNvCxnSpPr>
                  <a:cxnSpLocks/>
                  <a:stCxn id="11" idx="2"/>
                </p:cNvCxnSpPr>
                <p:nvPr/>
              </p:nvCxnSpPr>
              <p:spPr>
                <a:xfrm>
                  <a:off x="6110287" y="4017533"/>
                  <a:ext cx="0" cy="5582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Connector 17">
                  <a:extLst>
                    <a:ext uri="{FF2B5EF4-FFF2-40B4-BE49-F238E27FC236}">
                      <a16:creationId xmlns:a16="http://schemas.microsoft.com/office/drawing/2014/main" id="{34D8A936-D61D-5C48-8BF0-C7E26BBF84F7}"/>
                    </a:ext>
                  </a:extLst>
                </p:cNvPr>
                <p:cNvCxnSpPr>
                  <a:cxnSpLocks/>
                </p:cNvCxnSpPr>
                <p:nvPr/>
              </p:nvCxnSpPr>
              <p:spPr>
                <a:xfrm>
                  <a:off x="1518227" y="4285302"/>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Arrow Connector 18">
                  <a:extLst>
                    <a:ext uri="{FF2B5EF4-FFF2-40B4-BE49-F238E27FC236}">
                      <a16:creationId xmlns:a16="http://schemas.microsoft.com/office/drawing/2014/main" id="{6E58E22A-620E-5D49-9EAB-CBA30994DD97}"/>
                    </a:ext>
                  </a:extLst>
                </p:cNvPr>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a:extLst>
                    <a:ext uri="{FF2B5EF4-FFF2-40B4-BE49-F238E27FC236}">
                      <a16:creationId xmlns:a16="http://schemas.microsoft.com/office/drawing/2014/main" id="{949E43B9-C5C8-3843-88BE-0167B2634995}"/>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AE2F800D-ACB2-9C4F-9C2B-5972A6341EF5}"/>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8A82454F-2024-714E-8834-C7051AFA6AE7}"/>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grpSp>
    </p:spTree>
    <p:extLst>
      <p:ext uri="{BB962C8B-B14F-4D97-AF65-F5344CB8AC3E}">
        <p14:creationId xmlns:p14="http://schemas.microsoft.com/office/powerpoint/2010/main" val="291339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D8AD-6882-B241-A15F-9D72C87A0B6C}"/>
              </a:ext>
            </a:extLst>
          </p:cNvPr>
          <p:cNvSpPr>
            <a:spLocks noGrp="1"/>
          </p:cNvSpPr>
          <p:nvPr>
            <p:ph type="title"/>
          </p:nvPr>
        </p:nvSpPr>
        <p:spPr/>
        <p:txBody>
          <a:bodyPr/>
          <a:lstStyle/>
          <a:p>
            <a:r>
              <a:rPr lang="en-NP" dirty="0"/>
              <a:t>Waterfall Model</a:t>
            </a:r>
          </a:p>
        </p:txBody>
      </p:sp>
      <p:grpSp>
        <p:nvGrpSpPr>
          <p:cNvPr id="14" name="Group 13">
            <a:extLst>
              <a:ext uri="{FF2B5EF4-FFF2-40B4-BE49-F238E27FC236}">
                <a16:creationId xmlns:a16="http://schemas.microsoft.com/office/drawing/2014/main" id="{827B07B9-9C7A-4040-8757-EE488EDA8B78}"/>
              </a:ext>
            </a:extLst>
          </p:cNvPr>
          <p:cNvGrpSpPr/>
          <p:nvPr/>
        </p:nvGrpSpPr>
        <p:grpSpPr>
          <a:xfrm>
            <a:off x="705998" y="1462088"/>
            <a:ext cx="7716000" cy="3213600"/>
            <a:chOff x="705998" y="1462088"/>
            <a:chExt cx="11330164" cy="5279410"/>
          </a:xfrm>
        </p:grpSpPr>
        <p:sp>
          <p:nvSpPr>
            <p:cNvPr id="15" name="Rounded Rectangle 14">
              <a:extLst>
                <a:ext uri="{FF2B5EF4-FFF2-40B4-BE49-F238E27FC236}">
                  <a16:creationId xmlns:a16="http://schemas.microsoft.com/office/drawing/2014/main" id="{D6D7C434-1712-164F-9553-4350331BA75C}"/>
                </a:ext>
              </a:extLst>
            </p:cNvPr>
            <p:cNvSpPr/>
            <p:nvPr/>
          </p:nvSpPr>
          <p:spPr>
            <a:xfrm>
              <a:off x="705998" y="1462088"/>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Requirement gathering  and analysis</a:t>
              </a:r>
            </a:p>
          </p:txBody>
        </p:sp>
        <p:sp>
          <p:nvSpPr>
            <p:cNvPr id="16" name="Rounded Rectangle 15">
              <a:extLst>
                <a:ext uri="{FF2B5EF4-FFF2-40B4-BE49-F238E27FC236}">
                  <a16:creationId xmlns:a16="http://schemas.microsoft.com/office/drawing/2014/main" id="{86595C89-5CE4-BC4A-9830-2D075BF2A21C}"/>
                </a:ext>
              </a:extLst>
            </p:cNvPr>
            <p:cNvSpPr/>
            <p:nvPr/>
          </p:nvSpPr>
          <p:spPr>
            <a:xfrm>
              <a:off x="5332856" y="3546229"/>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Implementation</a:t>
              </a:r>
            </a:p>
          </p:txBody>
        </p:sp>
        <p:sp>
          <p:nvSpPr>
            <p:cNvPr id="17" name="Rounded Rectangle 16">
              <a:extLst>
                <a:ext uri="{FF2B5EF4-FFF2-40B4-BE49-F238E27FC236}">
                  <a16:creationId xmlns:a16="http://schemas.microsoft.com/office/drawing/2014/main" id="{C6F7D6A6-62D7-0749-A577-346EFD5313A7}"/>
                </a:ext>
              </a:extLst>
            </p:cNvPr>
            <p:cNvSpPr/>
            <p:nvPr/>
          </p:nvSpPr>
          <p:spPr>
            <a:xfrm>
              <a:off x="3019427" y="2536213"/>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E694C"/>
                  </a:solidFill>
                  <a:latin typeface="Times New Roman" panose="02020603050405020304" pitchFamily="18" charset="0"/>
                  <a:cs typeface="Times New Roman" panose="02020603050405020304" pitchFamily="18" charset="0"/>
                </a:rPr>
                <a:t>S</a:t>
              </a:r>
              <a:r>
                <a:rPr lang="en-NP" dirty="0">
                  <a:solidFill>
                    <a:srgbClr val="7E694C"/>
                  </a:solidFill>
                  <a:latin typeface="Times New Roman" panose="02020603050405020304" pitchFamily="18" charset="0"/>
                  <a:cs typeface="Times New Roman" panose="02020603050405020304" pitchFamily="18" charset="0"/>
                </a:rPr>
                <a:t>ystem Design</a:t>
              </a:r>
            </a:p>
          </p:txBody>
        </p:sp>
        <p:sp>
          <p:nvSpPr>
            <p:cNvPr id="18" name="Rounded Rectangle 17">
              <a:extLst>
                <a:ext uri="{FF2B5EF4-FFF2-40B4-BE49-F238E27FC236}">
                  <a16:creationId xmlns:a16="http://schemas.microsoft.com/office/drawing/2014/main" id="{F98BEDBE-A0F9-3040-8115-E5DA5C626E02}"/>
                </a:ext>
              </a:extLst>
            </p:cNvPr>
            <p:cNvSpPr/>
            <p:nvPr/>
          </p:nvSpPr>
          <p:spPr>
            <a:xfrm>
              <a:off x="7646285" y="4593244"/>
              <a:ext cx="2076450"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E694C"/>
                  </a:solidFill>
                  <a:latin typeface="Times New Roman" panose="02020603050405020304" pitchFamily="18" charset="0"/>
                  <a:cs typeface="Times New Roman" panose="02020603050405020304" pitchFamily="18" charset="0"/>
                </a:rPr>
                <a:t>I</a:t>
              </a:r>
              <a:r>
                <a:rPr lang="en-NP" dirty="0">
                  <a:solidFill>
                    <a:srgbClr val="7E694C"/>
                  </a:solidFill>
                  <a:latin typeface="Times New Roman" panose="02020603050405020304" pitchFamily="18" charset="0"/>
                  <a:cs typeface="Times New Roman" panose="02020603050405020304" pitchFamily="18" charset="0"/>
                </a:rPr>
                <a:t>ntegration and Testing</a:t>
              </a:r>
            </a:p>
          </p:txBody>
        </p:sp>
        <p:sp>
          <p:nvSpPr>
            <p:cNvPr id="19" name="Rounded Rectangle 18">
              <a:extLst>
                <a:ext uri="{FF2B5EF4-FFF2-40B4-BE49-F238E27FC236}">
                  <a16:creationId xmlns:a16="http://schemas.microsoft.com/office/drawing/2014/main" id="{E4678076-CE8A-BB4D-8961-AA716A06D734}"/>
                </a:ext>
              </a:extLst>
            </p:cNvPr>
            <p:cNvSpPr/>
            <p:nvPr/>
          </p:nvSpPr>
          <p:spPr>
            <a:xfrm>
              <a:off x="9959713" y="5667371"/>
              <a:ext cx="2076449"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Deployment and Testing</a:t>
              </a:r>
            </a:p>
          </p:txBody>
        </p:sp>
        <p:cxnSp>
          <p:nvCxnSpPr>
            <p:cNvPr id="20" name="Elbow Connector 19">
              <a:extLst>
                <a:ext uri="{FF2B5EF4-FFF2-40B4-BE49-F238E27FC236}">
                  <a16:creationId xmlns:a16="http://schemas.microsoft.com/office/drawing/2014/main" id="{A541F161-3D8A-F944-A14E-552FE2941CF6}"/>
                </a:ext>
              </a:extLst>
            </p:cNvPr>
            <p:cNvCxnSpPr>
              <a:stCxn id="15" idx="3"/>
              <a:endCxn id="17" idx="0"/>
            </p:cNvCxnSpPr>
            <p:nvPr/>
          </p:nvCxnSpPr>
          <p:spPr>
            <a:xfrm>
              <a:off x="2782449" y="1999152"/>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Elbow Connector 20">
              <a:extLst>
                <a:ext uri="{FF2B5EF4-FFF2-40B4-BE49-F238E27FC236}">
                  <a16:creationId xmlns:a16="http://schemas.microsoft.com/office/drawing/2014/main" id="{8026F2B5-FB02-7648-BE71-9FA26741744A}"/>
                </a:ext>
              </a:extLst>
            </p:cNvPr>
            <p:cNvCxnSpPr/>
            <p:nvPr/>
          </p:nvCxnSpPr>
          <p:spPr>
            <a:xfrm>
              <a:off x="5111312" y="301356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Elbow Connector 21">
              <a:extLst>
                <a:ext uri="{FF2B5EF4-FFF2-40B4-BE49-F238E27FC236}">
                  <a16:creationId xmlns:a16="http://schemas.microsoft.com/office/drawing/2014/main" id="{577410B4-F453-2B44-9355-FA549940E42E}"/>
                </a:ext>
              </a:extLst>
            </p:cNvPr>
            <p:cNvCxnSpPr/>
            <p:nvPr/>
          </p:nvCxnSpPr>
          <p:spPr>
            <a:xfrm>
              <a:off x="9740462" y="512811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Elbow Connector 22">
              <a:extLst>
                <a:ext uri="{FF2B5EF4-FFF2-40B4-BE49-F238E27FC236}">
                  <a16:creationId xmlns:a16="http://schemas.microsoft.com/office/drawing/2014/main" id="{D3FB33F6-99E9-1841-8555-F52B4072F0D3}"/>
                </a:ext>
              </a:extLst>
            </p:cNvPr>
            <p:cNvCxnSpPr/>
            <p:nvPr/>
          </p:nvCxnSpPr>
          <p:spPr>
            <a:xfrm>
              <a:off x="7397312" y="4070839"/>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18466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A6F8-AFEA-AB43-A0A5-2A875FCB5A6E}"/>
              </a:ext>
            </a:extLst>
          </p:cNvPr>
          <p:cNvSpPr>
            <a:spLocks noGrp="1"/>
          </p:cNvSpPr>
          <p:nvPr>
            <p:ph type="title"/>
          </p:nvPr>
        </p:nvSpPr>
        <p:spPr/>
        <p:txBody>
          <a:bodyPr/>
          <a:lstStyle/>
          <a:p>
            <a:r>
              <a:rPr lang="en-NP" dirty="0"/>
              <a:t>Use case diagram</a:t>
            </a:r>
          </a:p>
        </p:txBody>
      </p:sp>
      <p:grpSp>
        <p:nvGrpSpPr>
          <p:cNvPr id="5" name="Group 4">
            <a:extLst>
              <a:ext uri="{FF2B5EF4-FFF2-40B4-BE49-F238E27FC236}">
                <a16:creationId xmlns:a16="http://schemas.microsoft.com/office/drawing/2014/main" id="{91BD4551-9479-B140-8C3E-DF4D5C05CB34}"/>
              </a:ext>
            </a:extLst>
          </p:cNvPr>
          <p:cNvGrpSpPr/>
          <p:nvPr/>
        </p:nvGrpSpPr>
        <p:grpSpPr>
          <a:xfrm>
            <a:off x="1816333" y="912650"/>
            <a:ext cx="3898668" cy="3814400"/>
            <a:chOff x="-66895" y="0"/>
            <a:chExt cx="5773813" cy="6000750"/>
          </a:xfrm>
        </p:grpSpPr>
        <p:grpSp>
          <p:nvGrpSpPr>
            <p:cNvPr id="6" name="Group 5">
              <a:extLst>
                <a:ext uri="{FF2B5EF4-FFF2-40B4-BE49-F238E27FC236}">
                  <a16:creationId xmlns:a16="http://schemas.microsoft.com/office/drawing/2014/main" id="{F707222C-75E5-BE41-899A-B477C11B53D4}"/>
                </a:ext>
              </a:extLst>
            </p:cNvPr>
            <p:cNvGrpSpPr/>
            <p:nvPr/>
          </p:nvGrpSpPr>
          <p:grpSpPr>
            <a:xfrm>
              <a:off x="0" y="0"/>
              <a:ext cx="5706918" cy="6000750"/>
              <a:chOff x="228600" y="0"/>
              <a:chExt cx="5706918" cy="6000750"/>
            </a:xfrm>
          </p:grpSpPr>
          <p:grpSp>
            <p:nvGrpSpPr>
              <p:cNvPr id="8" name="Group 7">
                <a:extLst>
                  <a:ext uri="{FF2B5EF4-FFF2-40B4-BE49-F238E27FC236}">
                    <a16:creationId xmlns:a16="http://schemas.microsoft.com/office/drawing/2014/main" id="{B69926EC-C67E-854A-AEA0-FBFE0E686140}"/>
                  </a:ext>
                </a:extLst>
              </p:cNvPr>
              <p:cNvGrpSpPr/>
              <p:nvPr/>
            </p:nvGrpSpPr>
            <p:grpSpPr>
              <a:xfrm>
                <a:off x="897774" y="0"/>
                <a:ext cx="5037744" cy="6000750"/>
                <a:chOff x="0" y="0"/>
                <a:chExt cx="5037744" cy="6000750"/>
              </a:xfrm>
            </p:grpSpPr>
            <p:sp>
              <p:nvSpPr>
                <p:cNvPr id="10" name="Rectangle 9">
                  <a:extLst>
                    <a:ext uri="{FF2B5EF4-FFF2-40B4-BE49-F238E27FC236}">
                      <a16:creationId xmlns:a16="http://schemas.microsoft.com/office/drawing/2014/main" id="{35E4AB0E-58AA-BE4C-A455-C28F7A9DE389}"/>
                    </a:ext>
                  </a:extLst>
                </p:cNvPr>
                <p:cNvSpPr/>
                <p:nvPr/>
              </p:nvSpPr>
              <p:spPr>
                <a:xfrm>
                  <a:off x="1596044" y="0"/>
                  <a:ext cx="3441700" cy="6000750"/>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a:extLst>
                    <a:ext uri="{FF2B5EF4-FFF2-40B4-BE49-F238E27FC236}">
                      <a16:creationId xmlns:a16="http://schemas.microsoft.com/office/drawing/2014/main" id="{9E83AB54-AA44-A045-94AF-DB43033F0AEB}"/>
                    </a:ext>
                  </a:extLst>
                </p:cNvPr>
                <p:cNvSpPr/>
                <p:nvPr/>
              </p:nvSpPr>
              <p:spPr>
                <a:xfrm>
                  <a:off x="2427316" y="515389"/>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Login</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2" name="Oval 11">
                  <a:extLst>
                    <a:ext uri="{FF2B5EF4-FFF2-40B4-BE49-F238E27FC236}">
                      <a16:creationId xmlns:a16="http://schemas.microsoft.com/office/drawing/2014/main" id="{EACFC599-F44F-004C-8DB9-317838E831F3}"/>
                    </a:ext>
                  </a:extLst>
                </p:cNvPr>
                <p:cNvSpPr/>
                <p:nvPr/>
              </p:nvSpPr>
              <p:spPr>
                <a:xfrm>
                  <a:off x="2427316" y="1413164"/>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Insert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E2C0D613-7F02-6E4A-8D75-9ACE6D8FBD86}"/>
                    </a:ext>
                  </a:extLst>
                </p:cNvPr>
                <p:cNvSpPr/>
                <p:nvPr/>
              </p:nvSpPr>
              <p:spPr>
                <a:xfrm>
                  <a:off x="2427316" y="2277687"/>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Display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4" name="Oval 13">
                  <a:extLst>
                    <a:ext uri="{FF2B5EF4-FFF2-40B4-BE49-F238E27FC236}">
                      <a16:creationId xmlns:a16="http://schemas.microsoft.com/office/drawing/2014/main" id="{2B26E97F-F78E-D14C-8145-13EBFDCA1366}"/>
                    </a:ext>
                  </a:extLst>
                </p:cNvPr>
                <p:cNvSpPr/>
                <p:nvPr/>
              </p:nvSpPr>
              <p:spPr>
                <a:xfrm>
                  <a:off x="2427316" y="31422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Update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5" name="Oval 14">
                  <a:extLst>
                    <a:ext uri="{FF2B5EF4-FFF2-40B4-BE49-F238E27FC236}">
                      <a16:creationId xmlns:a16="http://schemas.microsoft.com/office/drawing/2014/main" id="{023FD76A-B8C2-2949-B5DE-93E636BF786E}"/>
                    </a:ext>
                  </a:extLst>
                </p:cNvPr>
                <p:cNvSpPr/>
                <p:nvPr/>
              </p:nvSpPr>
              <p:spPr>
                <a:xfrm>
                  <a:off x="2427316" y="40566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Delete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6" name="Oval 15">
                  <a:extLst>
                    <a:ext uri="{FF2B5EF4-FFF2-40B4-BE49-F238E27FC236}">
                      <a16:creationId xmlns:a16="http://schemas.microsoft.com/office/drawing/2014/main" id="{ED137620-D68A-F847-952C-8781DEAC446C}"/>
                    </a:ext>
                  </a:extLst>
                </p:cNvPr>
                <p:cNvSpPr/>
                <p:nvPr/>
              </p:nvSpPr>
              <p:spPr>
                <a:xfrm>
                  <a:off x="2427316" y="4921135"/>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Search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F9A28AB9-57AF-C947-9EE4-5FD25E317729}"/>
                    </a:ext>
                  </a:extLst>
                </p:cNvPr>
                <p:cNvCxnSpPr/>
                <p:nvPr/>
              </p:nvCxnSpPr>
              <p:spPr>
                <a:xfrm flipH="1">
                  <a:off x="0" y="881149"/>
                  <a:ext cx="2434107" cy="176440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77D314C-0CD1-A24B-BB4B-B4B44F3769EF}"/>
                    </a:ext>
                  </a:extLst>
                </p:cNvPr>
                <p:cNvCxnSpPr/>
                <p:nvPr/>
              </p:nvCxnSpPr>
              <p:spPr>
                <a:xfrm flipH="1">
                  <a:off x="0" y="1762298"/>
                  <a:ext cx="2433955" cy="88826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50C4484-601C-4F48-BD05-851817CF63AB}"/>
                    </a:ext>
                  </a:extLst>
                </p:cNvPr>
                <p:cNvCxnSpPr/>
                <p:nvPr/>
              </p:nvCxnSpPr>
              <p:spPr>
                <a:xfrm flipH="1" flipV="1">
                  <a:off x="16626" y="2660073"/>
                  <a:ext cx="2419301" cy="293"/>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CF2E969-2F79-3C42-9687-E7DB298588C0}"/>
                    </a:ext>
                  </a:extLst>
                </p:cNvPr>
                <p:cNvCxnSpPr/>
                <p:nvPr/>
              </p:nvCxnSpPr>
              <p:spPr>
                <a:xfrm flipH="1" flipV="1">
                  <a:off x="0" y="2643447"/>
                  <a:ext cx="2434107" cy="888642"/>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51245C5-A26C-F448-A810-F87FC4CDDCD7}"/>
                    </a:ext>
                  </a:extLst>
                </p:cNvPr>
                <p:cNvCxnSpPr/>
                <p:nvPr/>
              </p:nvCxnSpPr>
              <p:spPr>
                <a:xfrm flipH="1" flipV="1">
                  <a:off x="16626" y="2660073"/>
                  <a:ext cx="2419301" cy="1765300"/>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5013973-4717-854E-BE24-16DD11F7C830}"/>
                    </a:ext>
                  </a:extLst>
                </p:cNvPr>
                <p:cNvCxnSpPr/>
                <p:nvPr/>
              </p:nvCxnSpPr>
              <p:spPr>
                <a:xfrm flipH="1" flipV="1">
                  <a:off x="16626" y="2643447"/>
                  <a:ext cx="2421255" cy="2626995"/>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grpSp>
          <p:pic>
            <p:nvPicPr>
              <p:cNvPr id="9" name="Picture 8" descr="Free vector graphic: Stick Figure, Stick, Figure, Person ...">
                <a:extLst>
                  <a:ext uri="{FF2B5EF4-FFF2-40B4-BE49-F238E27FC236}">
                    <a16:creationId xmlns:a16="http://schemas.microsoft.com/office/drawing/2014/main" id="{F285CCEB-26FC-3541-9DD5-4D7700BDEF3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228600" y="1772747"/>
                <a:ext cx="814070" cy="1454785"/>
              </a:xfrm>
              <a:prstGeom prst="rect">
                <a:avLst/>
              </a:prstGeom>
              <a:ln>
                <a:noFill/>
              </a:ln>
            </p:spPr>
          </p:pic>
        </p:grpSp>
        <p:sp>
          <p:nvSpPr>
            <p:cNvPr id="7" name="Text Box 53">
              <a:extLst>
                <a:ext uri="{FF2B5EF4-FFF2-40B4-BE49-F238E27FC236}">
                  <a16:creationId xmlns:a16="http://schemas.microsoft.com/office/drawing/2014/main" id="{65917D47-4EBB-A645-8BAC-3B77DEB461E8}"/>
                </a:ext>
              </a:extLst>
            </p:cNvPr>
            <p:cNvSpPr txBox="1"/>
            <p:nvPr/>
          </p:nvSpPr>
          <p:spPr>
            <a:xfrm>
              <a:off x="-66895" y="3279255"/>
              <a:ext cx="1346199" cy="49489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b="1" dirty="0">
                  <a:effectLst/>
                  <a:latin typeface="Times New Roman" panose="02020603050405020304" pitchFamily="18" charset="0"/>
                  <a:ea typeface="Calibri" panose="020F0502020204030204" pitchFamily="34" charset="0"/>
                  <a:cs typeface="Arial" panose="020B0604020202020204" pitchFamily="34" charset="0"/>
                </a:rPr>
                <a:t>ADMIN</a:t>
              </a:r>
              <a:endParaRPr lang="en-NP" sz="1000" dirty="0">
                <a:effectLst/>
                <a:latin typeface="Times New Roman" panose="02020603050405020304" pitchFamily="18"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528776662"/>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485</Words>
  <Application>Microsoft Macintosh PowerPoint</Application>
  <PresentationFormat>On-screen Show (16:9)</PresentationFormat>
  <Paragraphs>71</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Roboto Condensed Light</vt:lpstr>
      <vt:lpstr>Roboto</vt:lpstr>
      <vt:lpstr>Times New Roman</vt:lpstr>
      <vt:lpstr>Abel</vt:lpstr>
      <vt:lpstr>Libre Baskerville</vt:lpstr>
      <vt:lpstr>Generation of '27 by Slidesgo</vt:lpstr>
      <vt:lpstr>Library Books Management System</vt:lpstr>
      <vt:lpstr>Problem Statement</vt:lpstr>
      <vt:lpstr>Introduction</vt:lpstr>
      <vt:lpstr>Problem Statement</vt:lpstr>
      <vt:lpstr>Objectives</vt:lpstr>
      <vt:lpstr>Scope</vt:lpstr>
      <vt:lpstr>System Flow</vt:lpstr>
      <vt:lpstr>Waterfall Model</vt:lpstr>
      <vt:lpstr>Use case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Books Management System</dc:title>
  <cp:lastModifiedBy>ANJAN SHRESTHA</cp:lastModifiedBy>
  <cp:revision>27</cp:revision>
  <dcterms:modified xsi:type="dcterms:W3CDTF">2022-02-19T15:33:47Z</dcterms:modified>
</cp:coreProperties>
</file>