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8" r:id="rId3"/>
    <p:sldId id="301" r:id="rId4"/>
    <p:sldId id="263" r:id="rId5"/>
    <p:sldId id="303" r:id="rId6"/>
    <p:sldId id="304" r:id="rId7"/>
    <p:sldId id="305" r:id="rId8"/>
    <p:sldId id="308" r:id="rId9"/>
    <p:sldId id="309" r:id="rId10"/>
    <p:sldId id="310" r:id="rId11"/>
    <p:sldId id="311" r:id="rId12"/>
    <p:sldId id="261" r:id="rId13"/>
    <p:sldId id="279" r:id="rId14"/>
  </p:sldIdLst>
  <p:sldSz cx="9144000" cy="5143500" type="screen16x9"/>
  <p:notesSz cx="6858000" cy="9144000"/>
  <p:embeddedFontLst>
    <p:embeddedFont>
      <p:font typeface="Abel" panose="02000506030000020004" pitchFamily="2" charset="0"/>
      <p:regular r:id="rId16"/>
    </p:embeddedFont>
    <p:embeddedFont>
      <p:font typeface="Libre Baskerville" panose="02000000000000000000" pitchFamily="2" charset="0"/>
      <p:regular r:id="rId17"/>
      <p:bold r:id="rId18"/>
      <p: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802471-59EC-4A00-A033-18B66365957B}">
  <a:tblStyle styleId="{49802471-59EC-4A00-A033-18B663659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9"/>
    <p:restoredTop sz="94607"/>
  </p:normalViewPr>
  <p:slideViewPr>
    <p:cSldViewPr snapToGrid="0" snapToObjects="1">
      <p:cViewPr>
        <p:scale>
          <a:sx n="89" d="100"/>
          <a:sy n="89" d="100"/>
        </p:scale>
        <p:origin x="288" y="920"/>
      </p:cViewPr>
      <p:guideLst/>
    </p:cSldViewPr>
  </p:slideViewPr>
  <p:outlineViewPr>
    <p:cViewPr>
      <p:scale>
        <a:sx n="33" d="100"/>
        <a:sy n="33" d="100"/>
      </p:scale>
      <p:origin x="0" y="-31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4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a1f552b24_0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a1f552b24_0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3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figure-stick-figure-person-4065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ctrTitle"/>
          </p:nvPr>
        </p:nvSpPr>
        <p:spPr>
          <a:xfrm>
            <a:off x="3418758" y="378663"/>
            <a:ext cx="4991082" cy="2712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chemeClr val="dk2"/>
                </a:solidFill>
              </a:rPr>
              <a:t>Library</a:t>
            </a:r>
            <a:br>
              <a:rPr lang="en" sz="5100" b="1" dirty="0">
                <a:solidFill>
                  <a:schemeClr val="dk2"/>
                </a:solidFill>
              </a:rPr>
            </a:br>
            <a:r>
              <a:rPr lang="en" sz="5100" b="1" dirty="0">
                <a:solidFill>
                  <a:schemeClr val="dk2"/>
                </a:solidFill>
              </a:rPr>
              <a:t>Books Management System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443" name="Google Shape;443;p42"/>
          <p:cNvSpPr txBox="1">
            <a:spLocks noGrp="1"/>
          </p:cNvSpPr>
          <p:nvPr>
            <p:ph type="subTitle" idx="1"/>
          </p:nvPr>
        </p:nvSpPr>
        <p:spPr>
          <a:xfrm>
            <a:off x="5565340" y="3109280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Fusion</a:t>
            </a:r>
            <a:endParaRPr dirty="0"/>
          </a:p>
        </p:txBody>
      </p:sp>
      <p:grpSp>
        <p:nvGrpSpPr>
          <p:cNvPr id="444" name="Google Shape;444;p42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445" name="Google Shape;445;p42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2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A6F8-AFEA-AB43-A0A5-2A875FCB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Use case 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D4551-9479-B140-8C3E-DF4D5C05CB34}"/>
              </a:ext>
            </a:extLst>
          </p:cNvPr>
          <p:cNvGrpSpPr/>
          <p:nvPr/>
        </p:nvGrpSpPr>
        <p:grpSpPr>
          <a:xfrm>
            <a:off x="1861503" y="912650"/>
            <a:ext cx="3853498" cy="3814400"/>
            <a:chOff x="0" y="0"/>
            <a:chExt cx="5706918" cy="60007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07222C-75E5-BE41-899A-B477C11B53D4}"/>
                </a:ext>
              </a:extLst>
            </p:cNvPr>
            <p:cNvGrpSpPr/>
            <p:nvPr/>
          </p:nvGrpSpPr>
          <p:grpSpPr>
            <a:xfrm>
              <a:off x="0" y="0"/>
              <a:ext cx="5706918" cy="6000750"/>
              <a:chOff x="228600" y="0"/>
              <a:chExt cx="5706918" cy="60007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69926EC-C67E-854A-AEA0-FBFE0E686140}"/>
                  </a:ext>
                </a:extLst>
              </p:cNvPr>
              <p:cNvGrpSpPr/>
              <p:nvPr/>
            </p:nvGrpSpPr>
            <p:grpSpPr>
              <a:xfrm>
                <a:off x="897774" y="0"/>
                <a:ext cx="5037744" cy="6000750"/>
                <a:chOff x="0" y="0"/>
                <a:chExt cx="5037744" cy="600075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5E4AB0E-58AA-BE4C-A455-C28F7A9DE389}"/>
                    </a:ext>
                  </a:extLst>
                </p:cNvPr>
                <p:cNvSpPr/>
                <p:nvPr/>
              </p:nvSpPr>
              <p:spPr>
                <a:xfrm>
                  <a:off x="1596044" y="0"/>
                  <a:ext cx="3441700" cy="6000750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E83AB54-AA44-A045-94AF-DB43033F0AEB}"/>
                    </a:ext>
                  </a:extLst>
                </p:cNvPr>
                <p:cNvSpPr/>
                <p:nvPr/>
              </p:nvSpPr>
              <p:spPr>
                <a:xfrm>
                  <a:off x="2427316" y="515389"/>
                  <a:ext cx="1746885" cy="718185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Login</a:t>
                  </a:r>
                  <a:endParaRPr lang="en-NP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ACFC599-F44F-004C-8DB9-317838E831F3}"/>
                    </a:ext>
                  </a:extLst>
                </p:cNvPr>
                <p:cNvSpPr/>
                <p:nvPr/>
              </p:nvSpPr>
              <p:spPr>
                <a:xfrm>
                  <a:off x="2427316" y="1413164"/>
                  <a:ext cx="1746885" cy="718185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Insert Record</a:t>
                  </a:r>
                  <a:endParaRPr lang="en-NP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2C0D613-7F02-6E4A-8D75-9ACE6D8FBD86}"/>
                    </a:ext>
                  </a:extLst>
                </p:cNvPr>
                <p:cNvSpPr/>
                <p:nvPr/>
              </p:nvSpPr>
              <p:spPr>
                <a:xfrm>
                  <a:off x="2427316" y="2277687"/>
                  <a:ext cx="1746885" cy="718185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Display Record</a:t>
                  </a:r>
                  <a:endParaRPr lang="en-NP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B26E97F-F78E-D14C-8145-13EBFDCA1366}"/>
                    </a:ext>
                  </a:extLst>
                </p:cNvPr>
                <p:cNvSpPr/>
                <p:nvPr/>
              </p:nvSpPr>
              <p:spPr>
                <a:xfrm>
                  <a:off x="2427316" y="3142211"/>
                  <a:ext cx="1746885" cy="718185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Update Record</a:t>
                  </a:r>
                  <a:endParaRPr lang="en-NP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3FD76A-B8C2-2949-B5DE-93E636BF786E}"/>
                    </a:ext>
                  </a:extLst>
                </p:cNvPr>
                <p:cNvSpPr/>
                <p:nvPr/>
              </p:nvSpPr>
              <p:spPr>
                <a:xfrm>
                  <a:off x="2427316" y="4056611"/>
                  <a:ext cx="1746885" cy="718185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Delete Record</a:t>
                  </a:r>
                  <a:endParaRPr lang="en-NP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D137620-D68A-F847-952C-8781DEAC446C}"/>
                    </a:ext>
                  </a:extLst>
                </p:cNvPr>
                <p:cNvSpPr/>
                <p:nvPr/>
              </p:nvSpPr>
              <p:spPr>
                <a:xfrm>
                  <a:off x="2427316" y="4921135"/>
                  <a:ext cx="1746885" cy="718185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Search Record</a:t>
                  </a:r>
                  <a:endParaRPr lang="en-NP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A28AB9-57AF-C947-9EE4-5FD25E317729}"/>
                    </a:ext>
                  </a:extLst>
                </p:cNvPr>
                <p:cNvCxnSpPr/>
                <p:nvPr/>
              </p:nvCxnSpPr>
              <p:spPr>
                <a:xfrm flipH="1">
                  <a:off x="0" y="881149"/>
                  <a:ext cx="2434107" cy="1764406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77D314C-0CD1-A24B-BB4B-B4B44F3769EF}"/>
                    </a:ext>
                  </a:extLst>
                </p:cNvPr>
                <p:cNvCxnSpPr/>
                <p:nvPr/>
              </p:nvCxnSpPr>
              <p:spPr>
                <a:xfrm flipH="1">
                  <a:off x="0" y="1762298"/>
                  <a:ext cx="2433955" cy="888266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50C4484-601C-4F48-BD05-851817CF63AB}"/>
                    </a:ext>
                  </a:extLst>
                </p:cNvPr>
                <p:cNvCxnSpPr/>
                <p:nvPr/>
              </p:nvCxnSpPr>
              <p:spPr>
                <a:xfrm flipH="1" flipV="1">
                  <a:off x="16626" y="2660073"/>
                  <a:ext cx="2419301" cy="293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CF2E969-2F79-3C42-9687-E7DB298588C0}"/>
                    </a:ext>
                  </a:extLst>
                </p:cNvPr>
                <p:cNvCxnSpPr/>
                <p:nvPr/>
              </p:nvCxnSpPr>
              <p:spPr>
                <a:xfrm flipH="1" flipV="1">
                  <a:off x="0" y="2643447"/>
                  <a:ext cx="2434107" cy="888642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51245C5-A26C-F448-A810-F87FC4CDDCD7}"/>
                    </a:ext>
                  </a:extLst>
                </p:cNvPr>
                <p:cNvCxnSpPr/>
                <p:nvPr/>
              </p:nvCxnSpPr>
              <p:spPr>
                <a:xfrm flipH="1" flipV="1">
                  <a:off x="16626" y="2660073"/>
                  <a:ext cx="2419301" cy="1765300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5013973-4717-854E-BE24-16DD11F7C830}"/>
                    </a:ext>
                  </a:extLst>
                </p:cNvPr>
                <p:cNvCxnSpPr/>
                <p:nvPr/>
              </p:nvCxnSpPr>
              <p:spPr>
                <a:xfrm flipH="1" flipV="1">
                  <a:off x="16626" y="2643447"/>
                  <a:ext cx="2421255" cy="2626995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" name="Picture 8" descr="Free vector graphic: Stick Figure, Stick, Figure, Person ...">
                <a:extLst>
                  <a:ext uri="{FF2B5EF4-FFF2-40B4-BE49-F238E27FC236}">
                    <a16:creationId xmlns:a16="http://schemas.microsoft.com/office/drawing/2014/main" id="{F285CCEB-26FC-3541-9DD5-4D7700BDE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28600" y="1772747"/>
                <a:ext cx="814070" cy="145478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" name="Text Box 53">
              <a:extLst>
                <a:ext uri="{FF2B5EF4-FFF2-40B4-BE49-F238E27FC236}">
                  <a16:creationId xmlns:a16="http://schemas.microsoft.com/office/drawing/2014/main" id="{65917D47-4EBB-A645-8BAC-3B77DEB461E8}"/>
                </a:ext>
              </a:extLst>
            </p:cNvPr>
            <p:cNvSpPr txBox="1"/>
            <p:nvPr/>
          </p:nvSpPr>
          <p:spPr>
            <a:xfrm>
              <a:off x="114300" y="3302000"/>
              <a:ext cx="1346200" cy="4948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ADMIN</a:t>
              </a:r>
              <a:endParaRPr lang="en-NP" sz="1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77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C484-C38A-E34D-ADDC-DFD72713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6E1B-4E0D-8149-B61F-AFE8B9924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Our project is only a humble venture to satisfy the needs to manage the project work. Several user-friendly coding has also adopted. This package shall prove to be a powerful package in satisfying all the requirements of the school and college. The objective of software planning is to provide a frame work that enables the librarian to keep the record of the book within a limited time.</a:t>
            </a:r>
            <a:endParaRPr lang="en-NP" dirty="0"/>
          </a:p>
          <a:p>
            <a:pPr marL="0" indent="0" algn="just">
              <a:buNone/>
            </a:pPr>
            <a:r>
              <a:rPr lang="en-US" dirty="0"/>
              <a:t>Our project</a:t>
            </a:r>
            <a:r>
              <a:rPr lang="en-NP" dirty="0"/>
              <a:t> provides a computerized version of library management system which will</a:t>
            </a:r>
            <a:r>
              <a:rPr lang="en-US" dirty="0"/>
              <a:t> be beneficial for</a:t>
            </a:r>
            <a:r>
              <a:rPr lang="en-NP" dirty="0"/>
              <a:t> the students as well as the staff of the library.</a:t>
            </a:r>
            <a:br>
              <a:rPr lang="en-NP" dirty="0"/>
            </a:br>
            <a:r>
              <a:rPr lang="en-NP" dirty="0"/>
              <a:t>It makes entire </a:t>
            </a:r>
            <a:r>
              <a:rPr lang="en-US" dirty="0"/>
              <a:t>process easy where</a:t>
            </a:r>
            <a:r>
              <a:rPr lang="en-NP" dirty="0"/>
              <a:t> student can search books, staff can generate reports and do book transactions. It also has a facility for login where </a:t>
            </a:r>
            <a:r>
              <a:rPr lang="en-US" dirty="0"/>
              <a:t>library staff </a:t>
            </a:r>
            <a:r>
              <a:rPr lang="en-NP" dirty="0"/>
              <a:t> can login and can see status of books issue</a:t>
            </a:r>
          </a:p>
        </p:txBody>
      </p:sp>
    </p:spTree>
    <p:extLst>
      <p:ext uri="{BB962C8B-B14F-4D97-AF65-F5344CB8AC3E}">
        <p14:creationId xmlns:p14="http://schemas.microsoft.com/office/powerpoint/2010/main" val="386096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7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613" name="Google Shape;613;p47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5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66" name="Google Shape;966;p65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about the conclusions</a:t>
            </a:r>
            <a:endParaRPr/>
          </a:p>
        </p:txBody>
      </p:sp>
      <p:sp>
        <p:nvSpPr>
          <p:cNvPr id="967" name="Google Shape;967;p65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</a:t>
            </a:r>
            <a:endParaRPr/>
          </a:p>
        </p:txBody>
      </p:sp>
      <p:sp>
        <p:nvSpPr>
          <p:cNvPr id="968" name="Google Shape;968;p65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about the conclusions</a:t>
            </a:r>
            <a:endParaRPr/>
          </a:p>
        </p:txBody>
      </p:sp>
      <p:sp>
        <p:nvSpPr>
          <p:cNvPr id="969" name="Google Shape;969;p65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B</a:t>
            </a:r>
            <a:endParaRPr/>
          </a:p>
        </p:txBody>
      </p:sp>
      <p:sp>
        <p:nvSpPr>
          <p:cNvPr id="970" name="Google Shape;970;p65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about the conclusions</a:t>
            </a:r>
            <a:endParaRPr/>
          </a:p>
        </p:txBody>
      </p:sp>
      <p:sp>
        <p:nvSpPr>
          <p:cNvPr id="971" name="Google Shape;971;p65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C</a:t>
            </a:r>
            <a:endParaRPr/>
          </a:p>
        </p:txBody>
      </p:sp>
      <p:sp>
        <p:nvSpPr>
          <p:cNvPr id="972" name="Google Shape;972;p65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about the conclusions</a:t>
            </a:r>
            <a:endParaRPr/>
          </a:p>
        </p:txBody>
      </p:sp>
      <p:sp>
        <p:nvSpPr>
          <p:cNvPr id="973" name="Google Shape;973;p65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D</a:t>
            </a:r>
            <a:endParaRPr/>
          </a:p>
        </p:txBody>
      </p:sp>
      <p:grpSp>
        <p:nvGrpSpPr>
          <p:cNvPr id="974" name="Google Shape;974;p65"/>
          <p:cNvGrpSpPr/>
          <p:nvPr/>
        </p:nvGrpSpPr>
        <p:grpSpPr>
          <a:xfrm>
            <a:off x="3744311" y="1745053"/>
            <a:ext cx="348514" cy="462208"/>
            <a:chOff x="1802465" y="1962854"/>
            <a:chExt cx="265373" cy="351944"/>
          </a:xfrm>
        </p:grpSpPr>
        <p:sp>
          <p:nvSpPr>
            <p:cNvPr id="975" name="Google Shape;975;p65"/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65"/>
          <p:cNvGrpSpPr/>
          <p:nvPr/>
        </p:nvGrpSpPr>
        <p:grpSpPr>
          <a:xfrm>
            <a:off x="4963543" y="1745046"/>
            <a:ext cx="475407" cy="462200"/>
            <a:chOff x="3512070" y="1956222"/>
            <a:chExt cx="373983" cy="363622"/>
          </a:xfrm>
        </p:grpSpPr>
        <p:sp>
          <p:nvSpPr>
            <p:cNvPr id="983" name="Google Shape;983;p65"/>
            <p:cNvSpPr/>
            <p:nvPr/>
          </p:nvSpPr>
          <p:spPr>
            <a:xfrm>
              <a:off x="3547316" y="2232314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3548903" y="2232314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3515215" y="2198312"/>
              <a:ext cx="370524" cy="121217"/>
            </a:xfrm>
            <a:custGeom>
              <a:avLst/>
              <a:gdLst/>
              <a:ahLst/>
              <a:cxnLst/>
              <a:rect l="l" t="t" r="r" b="b"/>
              <a:pathLst>
                <a:path w="24747" h="8096" extrusionOk="0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3864628" y="2198626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3864628" y="2286141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3574401" y="2259070"/>
              <a:ext cx="52583" cy="52838"/>
            </a:xfrm>
            <a:custGeom>
              <a:avLst/>
              <a:gdLst/>
              <a:ahLst/>
              <a:cxnLst/>
              <a:rect l="l" t="t" r="r" b="b"/>
              <a:pathLst>
                <a:path w="3512" h="3529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3547316" y="1990239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3548903" y="1990239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3512070" y="1956222"/>
              <a:ext cx="373669" cy="121247"/>
            </a:xfrm>
            <a:custGeom>
              <a:avLst/>
              <a:gdLst/>
              <a:ahLst/>
              <a:cxnLst/>
              <a:rect l="l" t="t" r="r" b="b"/>
              <a:pathLst>
                <a:path w="24957" h="8098" extrusionOk="0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3864628" y="1956566"/>
              <a:ext cx="21426" cy="33688"/>
            </a:xfrm>
            <a:custGeom>
              <a:avLst/>
              <a:gdLst/>
              <a:ahLst/>
              <a:cxnLst/>
              <a:rect l="l" t="t" r="r" b="b"/>
              <a:pathLst>
                <a:path w="1431" h="2250" extrusionOk="0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3864628" y="2044065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3574401" y="2016995"/>
              <a:ext cx="52583" cy="52733"/>
            </a:xfrm>
            <a:custGeom>
              <a:avLst/>
              <a:gdLst/>
              <a:ahLst/>
              <a:cxnLst/>
              <a:rect l="l" t="t" r="r" b="b"/>
              <a:pathLst>
                <a:path w="3512" h="3522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3513642" y="2077439"/>
              <a:ext cx="370509" cy="120888"/>
            </a:xfrm>
            <a:custGeom>
              <a:avLst/>
              <a:gdLst/>
              <a:ahLst/>
              <a:cxnLst/>
              <a:rect l="l" t="t" r="r" b="b"/>
              <a:pathLst>
                <a:path w="24746" h="8074" extrusionOk="0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5"/>
            <p:cNvSpPr/>
            <p:nvPr/>
          </p:nvSpPr>
          <p:spPr>
            <a:xfrm>
              <a:off x="3806385" y="2077753"/>
              <a:ext cx="77767" cy="120888"/>
            </a:xfrm>
            <a:custGeom>
              <a:avLst/>
              <a:gdLst/>
              <a:ahLst/>
              <a:cxnLst/>
              <a:rect l="l" t="t" r="r" b="b"/>
              <a:pathLst>
                <a:path w="5194" h="8074" extrusionOk="0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5"/>
            <p:cNvSpPr/>
            <p:nvPr/>
          </p:nvSpPr>
          <p:spPr>
            <a:xfrm>
              <a:off x="3772397" y="2138182"/>
              <a:ext cx="52898" cy="52568"/>
            </a:xfrm>
            <a:custGeom>
              <a:avLst/>
              <a:gdLst/>
              <a:ahLst/>
              <a:cxnLst/>
              <a:rect l="l" t="t" r="r" b="b"/>
              <a:pathLst>
                <a:path w="3533" h="3511" extrusionOk="0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65"/>
          <p:cNvGrpSpPr/>
          <p:nvPr/>
        </p:nvGrpSpPr>
        <p:grpSpPr>
          <a:xfrm>
            <a:off x="3633559" y="3413979"/>
            <a:ext cx="570017" cy="423367"/>
            <a:chOff x="3486572" y="2433470"/>
            <a:chExt cx="379328" cy="281738"/>
          </a:xfrm>
        </p:grpSpPr>
        <p:sp>
          <p:nvSpPr>
            <p:cNvPr id="1001" name="Google Shape;1001;p65"/>
            <p:cNvSpPr/>
            <p:nvPr/>
          </p:nvSpPr>
          <p:spPr>
            <a:xfrm>
              <a:off x="3549217" y="2556544"/>
              <a:ext cx="253724" cy="139858"/>
            </a:xfrm>
            <a:custGeom>
              <a:avLst/>
              <a:gdLst/>
              <a:ahLst/>
              <a:cxnLst/>
              <a:rect l="l" t="t" r="r" b="b"/>
              <a:pathLst>
                <a:path w="16946" h="9341" extrusionOk="0">
                  <a:moveTo>
                    <a:pt x="0" y="1"/>
                  </a:moveTo>
                  <a:lnTo>
                    <a:pt x="0" y="6371"/>
                  </a:lnTo>
                  <a:cubicBezTo>
                    <a:pt x="2447" y="8323"/>
                    <a:pt x="5443" y="9341"/>
                    <a:pt x="8469" y="9341"/>
                  </a:cubicBezTo>
                  <a:cubicBezTo>
                    <a:pt x="10071" y="9341"/>
                    <a:pt x="11682" y="9056"/>
                    <a:pt x="13224" y="8474"/>
                  </a:cubicBezTo>
                  <a:cubicBezTo>
                    <a:pt x="13498" y="8389"/>
                    <a:pt x="13771" y="8284"/>
                    <a:pt x="14023" y="8158"/>
                  </a:cubicBezTo>
                  <a:cubicBezTo>
                    <a:pt x="15075" y="7696"/>
                    <a:pt x="16042" y="7086"/>
                    <a:pt x="16946" y="6371"/>
                  </a:cubicBezTo>
                  <a:lnTo>
                    <a:pt x="16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5"/>
            <p:cNvSpPr/>
            <p:nvPr/>
          </p:nvSpPr>
          <p:spPr>
            <a:xfrm>
              <a:off x="3549532" y="2556544"/>
              <a:ext cx="62016" cy="129392"/>
            </a:xfrm>
            <a:custGeom>
              <a:avLst/>
              <a:gdLst/>
              <a:ahLst/>
              <a:cxnLst/>
              <a:rect l="l" t="t" r="r" b="b"/>
              <a:pathLst>
                <a:path w="4142" h="8642" extrusionOk="0">
                  <a:moveTo>
                    <a:pt x="0" y="1"/>
                  </a:moveTo>
                  <a:lnTo>
                    <a:pt x="0" y="6371"/>
                  </a:lnTo>
                  <a:cubicBezTo>
                    <a:pt x="1241" y="7359"/>
                    <a:pt x="2649" y="8137"/>
                    <a:pt x="4142" y="8642"/>
                  </a:cubicBezTo>
                  <a:lnTo>
                    <a:pt x="4142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5"/>
            <p:cNvSpPr/>
            <p:nvPr/>
          </p:nvSpPr>
          <p:spPr>
            <a:xfrm>
              <a:off x="3746734" y="2570079"/>
              <a:ext cx="12921" cy="113342"/>
            </a:xfrm>
            <a:custGeom>
              <a:avLst/>
              <a:gdLst/>
              <a:ahLst/>
              <a:cxnLst/>
              <a:rect l="l" t="t" r="r" b="b"/>
              <a:pathLst>
                <a:path w="863" h="7570" extrusionOk="0">
                  <a:moveTo>
                    <a:pt x="432" y="1"/>
                  </a:moveTo>
                  <a:cubicBezTo>
                    <a:pt x="216" y="1"/>
                    <a:pt x="1" y="148"/>
                    <a:pt x="32" y="442"/>
                  </a:cubicBezTo>
                  <a:lnTo>
                    <a:pt x="32" y="7570"/>
                  </a:lnTo>
                  <a:cubicBezTo>
                    <a:pt x="306" y="7485"/>
                    <a:pt x="579" y="7380"/>
                    <a:pt x="831" y="7254"/>
                  </a:cubicBezTo>
                  <a:lnTo>
                    <a:pt x="831" y="442"/>
                  </a:lnTo>
                  <a:cubicBezTo>
                    <a:pt x="863" y="148"/>
                    <a:pt x="647" y="1"/>
                    <a:pt x="432" y="1"/>
                  </a:cubicBez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5"/>
            <p:cNvSpPr/>
            <p:nvPr/>
          </p:nvSpPr>
          <p:spPr>
            <a:xfrm>
              <a:off x="3549532" y="2556544"/>
              <a:ext cx="253410" cy="56057"/>
            </a:xfrm>
            <a:custGeom>
              <a:avLst/>
              <a:gdLst/>
              <a:ahLst/>
              <a:cxnLst/>
              <a:rect l="l" t="t" r="r" b="b"/>
              <a:pathLst>
                <a:path w="16925" h="3744" extrusionOk="0">
                  <a:moveTo>
                    <a:pt x="0" y="1"/>
                  </a:moveTo>
                  <a:lnTo>
                    <a:pt x="0" y="526"/>
                  </a:lnTo>
                  <a:lnTo>
                    <a:pt x="8452" y="3743"/>
                  </a:lnTo>
                  <a:lnTo>
                    <a:pt x="16925" y="526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5"/>
            <p:cNvSpPr/>
            <p:nvPr/>
          </p:nvSpPr>
          <p:spPr>
            <a:xfrm>
              <a:off x="3486572" y="2433470"/>
              <a:ext cx="379328" cy="171255"/>
            </a:xfrm>
            <a:custGeom>
              <a:avLst/>
              <a:gdLst/>
              <a:ahLst/>
              <a:cxnLst/>
              <a:rect l="l" t="t" r="r" b="b"/>
              <a:pathLst>
                <a:path w="25335" h="11438" extrusionOk="0">
                  <a:moveTo>
                    <a:pt x="12657" y="0"/>
                  </a:moveTo>
                  <a:lnTo>
                    <a:pt x="0" y="4836"/>
                  </a:lnTo>
                  <a:lnTo>
                    <a:pt x="0" y="6623"/>
                  </a:lnTo>
                  <a:lnTo>
                    <a:pt x="12657" y="11437"/>
                  </a:lnTo>
                  <a:lnTo>
                    <a:pt x="25335" y="6623"/>
                  </a:lnTo>
                  <a:lnTo>
                    <a:pt x="25335" y="4836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9F8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5"/>
            <p:cNvSpPr/>
            <p:nvPr/>
          </p:nvSpPr>
          <p:spPr>
            <a:xfrm>
              <a:off x="3486572" y="2505862"/>
              <a:ext cx="189507" cy="98863"/>
            </a:xfrm>
            <a:custGeom>
              <a:avLst/>
              <a:gdLst/>
              <a:ahLst/>
              <a:cxnLst/>
              <a:rect l="l" t="t" r="r" b="b"/>
              <a:pathLst>
                <a:path w="12657" h="6603" extrusionOk="0">
                  <a:moveTo>
                    <a:pt x="0" y="1"/>
                  </a:moveTo>
                  <a:lnTo>
                    <a:pt x="0" y="1788"/>
                  </a:lnTo>
                  <a:lnTo>
                    <a:pt x="12657" y="6602"/>
                  </a:lnTo>
                  <a:lnTo>
                    <a:pt x="12657" y="4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5"/>
            <p:cNvSpPr/>
            <p:nvPr/>
          </p:nvSpPr>
          <p:spPr>
            <a:xfrm>
              <a:off x="3667994" y="2491294"/>
              <a:ext cx="111650" cy="223914"/>
            </a:xfrm>
            <a:custGeom>
              <a:avLst/>
              <a:gdLst/>
              <a:ahLst/>
              <a:cxnLst/>
              <a:rect l="l" t="t" r="r" b="b"/>
              <a:pathLst>
                <a:path w="7457" h="14955" extrusionOk="0">
                  <a:moveTo>
                    <a:pt x="560" y="0"/>
                  </a:moveTo>
                  <a:cubicBezTo>
                    <a:pt x="189" y="0"/>
                    <a:pt x="1" y="537"/>
                    <a:pt x="393" y="742"/>
                  </a:cubicBezTo>
                  <a:lnTo>
                    <a:pt x="6679" y="3581"/>
                  </a:lnTo>
                  <a:lnTo>
                    <a:pt x="6679" y="14577"/>
                  </a:lnTo>
                  <a:cubicBezTo>
                    <a:pt x="6679" y="14787"/>
                    <a:pt x="6847" y="14955"/>
                    <a:pt x="7057" y="14955"/>
                  </a:cubicBezTo>
                  <a:cubicBezTo>
                    <a:pt x="7268" y="14955"/>
                    <a:pt x="7457" y="14787"/>
                    <a:pt x="7457" y="14577"/>
                  </a:cubicBezTo>
                  <a:lnTo>
                    <a:pt x="7457" y="3328"/>
                  </a:lnTo>
                  <a:cubicBezTo>
                    <a:pt x="7436" y="3181"/>
                    <a:pt x="7352" y="3034"/>
                    <a:pt x="7226" y="2971"/>
                  </a:cubicBezTo>
                  <a:lnTo>
                    <a:pt x="708" y="28"/>
                  </a:lnTo>
                  <a:cubicBezTo>
                    <a:pt x="656" y="9"/>
                    <a:pt x="607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65"/>
          <p:cNvGrpSpPr/>
          <p:nvPr/>
        </p:nvGrpSpPr>
        <p:grpSpPr>
          <a:xfrm>
            <a:off x="4916242" y="3395652"/>
            <a:ext cx="570009" cy="460002"/>
            <a:chOff x="7957948" y="3375631"/>
            <a:chExt cx="360629" cy="291012"/>
          </a:xfrm>
        </p:grpSpPr>
        <p:sp>
          <p:nvSpPr>
            <p:cNvPr id="1009" name="Google Shape;1009;p65"/>
            <p:cNvSpPr/>
            <p:nvPr/>
          </p:nvSpPr>
          <p:spPr>
            <a:xfrm>
              <a:off x="7957948" y="3393714"/>
              <a:ext cx="360629" cy="261116"/>
            </a:xfrm>
            <a:custGeom>
              <a:avLst/>
              <a:gdLst/>
              <a:ahLst/>
              <a:cxnLst/>
              <a:rect l="l" t="t" r="r" b="b"/>
              <a:pathLst>
                <a:path w="13800" h="9992" extrusionOk="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5"/>
            <p:cNvSpPr/>
            <p:nvPr/>
          </p:nvSpPr>
          <p:spPr>
            <a:xfrm>
              <a:off x="8286643" y="3393714"/>
              <a:ext cx="31934" cy="261116"/>
            </a:xfrm>
            <a:custGeom>
              <a:avLst/>
              <a:gdLst/>
              <a:ahLst/>
              <a:cxnLst/>
              <a:rect l="l" t="t" r="r" b="b"/>
              <a:pathLst>
                <a:path w="1222" h="9992" extrusionOk="0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5"/>
            <p:cNvSpPr/>
            <p:nvPr/>
          </p:nvSpPr>
          <p:spPr>
            <a:xfrm>
              <a:off x="7978541" y="3597757"/>
              <a:ext cx="159853" cy="33946"/>
            </a:xfrm>
            <a:custGeom>
              <a:avLst/>
              <a:gdLst/>
              <a:ahLst/>
              <a:cxnLst/>
              <a:rect l="l" t="t" r="r" b="b"/>
              <a:pathLst>
                <a:path w="6117" h="129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5"/>
            <p:cNvSpPr/>
            <p:nvPr/>
          </p:nvSpPr>
          <p:spPr>
            <a:xfrm>
              <a:off x="8138367" y="3597757"/>
              <a:ext cx="159591" cy="33946"/>
            </a:xfrm>
            <a:custGeom>
              <a:avLst/>
              <a:gdLst/>
              <a:ahLst/>
              <a:cxnLst/>
              <a:rect l="l" t="t" r="r" b="b"/>
              <a:pathLst>
                <a:path w="6107" h="1299" extrusionOk="0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5"/>
            <p:cNvSpPr/>
            <p:nvPr/>
          </p:nvSpPr>
          <p:spPr>
            <a:xfrm>
              <a:off x="8122531" y="3631677"/>
              <a:ext cx="31202" cy="34965"/>
            </a:xfrm>
            <a:custGeom>
              <a:avLst/>
              <a:gdLst/>
              <a:ahLst/>
              <a:cxnLst/>
              <a:rect l="l" t="t" r="r" b="b"/>
              <a:pathLst>
                <a:path w="1194" h="1338" extrusionOk="0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5"/>
            <p:cNvSpPr/>
            <p:nvPr/>
          </p:nvSpPr>
          <p:spPr>
            <a:xfrm>
              <a:off x="7978541" y="3375631"/>
              <a:ext cx="159853" cy="234226"/>
            </a:xfrm>
            <a:custGeom>
              <a:avLst/>
              <a:gdLst/>
              <a:ahLst/>
              <a:cxnLst/>
              <a:rect l="l" t="t" r="r" b="b"/>
              <a:pathLst>
                <a:path w="6117" h="8963" extrusionOk="0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5"/>
            <p:cNvSpPr/>
            <p:nvPr/>
          </p:nvSpPr>
          <p:spPr>
            <a:xfrm>
              <a:off x="8138367" y="3375631"/>
              <a:ext cx="159591" cy="234252"/>
            </a:xfrm>
            <a:custGeom>
              <a:avLst/>
              <a:gdLst/>
              <a:ahLst/>
              <a:cxnLst/>
              <a:rect l="l" t="t" r="r" b="b"/>
              <a:pathLst>
                <a:path w="6107" h="8964" extrusionOk="0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8033576" y="3407277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8003184" y="3428889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5"/>
            <p:cNvSpPr/>
            <p:nvPr/>
          </p:nvSpPr>
          <p:spPr>
            <a:xfrm>
              <a:off x="8003184" y="3450761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5"/>
            <p:cNvSpPr/>
            <p:nvPr/>
          </p:nvSpPr>
          <p:spPr>
            <a:xfrm>
              <a:off x="8003184" y="3472608"/>
              <a:ext cx="88720" cy="10584"/>
            </a:xfrm>
            <a:custGeom>
              <a:avLst/>
              <a:gdLst/>
              <a:ahLst/>
              <a:cxnLst/>
              <a:rect l="l" t="t" r="r" b="b"/>
              <a:pathLst>
                <a:path w="3395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5"/>
            <p:cNvSpPr/>
            <p:nvPr/>
          </p:nvSpPr>
          <p:spPr>
            <a:xfrm>
              <a:off x="8033576" y="3515831"/>
              <a:ext cx="80958" cy="10584"/>
            </a:xfrm>
            <a:custGeom>
              <a:avLst/>
              <a:gdLst/>
              <a:ahLst/>
              <a:cxnLst/>
              <a:rect l="l" t="t" r="r" b="b"/>
              <a:pathLst>
                <a:path w="3098" h="405" extrusionOk="0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5"/>
            <p:cNvSpPr/>
            <p:nvPr/>
          </p:nvSpPr>
          <p:spPr>
            <a:xfrm>
              <a:off x="8003184" y="3537443"/>
              <a:ext cx="111351" cy="10584"/>
            </a:xfrm>
            <a:custGeom>
              <a:avLst/>
              <a:gdLst/>
              <a:ahLst/>
              <a:cxnLst/>
              <a:rect l="l" t="t" r="r" b="b"/>
              <a:pathLst>
                <a:path w="4261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5"/>
            <p:cNvSpPr/>
            <p:nvPr/>
          </p:nvSpPr>
          <p:spPr>
            <a:xfrm>
              <a:off x="8003184" y="3559316"/>
              <a:ext cx="55296" cy="10584"/>
            </a:xfrm>
            <a:custGeom>
              <a:avLst/>
              <a:gdLst/>
              <a:ahLst/>
              <a:cxnLst/>
              <a:rect l="l" t="t" r="r" b="b"/>
              <a:pathLst>
                <a:path w="2116" h="405" extrusionOk="0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5"/>
            <p:cNvSpPr/>
            <p:nvPr/>
          </p:nvSpPr>
          <p:spPr>
            <a:xfrm>
              <a:off x="8190632" y="3479664"/>
              <a:ext cx="81194" cy="10558"/>
            </a:xfrm>
            <a:custGeom>
              <a:avLst/>
              <a:gdLst/>
              <a:ahLst/>
              <a:cxnLst/>
              <a:rect l="l" t="t" r="r" b="b"/>
              <a:pathLst>
                <a:path w="3107" h="404" extrusionOk="0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5"/>
            <p:cNvSpPr/>
            <p:nvPr/>
          </p:nvSpPr>
          <p:spPr>
            <a:xfrm>
              <a:off x="8160240" y="3501511"/>
              <a:ext cx="111586" cy="10584"/>
            </a:xfrm>
            <a:custGeom>
              <a:avLst/>
              <a:gdLst/>
              <a:ahLst/>
              <a:cxnLst/>
              <a:rect l="l" t="t" r="r" b="b"/>
              <a:pathLst>
                <a:path w="4270" h="405" extrusionOk="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5"/>
            <p:cNvSpPr/>
            <p:nvPr/>
          </p:nvSpPr>
          <p:spPr>
            <a:xfrm>
              <a:off x="8160475" y="3523122"/>
              <a:ext cx="55061" cy="10584"/>
            </a:xfrm>
            <a:custGeom>
              <a:avLst/>
              <a:gdLst/>
              <a:ahLst/>
              <a:cxnLst/>
              <a:rect l="l" t="t" r="r" b="b"/>
              <a:pathLst>
                <a:path w="2107" h="405" extrusionOk="0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5"/>
            <p:cNvSpPr/>
            <p:nvPr/>
          </p:nvSpPr>
          <p:spPr>
            <a:xfrm>
              <a:off x="8169778" y="3412556"/>
              <a:ext cx="97291" cy="36220"/>
            </a:xfrm>
            <a:custGeom>
              <a:avLst/>
              <a:gdLst/>
              <a:ahLst/>
              <a:cxnLst/>
              <a:rect l="l" t="t" r="r" b="b"/>
              <a:pathLst>
                <a:path w="3723" h="1386" extrusionOk="0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>
            <a:spLocks noGrp="1"/>
          </p:cNvSpPr>
          <p:nvPr>
            <p:ph type="title"/>
          </p:nvPr>
        </p:nvSpPr>
        <p:spPr>
          <a:xfrm>
            <a:off x="1660126" y="1591375"/>
            <a:ext cx="300614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10" name="Google Shape;510;p44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12" name="Google Shape;512;p44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513" name="Google Shape;513;p44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15" name="Google Shape;515;p44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516" name="Google Shape;516;p44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518" name="Google Shape;518;p44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</a:t>
            </a:r>
            <a:endParaRPr dirty="0"/>
          </a:p>
        </p:txBody>
      </p:sp>
      <p:sp>
        <p:nvSpPr>
          <p:cNvPr id="519" name="Google Shape;519;p44"/>
          <p:cNvSpPr txBox="1">
            <a:spLocks noGrp="1"/>
          </p:cNvSpPr>
          <p:nvPr>
            <p:ph type="title" idx="14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9F8D3-79DA-6A44-859F-61BECEA98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309EB12-E429-394A-8D6C-581BD2E2CDF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258ACAF-3F08-7F42-A333-A0B4BB1F076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123B6678-7F3D-0A4B-856A-9CEB89C056B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N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>
            <a:spLocks noGrp="1"/>
          </p:cNvSpPr>
          <p:nvPr>
            <p:ph type="title"/>
          </p:nvPr>
        </p:nvSpPr>
        <p:spPr>
          <a:xfrm>
            <a:off x="1660126" y="1591375"/>
            <a:ext cx="300614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Waterfall Model	</a:t>
            </a:r>
            <a:endParaRPr dirty="0"/>
          </a:p>
        </p:txBody>
      </p:sp>
      <p:sp>
        <p:nvSpPr>
          <p:cNvPr id="510" name="Google Shape;510;p44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512" name="Google Shape;512;p44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71391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513" name="Google Shape;513;p44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515" name="Google Shape;515;p44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16" name="Google Shape;516;p44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43719-9009-5B47-B87A-7DF0FBF71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A9EA24-1D02-BC4D-B891-AF53489F73D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E67E85-3BFD-7A4E-88F7-F89C0102239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421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1" name="Google Shape;661;p4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the Thesis</a:t>
            </a:r>
            <a:endParaRPr/>
          </a:p>
        </p:txBody>
      </p:sp>
      <p:sp>
        <p:nvSpPr>
          <p:cNvPr id="662" name="Google Shape;662;p4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in the Solar System. It’s terribly hot—even hotter than Mercury—and its atmosphere is extremely poisonous</a:t>
            </a:r>
            <a:endParaRPr sz="1600"/>
          </a:p>
        </p:txBody>
      </p:sp>
      <p:grpSp>
        <p:nvGrpSpPr>
          <p:cNvPr id="663" name="Google Shape;663;p49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664" name="Google Shape;664;p49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9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49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703" name="Google Shape;703;p49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9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9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9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A429-8091-2240-A0B9-3063D06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F22F-A9F2-8D44-A998-3288E770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 Library books management system is an infrastructure that allows user to search books and add/remove.</a:t>
            </a:r>
            <a:endParaRPr lang="en-NP" dirty="0"/>
          </a:p>
          <a:p>
            <a:r>
              <a:rPr lang="en-US" dirty="0"/>
              <a:t>Students are allowed to take only three books,</a:t>
            </a:r>
          </a:p>
          <a:p>
            <a:r>
              <a:rPr lang="en-US" dirty="0"/>
              <a:t>Students are not allowed to check whether  the book in available,</a:t>
            </a:r>
          </a:p>
          <a:p>
            <a:r>
              <a:rPr lang="en-US" dirty="0"/>
              <a:t>There is no online services,</a:t>
            </a:r>
          </a:p>
          <a:p>
            <a:r>
              <a:rPr lang="en-US" dirty="0"/>
              <a:t>Students are not informed before the dead line of the book renew,</a:t>
            </a:r>
          </a:p>
          <a:p>
            <a:r>
              <a:rPr lang="en-US" dirty="0"/>
              <a:t>Students are not allowed to get access to the library book management system.</a:t>
            </a:r>
          </a:p>
          <a:p>
            <a:pPr marL="14605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708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3BF-1CF6-554D-A27A-50F029D4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9AB4-9C00-DE43-B430-A4459E31E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main objectives behind the development of this project are as follows:</a:t>
            </a:r>
            <a:endParaRPr lang="en-NP" dirty="0"/>
          </a:p>
          <a:p>
            <a:pPr lvl="0" algn="just"/>
            <a:r>
              <a:rPr lang="en-US" dirty="0"/>
              <a:t>To utilize the information of Books.</a:t>
            </a:r>
            <a:endParaRPr lang="en-NP" dirty="0"/>
          </a:p>
          <a:p>
            <a:pPr lvl="0" algn="just"/>
            <a:r>
              <a:rPr lang="en-US" dirty="0"/>
              <a:t>To store and retrieve books items.</a:t>
            </a:r>
            <a:endParaRPr lang="en-NP" dirty="0"/>
          </a:p>
          <a:p>
            <a:pPr lvl="0" algn="just"/>
            <a:r>
              <a:rPr lang="en-US" dirty="0"/>
              <a:t>To manage records of students who have withdrawn the book.</a:t>
            </a:r>
            <a:endParaRPr lang="en-NP" dirty="0"/>
          </a:p>
          <a:p>
            <a:pPr lvl="0" algn="just"/>
            <a:r>
              <a:rPr lang="en-US" dirty="0"/>
              <a:t>To store and access item in books stocks.</a:t>
            </a:r>
            <a:endParaRPr lang="en-NP" dirty="0"/>
          </a:p>
          <a:p>
            <a:pPr lvl="0" algn="just"/>
            <a:r>
              <a:rPr lang="en-US" dirty="0"/>
              <a:t>To manage the particular records of student.</a:t>
            </a:r>
            <a:endParaRPr lang="en-NP" dirty="0"/>
          </a:p>
          <a:p>
            <a:pPr lvl="0" algn="just"/>
            <a:r>
              <a:rPr lang="en-US" dirty="0"/>
              <a:t>To generate the report of books.</a:t>
            </a:r>
            <a:endParaRPr lang="en-NP" dirty="0"/>
          </a:p>
          <a:p>
            <a:pPr lvl="0" algn="just"/>
            <a:r>
              <a:rPr lang="en-US" dirty="0"/>
              <a:t>To provide the details of issue books.</a:t>
            </a:r>
            <a:endParaRPr lang="en-NP" dirty="0"/>
          </a:p>
          <a:p>
            <a:pPr lvl="0" algn="just"/>
            <a:r>
              <a:rPr lang="en-US" dirty="0"/>
              <a:t>To provide the details of issue books.</a:t>
            </a:r>
            <a:endParaRPr lang="en-NP" dirty="0"/>
          </a:p>
          <a:p>
            <a:pPr marL="14605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3549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0DFD-0D6F-BC4D-B390-17C279BF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10849-2A8B-4F4A-B9F2-14272805F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dirty="0"/>
              <a:t>To assist the staff in capturing the effort spent on their respective working areas.</a:t>
            </a:r>
            <a:endParaRPr lang="en-NP" dirty="0"/>
          </a:p>
          <a:p>
            <a:pPr lvl="0" algn="just"/>
            <a:r>
              <a:rPr lang="en-US" dirty="0"/>
              <a:t>To utilize resources in an efficient manner by increasing their productivity through automation.</a:t>
            </a:r>
            <a:endParaRPr lang="en-NP" dirty="0"/>
          </a:p>
          <a:p>
            <a:pPr lvl="0" algn="just"/>
            <a:r>
              <a:rPr lang="en-US" dirty="0"/>
              <a:t>The system generates types of information that can be used for various purposes.</a:t>
            </a:r>
            <a:endParaRPr lang="en-NP" dirty="0"/>
          </a:p>
          <a:p>
            <a:pPr marL="14605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6304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59C360-8C26-7C40-A84D-E96BCC5349CB}"/>
              </a:ext>
            </a:extLst>
          </p:cNvPr>
          <p:cNvGrpSpPr/>
          <p:nvPr/>
        </p:nvGrpSpPr>
        <p:grpSpPr>
          <a:xfrm>
            <a:off x="918245" y="912650"/>
            <a:ext cx="7511630" cy="3713808"/>
            <a:chOff x="456870" y="1825625"/>
            <a:chExt cx="11301682" cy="44599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9B4F1AD-D858-0A44-9F53-C0C96DADA0E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096000" y="2663825"/>
              <a:ext cx="0" cy="4496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1BE751-42AE-E446-AF2D-B0A971D3D6CC}"/>
                </a:ext>
              </a:extLst>
            </p:cNvPr>
            <p:cNvGrpSpPr/>
            <p:nvPr/>
          </p:nvGrpSpPr>
          <p:grpSpPr>
            <a:xfrm>
              <a:off x="456870" y="1825625"/>
              <a:ext cx="11301682" cy="4459933"/>
              <a:chOff x="456870" y="1825625"/>
              <a:chExt cx="11301682" cy="44599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C7D7DA-5F6F-D645-8C37-5A455577A685}"/>
                  </a:ext>
                </a:extLst>
              </p:cNvPr>
              <p:cNvSpPr/>
              <p:nvPr/>
            </p:nvSpPr>
            <p:spPr>
              <a:xfrm>
                <a:off x="5257800" y="1825625"/>
                <a:ext cx="16764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START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23CA6B-A26E-E449-8106-F725954B1F1A}"/>
                  </a:ext>
                </a:extLst>
              </p:cNvPr>
              <p:cNvSpPr/>
              <p:nvPr/>
            </p:nvSpPr>
            <p:spPr>
              <a:xfrm>
                <a:off x="4940300" y="3113518"/>
                <a:ext cx="231140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LOGIN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F5F311-62D9-A048-B28C-D2A828D76025}"/>
                  </a:ext>
                </a:extLst>
              </p:cNvPr>
              <p:cNvSpPr/>
              <p:nvPr/>
            </p:nvSpPr>
            <p:spPr>
              <a:xfrm>
                <a:off x="456870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Insert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441918-D750-6446-AADA-1B7F0F6774E5}"/>
                  </a:ext>
                </a:extLst>
              </p:cNvPr>
              <p:cNvSpPr/>
              <p:nvPr/>
            </p:nvSpPr>
            <p:spPr>
              <a:xfrm>
                <a:off x="2754416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Display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8F5C0E-6640-154E-AB8E-EE0C08BE8C31}"/>
                  </a:ext>
                </a:extLst>
              </p:cNvPr>
              <p:cNvSpPr/>
              <p:nvPr/>
            </p:nvSpPr>
            <p:spPr>
              <a:xfrm>
                <a:off x="5034643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Update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D1B756B-85BE-F841-BA66-A50C97A5A255}"/>
                  </a:ext>
                </a:extLst>
              </p:cNvPr>
              <p:cNvSpPr/>
              <p:nvPr/>
            </p:nvSpPr>
            <p:spPr>
              <a:xfrm>
                <a:off x="7349508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Delete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CA7341-3304-B449-BFCF-42C6A3E17E79}"/>
                  </a:ext>
                </a:extLst>
              </p:cNvPr>
              <p:cNvSpPr/>
              <p:nvPr/>
            </p:nvSpPr>
            <p:spPr>
              <a:xfrm>
                <a:off x="9635838" y="4285496"/>
                <a:ext cx="2122714" cy="60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Delete</a:t>
                </a:r>
              </a:p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Record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A586D87-C054-274B-9A66-FF8ECCA6BD90}"/>
                  </a:ext>
                </a:extLst>
              </p:cNvPr>
              <p:cNvSpPr/>
              <p:nvPr/>
            </p:nvSpPr>
            <p:spPr>
              <a:xfrm>
                <a:off x="5275119" y="5447358"/>
                <a:ext cx="16764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bg2"/>
                    </a:solidFill>
                  </a:rPr>
                  <a:t>END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65FDC65-85A0-8642-864A-A6AA3FB5A08C}"/>
                  </a:ext>
                </a:extLst>
              </p:cNvPr>
              <p:cNvGrpSpPr/>
              <p:nvPr/>
            </p:nvGrpSpPr>
            <p:grpSpPr>
              <a:xfrm>
                <a:off x="1518227" y="3770743"/>
                <a:ext cx="9178968" cy="514753"/>
                <a:chOff x="1518227" y="3770743"/>
                <a:chExt cx="9178968" cy="514753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9DC860B-4533-6A42-89BC-89423E40ACEE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6096000" y="3770743"/>
                  <a:ext cx="0" cy="5147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7360597-1956-AB44-AD9C-F8F5FF675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8227" y="4028119"/>
                  <a:ext cx="9178968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FD55100-76EE-3642-B574-38BE3A75CF93}"/>
                    </a:ext>
                  </a:extLst>
                </p:cNvPr>
                <p:cNvCxnSpPr>
                  <a:cxnSpLocks/>
                  <a:endCxn id="9" idx="0"/>
                </p:cNvCxnSpPr>
                <p:nvPr/>
              </p:nvCxnSpPr>
              <p:spPr>
                <a:xfrm>
                  <a:off x="1518227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ED4362D7-4B93-2847-ABFC-A7929F4932E9}"/>
                    </a:ext>
                  </a:extLst>
                </p:cNvPr>
                <p:cNvCxnSpPr/>
                <p:nvPr/>
              </p:nvCxnSpPr>
              <p:spPr>
                <a:xfrm>
                  <a:off x="10697195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B2B91E7-FB3D-C843-95A6-E5683270B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6496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0203D21-50BF-5246-B70E-5996699ECD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4632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93CF45F-2D1C-E74C-86DD-ECCE259FCA6C}"/>
                  </a:ext>
                </a:extLst>
              </p:cNvPr>
              <p:cNvGrpSpPr/>
              <p:nvPr/>
            </p:nvGrpSpPr>
            <p:grpSpPr>
              <a:xfrm>
                <a:off x="1503940" y="4889070"/>
                <a:ext cx="9178968" cy="558288"/>
                <a:chOff x="1518227" y="4017533"/>
                <a:chExt cx="9178968" cy="558288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DD1B0E9-F8DB-9043-A83E-347CAFF30D1A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>
                  <a:off x="6110287" y="4017533"/>
                  <a:ext cx="0" cy="5582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AAA4D8E-E987-4B44-ACE3-DF2DD9F1B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8227" y="4285302"/>
                  <a:ext cx="9178968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DCB4AA2-3D8E-AC4D-B896-374C18D8FA09}"/>
                    </a:ext>
                  </a:extLst>
                </p:cNvPr>
                <p:cNvCxnSpPr/>
                <p:nvPr/>
              </p:nvCxnSpPr>
              <p:spPr>
                <a:xfrm>
                  <a:off x="1518227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4B5BBD7-C26D-994A-979B-439D222D531C}"/>
                    </a:ext>
                  </a:extLst>
                </p:cNvPr>
                <p:cNvCxnSpPr/>
                <p:nvPr/>
              </p:nvCxnSpPr>
              <p:spPr>
                <a:xfrm>
                  <a:off x="10697195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F535FB5-03A7-6847-97E8-C3B3817EE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6496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ECCA018-3A7E-5545-82C0-EB61D0D4A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4632" y="4028119"/>
                  <a:ext cx="0" cy="2573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8358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D8AD-6882-B241-A15F-9D72C87A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Waterfall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B07B9-9C7A-4040-8757-EE488EDA8B78}"/>
              </a:ext>
            </a:extLst>
          </p:cNvPr>
          <p:cNvGrpSpPr/>
          <p:nvPr/>
        </p:nvGrpSpPr>
        <p:grpSpPr>
          <a:xfrm>
            <a:off x="705998" y="1462088"/>
            <a:ext cx="7716000" cy="3213600"/>
            <a:chOff x="705998" y="1462088"/>
            <a:chExt cx="11330164" cy="527941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D7C434-1712-164F-9553-4350331BA75C}"/>
                </a:ext>
              </a:extLst>
            </p:cNvPr>
            <p:cNvSpPr/>
            <p:nvPr/>
          </p:nvSpPr>
          <p:spPr>
            <a:xfrm>
              <a:off x="705998" y="1462088"/>
              <a:ext cx="2076451" cy="1074127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 gathering  and analysis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6595C89-5CE4-BC4A-9830-2D075BF2A21C}"/>
                </a:ext>
              </a:extLst>
            </p:cNvPr>
            <p:cNvSpPr/>
            <p:nvPr/>
          </p:nvSpPr>
          <p:spPr>
            <a:xfrm>
              <a:off x="5332856" y="3546229"/>
              <a:ext cx="2076451" cy="1074127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6F7D6A6-62D7-0749-A577-346EFD5313A7}"/>
                </a:ext>
              </a:extLst>
            </p:cNvPr>
            <p:cNvSpPr/>
            <p:nvPr/>
          </p:nvSpPr>
          <p:spPr>
            <a:xfrm>
              <a:off x="3019427" y="2536213"/>
              <a:ext cx="2076451" cy="1074127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N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ystem Design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98BEDBE-A0F9-3040-8115-E5DA5C626E02}"/>
                </a:ext>
              </a:extLst>
            </p:cNvPr>
            <p:cNvSpPr/>
            <p:nvPr/>
          </p:nvSpPr>
          <p:spPr>
            <a:xfrm>
              <a:off x="7646285" y="4593244"/>
              <a:ext cx="2076450" cy="1074127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N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ntegration and Testing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4678076-CE8A-BB4D-8961-AA716A06D734}"/>
                </a:ext>
              </a:extLst>
            </p:cNvPr>
            <p:cNvSpPr/>
            <p:nvPr/>
          </p:nvSpPr>
          <p:spPr>
            <a:xfrm>
              <a:off x="9959713" y="5667371"/>
              <a:ext cx="2076449" cy="1074127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 and Testing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A541F161-3D8A-F944-A14E-552FE2941CF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2782449" y="1999152"/>
              <a:ext cx="1275204" cy="53706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8026F2B5-FB02-7648-BE71-9FA26741744A}"/>
                </a:ext>
              </a:extLst>
            </p:cNvPr>
            <p:cNvCxnSpPr/>
            <p:nvPr/>
          </p:nvCxnSpPr>
          <p:spPr>
            <a:xfrm>
              <a:off x="5111312" y="3013564"/>
              <a:ext cx="1275204" cy="53706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577410B4-F453-2B44-9355-FA549940E42E}"/>
                </a:ext>
              </a:extLst>
            </p:cNvPr>
            <p:cNvCxnSpPr/>
            <p:nvPr/>
          </p:nvCxnSpPr>
          <p:spPr>
            <a:xfrm>
              <a:off x="9740462" y="5128114"/>
              <a:ext cx="1275204" cy="53706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D3FB33F6-99E9-1841-8555-F52B4072F0D3}"/>
                </a:ext>
              </a:extLst>
            </p:cNvPr>
            <p:cNvCxnSpPr/>
            <p:nvPr/>
          </p:nvCxnSpPr>
          <p:spPr>
            <a:xfrm>
              <a:off x="7397312" y="4070839"/>
              <a:ext cx="1275204" cy="53706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662055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518</Words>
  <Application>Microsoft Macintosh PowerPoint</Application>
  <PresentationFormat>On-screen Show (16:9)</PresentationFormat>
  <Paragraphs>83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Condensed Light</vt:lpstr>
      <vt:lpstr>Arial</vt:lpstr>
      <vt:lpstr>Abel</vt:lpstr>
      <vt:lpstr>Libre Baskerville</vt:lpstr>
      <vt:lpstr>Times New Roman</vt:lpstr>
      <vt:lpstr>Roboto</vt:lpstr>
      <vt:lpstr>Generation of '27 by Slidesgo</vt:lpstr>
      <vt:lpstr>Library Books Management System</vt:lpstr>
      <vt:lpstr>Problem Statement</vt:lpstr>
      <vt:lpstr>Waterfall Model </vt:lpstr>
      <vt:lpstr>Introduction</vt:lpstr>
      <vt:lpstr>Problem Statement</vt:lpstr>
      <vt:lpstr>Objectives</vt:lpstr>
      <vt:lpstr>Scope</vt:lpstr>
      <vt:lpstr>PowerPoint Presentation</vt:lpstr>
      <vt:lpstr>Waterfall Model</vt:lpstr>
      <vt:lpstr>Use case diagram</vt:lpstr>
      <vt:lpstr>Conclusion</vt:lpstr>
      <vt:lpstr>“This is a quote, words full of wisdom that someone important said and can make the reader get inspired.”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Books Management System</dc:title>
  <cp:lastModifiedBy>SANDIP SHRESTHA</cp:lastModifiedBy>
  <cp:revision>9</cp:revision>
  <dcterms:modified xsi:type="dcterms:W3CDTF">2022-02-19T04:12:12Z</dcterms:modified>
</cp:coreProperties>
</file>