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p:restoredTop sz="94595"/>
  </p:normalViewPr>
  <p:slideViewPr>
    <p:cSldViewPr snapToGrid="0" snapToObjects="1">
      <p:cViewPr varScale="1">
        <p:scale>
          <a:sx n="109" d="100"/>
          <a:sy n="109" d="100"/>
        </p:scale>
        <p:origin x="5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51D7-2699-2042-BA85-B959E4CC4912}"/>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NP" dirty="0"/>
          </a:p>
        </p:txBody>
      </p:sp>
      <p:sp>
        <p:nvSpPr>
          <p:cNvPr id="3" name="Subtitle 2">
            <a:extLst>
              <a:ext uri="{FF2B5EF4-FFF2-40B4-BE49-F238E27FC236}">
                <a16:creationId xmlns:a16="http://schemas.microsoft.com/office/drawing/2014/main" id="{210FFC37-9CD6-C74C-A48F-51171E6D5D8F}"/>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NP" dirty="0"/>
          </a:p>
        </p:txBody>
      </p:sp>
      <p:sp>
        <p:nvSpPr>
          <p:cNvPr id="4" name="Date Placeholder 3">
            <a:extLst>
              <a:ext uri="{FF2B5EF4-FFF2-40B4-BE49-F238E27FC236}">
                <a16:creationId xmlns:a16="http://schemas.microsoft.com/office/drawing/2014/main" id="{A78F2DC0-502E-9045-91F4-079D355756BA}"/>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5" name="Footer Placeholder 4">
            <a:extLst>
              <a:ext uri="{FF2B5EF4-FFF2-40B4-BE49-F238E27FC236}">
                <a16:creationId xmlns:a16="http://schemas.microsoft.com/office/drawing/2014/main" id="{00D63883-632C-9A48-9AF9-96FC0611000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9433552-F86B-264C-8A58-07ACE363CCF6}"/>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77871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CC70-71B3-DC42-8D36-4442DE45F088}"/>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4FD99EBC-42AE-A649-9159-3E84868D2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04799BF-4910-8A47-A59C-FA7EDA34DA50}"/>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5" name="Footer Placeholder 4">
            <a:extLst>
              <a:ext uri="{FF2B5EF4-FFF2-40B4-BE49-F238E27FC236}">
                <a16:creationId xmlns:a16="http://schemas.microsoft.com/office/drawing/2014/main" id="{708348C9-0BA3-2B46-BD12-686A8078601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2AFA12D8-7D50-A840-BD23-39D345FD1538}"/>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212204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3ED75-7A85-5647-A22A-66D2EB39E9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0D35A1A3-8824-7E4E-8850-01BEC4FD40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496AFF2A-D50A-8942-AD33-36A8AAEBB080}"/>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5" name="Footer Placeholder 4">
            <a:extLst>
              <a:ext uri="{FF2B5EF4-FFF2-40B4-BE49-F238E27FC236}">
                <a16:creationId xmlns:a16="http://schemas.microsoft.com/office/drawing/2014/main" id="{0CC93E90-60CA-C24B-AA9B-3D1136769D78}"/>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5A190A8-2F5F-7C46-9371-9E99C38BF835}"/>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253482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B352-64B1-2943-9E1B-F76839B7AB89}"/>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NP" dirty="0"/>
          </a:p>
        </p:txBody>
      </p:sp>
      <p:sp>
        <p:nvSpPr>
          <p:cNvPr id="3" name="Content Placeholder 2">
            <a:extLst>
              <a:ext uri="{FF2B5EF4-FFF2-40B4-BE49-F238E27FC236}">
                <a16:creationId xmlns:a16="http://schemas.microsoft.com/office/drawing/2014/main" id="{A2175CC8-71FF-BD4C-AF84-7192FE5D80E2}"/>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P" dirty="0"/>
          </a:p>
        </p:txBody>
      </p:sp>
      <p:sp>
        <p:nvSpPr>
          <p:cNvPr id="4" name="Date Placeholder 3">
            <a:extLst>
              <a:ext uri="{FF2B5EF4-FFF2-40B4-BE49-F238E27FC236}">
                <a16:creationId xmlns:a16="http://schemas.microsoft.com/office/drawing/2014/main" id="{0E93CF15-0066-7D46-B566-336D5B687C5C}"/>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5" name="Footer Placeholder 4">
            <a:extLst>
              <a:ext uri="{FF2B5EF4-FFF2-40B4-BE49-F238E27FC236}">
                <a16:creationId xmlns:a16="http://schemas.microsoft.com/office/drawing/2014/main" id="{94545937-7D37-064C-8BF0-471461B37C9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F0ABC38-6E0E-7748-A32F-94BBF3BBB088}"/>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69564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7FBA-2E62-2849-9F4B-57E516FA6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FDE271E9-60AA-0440-BAED-FCE7AFCFA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093978-97E6-A146-BA77-4852C2FF566B}"/>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5" name="Footer Placeholder 4">
            <a:extLst>
              <a:ext uri="{FF2B5EF4-FFF2-40B4-BE49-F238E27FC236}">
                <a16:creationId xmlns:a16="http://schemas.microsoft.com/office/drawing/2014/main" id="{5021F191-65A6-4249-BAFD-E1B5EDA3C586}"/>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7E0289B5-DD96-F641-B0F2-9433BE820D82}"/>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101306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F169-8B3C-9242-BAAB-48A922F5F2EC}"/>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BFD96CD-370F-DC4A-BF59-1CFB67952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992BFE0B-9CEB-DF4A-B2FE-90F825430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53288BDF-D233-F540-AEC3-8D83D95C3FE0}"/>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6" name="Footer Placeholder 5">
            <a:extLst>
              <a:ext uri="{FF2B5EF4-FFF2-40B4-BE49-F238E27FC236}">
                <a16:creationId xmlns:a16="http://schemas.microsoft.com/office/drawing/2014/main" id="{E63150BB-80F8-C046-9E6C-B2182D63891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B1B16806-AA9A-9B4D-81F2-0FBC716A1F16}"/>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86788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9556-524E-4445-ACB9-EDF53747C4F4}"/>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62975D95-A688-204F-96DA-FCFF22D50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92DF91-2759-D742-92F5-5D4E3D032A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322EF62A-2D17-A64D-ADAD-9AFED0071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0E04F5-BB22-D442-A387-E2BB7C562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3C31436D-2C79-F649-A52A-FCEBA6E2ED1C}"/>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8" name="Footer Placeholder 7">
            <a:extLst>
              <a:ext uri="{FF2B5EF4-FFF2-40B4-BE49-F238E27FC236}">
                <a16:creationId xmlns:a16="http://schemas.microsoft.com/office/drawing/2014/main" id="{C240F261-9DB5-E347-8F32-07E6F3FB15A1}"/>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07DFEF43-98B9-5C4F-9C7A-8FD81D6F8E4E}"/>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45525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F6AD-C722-7241-81C7-82D48C42F378}"/>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955B8EE7-DC42-9944-88D7-8333D15B591B}"/>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4" name="Footer Placeholder 3">
            <a:extLst>
              <a:ext uri="{FF2B5EF4-FFF2-40B4-BE49-F238E27FC236}">
                <a16:creationId xmlns:a16="http://schemas.microsoft.com/office/drawing/2014/main" id="{200DD4FE-507D-594F-A52B-9A04B9447FE8}"/>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908C8ED2-F0D1-9A49-BC0C-01C8ABE499DF}"/>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224957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401A2-0A95-A340-8187-2B7BFD534230}"/>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3" name="Footer Placeholder 2">
            <a:extLst>
              <a:ext uri="{FF2B5EF4-FFF2-40B4-BE49-F238E27FC236}">
                <a16:creationId xmlns:a16="http://schemas.microsoft.com/office/drawing/2014/main" id="{67DF9AD3-C2FE-7C46-B858-A17801963C8C}"/>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49557785-B2A5-5A42-B0F1-826DE1D6DE59}"/>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32257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1A77-B6A1-7A47-A940-BE77BD06E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1B0AD4A3-07FF-1240-8C5A-15D48C1F0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668A3695-B84D-C14D-99D1-313027565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9B443-DF46-0945-8EB1-679D78B47F88}"/>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6" name="Footer Placeholder 5">
            <a:extLst>
              <a:ext uri="{FF2B5EF4-FFF2-40B4-BE49-F238E27FC236}">
                <a16:creationId xmlns:a16="http://schemas.microsoft.com/office/drawing/2014/main" id="{7644A5BE-34AB-B640-9BCF-18A24863BD4E}"/>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288BFE87-F682-9947-ACCE-281A825DD662}"/>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414708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C19F-CD4B-4040-B8EF-82DBF2225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F03E526A-E76E-2E41-817B-89D8F8E4E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F63F5267-8709-F54C-A688-34482C4B5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46A41-ABA1-594B-8EC9-0D9C17155760}"/>
              </a:ext>
            </a:extLst>
          </p:cNvPr>
          <p:cNvSpPr>
            <a:spLocks noGrp="1"/>
          </p:cNvSpPr>
          <p:nvPr>
            <p:ph type="dt" sz="half" idx="10"/>
          </p:nvPr>
        </p:nvSpPr>
        <p:spPr/>
        <p:txBody>
          <a:bodyPr/>
          <a:lstStyle/>
          <a:p>
            <a:fld id="{4E136431-ACF1-4345-B375-02CBD2B7DBAE}" type="datetimeFigureOut">
              <a:rPr lang="en-NP" smtClean="0"/>
              <a:t>17/02/2022</a:t>
            </a:fld>
            <a:endParaRPr lang="en-NP"/>
          </a:p>
        </p:txBody>
      </p:sp>
      <p:sp>
        <p:nvSpPr>
          <p:cNvPr id="6" name="Footer Placeholder 5">
            <a:extLst>
              <a:ext uri="{FF2B5EF4-FFF2-40B4-BE49-F238E27FC236}">
                <a16:creationId xmlns:a16="http://schemas.microsoft.com/office/drawing/2014/main" id="{B87CE851-1AF2-574D-BC97-0CEEB137D55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158CCD60-1F2F-5341-BFC3-7FEC650E51D0}"/>
              </a:ext>
            </a:extLst>
          </p:cNvPr>
          <p:cNvSpPr>
            <a:spLocks noGrp="1"/>
          </p:cNvSpPr>
          <p:nvPr>
            <p:ph type="sldNum" sz="quarter" idx="12"/>
          </p:nvPr>
        </p:nvSpPr>
        <p:spPr/>
        <p:txBody>
          <a:bodyPr/>
          <a:lstStyle/>
          <a:p>
            <a:fld id="{5B7613BA-F81F-EC48-8C60-7620CE711434}" type="slidenum">
              <a:rPr lang="en-NP" smtClean="0"/>
              <a:t>‹#›</a:t>
            </a:fld>
            <a:endParaRPr lang="en-NP"/>
          </a:p>
        </p:txBody>
      </p:sp>
    </p:spTree>
    <p:extLst>
      <p:ext uri="{BB962C8B-B14F-4D97-AF65-F5344CB8AC3E}">
        <p14:creationId xmlns:p14="http://schemas.microsoft.com/office/powerpoint/2010/main" val="318805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C83E4-3042-3941-A80D-599EE9DE5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2749825D-21F8-7A40-A18F-7526D22BDD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9AF785D2-0A6B-F041-BA87-3BEDB9DBE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36431-ACF1-4345-B375-02CBD2B7DBAE}" type="datetimeFigureOut">
              <a:rPr lang="en-NP" smtClean="0"/>
              <a:t>17/02/2022</a:t>
            </a:fld>
            <a:endParaRPr lang="en-NP"/>
          </a:p>
        </p:txBody>
      </p:sp>
      <p:sp>
        <p:nvSpPr>
          <p:cNvPr id="5" name="Footer Placeholder 4">
            <a:extLst>
              <a:ext uri="{FF2B5EF4-FFF2-40B4-BE49-F238E27FC236}">
                <a16:creationId xmlns:a16="http://schemas.microsoft.com/office/drawing/2014/main" id="{C35A87BB-5A1A-9348-9F47-4E20A0F74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B5BB2663-01C2-D844-BC13-6F55B43136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613BA-F81F-EC48-8C60-7620CE711434}" type="slidenum">
              <a:rPr lang="en-NP" smtClean="0"/>
              <a:t>‹#›</a:t>
            </a:fld>
            <a:endParaRPr lang="en-NP"/>
          </a:p>
        </p:txBody>
      </p:sp>
    </p:spTree>
    <p:extLst>
      <p:ext uri="{BB962C8B-B14F-4D97-AF65-F5344CB8AC3E}">
        <p14:creationId xmlns:p14="http://schemas.microsoft.com/office/powerpoint/2010/main" val="31002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1227-D422-F94E-B492-C99D0DFFD718}"/>
              </a:ext>
            </a:extLst>
          </p:cNvPr>
          <p:cNvSpPr>
            <a:spLocks noGrp="1"/>
          </p:cNvSpPr>
          <p:nvPr>
            <p:ph type="ctrTitle"/>
          </p:nvPr>
        </p:nvSpPr>
        <p:spPr/>
        <p:txBody>
          <a:bodyPr/>
          <a:lstStyle/>
          <a:p>
            <a:endParaRPr lang="en-NP" dirty="0"/>
          </a:p>
        </p:txBody>
      </p:sp>
      <p:sp>
        <p:nvSpPr>
          <p:cNvPr id="3" name="Subtitle 2">
            <a:extLst>
              <a:ext uri="{FF2B5EF4-FFF2-40B4-BE49-F238E27FC236}">
                <a16:creationId xmlns:a16="http://schemas.microsoft.com/office/drawing/2014/main" id="{36978E05-505E-9945-9D82-062E246ECAFC}"/>
              </a:ext>
            </a:extLst>
          </p:cNvPr>
          <p:cNvSpPr>
            <a:spLocks noGrp="1"/>
          </p:cNvSpPr>
          <p:nvPr>
            <p:ph type="subTitle" idx="1"/>
          </p:nvPr>
        </p:nvSpPr>
        <p:spPr/>
        <p:txBody>
          <a:bodyPr/>
          <a:lstStyle/>
          <a:p>
            <a:endParaRPr lang="en-NP"/>
          </a:p>
        </p:txBody>
      </p:sp>
    </p:spTree>
    <p:extLst>
      <p:ext uri="{BB962C8B-B14F-4D97-AF65-F5344CB8AC3E}">
        <p14:creationId xmlns:p14="http://schemas.microsoft.com/office/powerpoint/2010/main" val="85309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E2BA-B637-1A4A-B052-D03B4DC33FB4}"/>
              </a:ext>
            </a:extLst>
          </p:cNvPr>
          <p:cNvSpPr>
            <a:spLocks noGrp="1"/>
          </p:cNvSpPr>
          <p:nvPr>
            <p:ph type="title"/>
          </p:nvPr>
        </p:nvSpPr>
        <p:spPr/>
        <p:txBody>
          <a:bodyPr/>
          <a:lstStyle/>
          <a:p>
            <a:r>
              <a:rPr lang="en-NP" dirty="0"/>
              <a:t>Problem Statement</a:t>
            </a:r>
          </a:p>
        </p:txBody>
      </p:sp>
      <p:sp>
        <p:nvSpPr>
          <p:cNvPr id="3" name="Content Placeholder 2">
            <a:extLst>
              <a:ext uri="{FF2B5EF4-FFF2-40B4-BE49-F238E27FC236}">
                <a16:creationId xmlns:a16="http://schemas.microsoft.com/office/drawing/2014/main" id="{01D5486B-751D-034F-9284-9747C7FDC098}"/>
              </a:ext>
            </a:extLst>
          </p:cNvPr>
          <p:cNvSpPr>
            <a:spLocks noGrp="1"/>
          </p:cNvSpPr>
          <p:nvPr>
            <p:ph idx="1"/>
          </p:nvPr>
        </p:nvSpPr>
        <p:spPr/>
        <p:txBody>
          <a:bodyPr>
            <a:normAutofit/>
          </a:bodyPr>
          <a:lstStyle/>
          <a:p>
            <a:pPr algn="just"/>
            <a:r>
              <a:rPr lang="en-US" dirty="0"/>
              <a:t>A Library books management system is an infrastructure that allows user to search books and add/remove.</a:t>
            </a:r>
            <a:endParaRPr lang="en-NP" dirty="0"/>
          </a:p>
          <a:p>
            <a:r>
              <a:rPr lang="en-US" dirty="0"/>
              <a:t>Students are allowed to take only </a:t>
            </a:r>
            <a:r>
              <a:rPr lang="en-US"/>
              <a:t>three books,</a:t>
            </a:r>
            <a:endParaRPr lang="en-US" dirty="0"/>
          </a:p>
          <a:p>
            <a:r>
              <a:rPr lang="en-US" dirty="0"/>
              <a:t>Students are not allowed to check whether  the book in available,</a:t>
            </a:r>
          </a:p>
          <a:p>
            <a:r>
              <a:rPr lang="en-US" dirty="0"/>
              <a:t>There is no online services,</a:t>
            </a:r>
          </a:p>
          <a:p>
            <a:r>
              <a:rPr lang="en-US" dirty="0"/>
              <a:t>Students are not informed before the dead line of the book renew,</a:t>
            </a:r>
          </a:p>
          <a:p>
            <a:r>
              <a:rPr lang="en-US" dirty="0"/>
              <a:t>Students are not allowed to get access to the library book management system.</a:t>
            </a:r>
          </a:p>
          <a:p>
            <a:pPr algn="just"/>
            <a:endParaRPr lang="en-NP" dirty="0"/>
          </a:p>
          <a:p>
            <a:pPr algn="just"/>
            <a:endParaRPr lang="en-NP" dirty="0"/>
          </a:p>
        </p:txBody>
      </p:sp>
    </p:spTree>
    <p:extLst>
      <p:ext uri="{BB962C8B-B14F-4D97-AF65-F5344CB8AC3E}">
        <p14:creationId xmlns:p14="http://schemas.microsoft.com/office/powerpoint/2010/main" val="267740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4E13-FFFB-704C-94A6-DB68FFC0D6A0}"/>
              </a:ext>
            </a:extLst>
          </p:cNvPr>
          <p:cNvSpPr>
            <a:spLocks noGrp="1"/>
          </p:cNvSpPr>
          <p:nvPr>
            <p:ph type="title"/>
          </p:nvPr>
        </p:nvSpPr>
        <p:spPr/>
        <p:txBody>
          <a:bodyPr/>
          <a:lstStyle/>
          <a:p>
            <a:r>
              <a:rPr lang="en-NP" dirty="0"/>
              <a:t>Objectives</a:t>
            </a:r>
          </a:p>
        </p:txBody>
      </p:sp>
      <p:sp>
        <p:nvSpPr>
          <p:cNvPr id="3" name="Content Placeholder 2">
            <a:extLst>
              <a:ext uri="{FF2B5EF4-FFF2-40B4-BE49-F238E27FC236}">
                <a16:creationId xmlns:a16="http://schemas.microsoft.com/office/drawing/2014/main" id="{E3F3C994-3FC5-C946-AC35-FFE55D279E9F}"/>
              </a:ext>
            </a:extLst>
          </p:cNvPr>
          <p:cNvSpPr>
            <a:spLocks noGrp="1"/>
          </p:cNvSpPr>
          <p:nvPr>
            <p:ph idx="1"/>
          </p:nvPr>
        </p:nvSpPr>
        <p:spPr/>
        <p:txBody>
          <a:bodyPr>
            <a:normAutofit fontScale="77500" lnSpcReduction="20000"/>
          </a:bodyPr>
          <a:lstStyle/>
          <a:p>
            <a:pPr algn="just"/>
            <a:r>
              <a:rPr lang="en-US" dirty="0"/>
              <a:t>The main objectives behind the development of this project are as follows:</a:t>
            </a:r>
            <a:endParaRPr lang="en-NP" dirty="0"/>
          </a:p>
          <a:p>
            <a:pPr lvl="0" algn="just"/>
            <a:r>
              <a:rPr lang="en-US" dirty="0"/>
              <a:t>To utilize the information of Books.</a:t>
            </a:r>
            <a:endParaRPr lang="en-NP" dirty="0"/>
          </a:p>
          <a:p>
            <a:pPr lvl="0" algn="just"/>
            <a:r>
              <a:rPr lang="en-US" dirty="0"/>
              <a:t>To store and retrieve books items.</a:t>
            </a:r>
            <a:endParaRPr lang="en-NP" dirty="0"/>
          </a:p>
          <a:p>
            <a:pPr lvl="0" algn="just"/>
            <a:r>
              <a:rPr lang="en-US" dirty="0"/>
              <a:t>To manage records of students who have withdrawn the book.</a:t>
            </a:r>
            <a:endParaRPr lang="en-NP" dirty="0"/>
          </a:p>
          <a:p>
            <a:pPr lvl="0" algn="just"/>
            <a:r>
              <a:rPr lang="en-US" dirty="0"/>
              <a:t>To store and access item in books stocks.</a:t>
            </a:r>
            <a:endParaRPr lang="en-NP" dirty="0"/>
          </a:p>
          <a:p>
            <a:pPr lvl="0" algn="just"/>
            <a:r>
              <a:rPr lang="en-US" dirty="0"/>
              <a:t>To manage the particular records of student.</a:t>
            </a:r>
            <a:endParaRPr lang="en-NP" dirty="0"/>
          </a:p>
          <a:p>
            <a:pPr lvl="0" algn="just"/>
            <a:r>
              <a:rPr lang="en-US" dirty="0"/>
              <a:t>To generate the report of books.</a:t>
            </a:r>
            <a:endParaRPr lang="en-NP" dirty="0"/>
          </a:p>
          <a:p>
            <a:pPr lvl="0" algn="just"/>
            <a:r>
              <a:rPr lang="en-US" dirty="0"/>
              <a:t>To provide the details of issue books.</a:t>
            </a:r>
            <a:endParaRPr lang="en-NP" dirty="0"/>
          </a:p>
          <a:p>
            <a:pPr lvl="0" algn="just"/>
            <a:r>
              <a:rPr lang="en-US" dirty="0"/>
              <a:t>To provide the details of issue books.</a:t>
            </a:r>
            <a:endParaRPr lang="en-NP" dirty="0"/>
          </a:p>
          <a:p>
            <a:pPr marL="0" indent="0" algn="just">
              <a:buNone/>
            </a:pPr>
            <a:endParaRPr lang="en-NP" dirty="0"/>
          </a:p>
          <a:p>
            <a:pPr marL="0" indent="0" algn="just">
              <a:buNone/>
            </a:pPr>
            <a:r>
              <a:rPr lang="en-US" dirty="0"/>
              <a:t>Thus, there are a number of objectives behind developing the “LIBRARY BOOKS MANAGEMENT SYSTEM” and it reduces a lot of manuals working of the department.</a:t>
            </a:r>
            <a:endParaRPr lang="en-NP" dirty="0"/>
          </a:p>
          <a:p>
            <a:pPr marL="0" indent="0" algn="just">
              <a:buNone/>
            </a:pPr>
            <a:endParaRPr lang="en-NP" dirty="0"/>
          </a:p>
        </p:txBody>
      </p:sp>
    </p:spTree>
    <p:extLst>
      <p:ext uri="{BB962C8B-B14F-4D97-AF65-F5344CB8AC3E}">
        <p14:creationId xmlns:p14="http://schemas.microsoft.com/office/powerpoint/2010/main" val="189918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C57B-413A-0142-A98E-2D7ADFC8E6D8}"/>
              </a:ext>
            </a:extLst>
          </p:cNvPr>
          <p:cNvSpPr>
            <a:spLocks noGrp="1"/>
          </p:cNvSpPr>
          <p:nvPr>
            <p:ph type="title"/>
          </p:nvPr>
        </p:nvSpPr>
        <p:spPr/>
        <p:txBody>
          <a:bodyPr/>
          <a:lstStyle/>
          <a:p>
            <a:r>
              <a:rPr lang="en-NP" dirty="0"/>
              <a:t>Scope</a:t>
            </a:r>
          </a:p>
        </p:txBody>
      </p:sp>
      <p:sp>
        <p:nvSpPr>
          <p:cNvPr id="3" name="Content Placeholder 2">
            <a:extLst>
              <a:ext uri="{FF2B5EF4-FFF2-40B4-BE49-F238E27FC236}">
                <a16:creationId xmlns:a16="http://schemas.microsoft.com/office/drawing/2014/main" id="{D719D621-372C-0D4C-8AE9-4517562610C1}"/>
              </a:ext>
            </a:extLst>
          </p:cNvPr>
          <p:cNvSpPr>
            <a:spLocks noGrp="1"/>
          </p:cNvSpPr>
          <p:nvPr>
            <p:ph idx="1"/>
          </p:nvPr>
        </p:nvSpPr>
        <p:spPr/>
        <p:txBody>
          <a:bodyPr>
            <a:normAutofit fontScale="92500" lnSpcReduction="10000"/>
          </a:bodyPr>
          <a:lstStyle/>
          <a:p>
            <a:pPr marL="0" indent="0" algn="just">
              <a:buNone/>
            </a:pPr>
            <a:r>
              <a:rPr lang="en-US" dirty="0"/>
              <a:t>The scope of this project is as follows:</a:t>
            </a:r>
            <a:endParaRPr lang="en-NP" dirty="0"/>
          </a:p>
          <a:p>
            <a:pPr lvl="0" algn="just"/>
            <a:r>
              <a:rPr lang="en-US" dirty="0"/>
              <a:t>To assist the staff in capturing the effort spent on their respective working areas.</a:t>
            </a:r>
            <a:endParaRPr lang="en-NP" dirty="0"/>
          </a:p>
          <a:p>
            <a:pPr lvl="0" algn="just"/>
            <a:r>
              <a:rPr lang="en-US" dirty="0"/>
              <a:t>To utilize resources in an efficient manner by increasing their productivity through automation.</a:t>
            </a:r>
            <a:endParaRPr lang="en-NP" dirty="0"/>
          </a:p>
          <a:p>
            <a:pPr lvl="0" algn="just"/>
            <a:r>
              <a:rPr lang="en-US" dirty="0"/>
              <a:t>The system generates types of information that can be used for various purposes.</a:t>
            </a:r>
            <a:endParaRPr lang="en-NP" dirty="0"/>
          </a:p>
          <a:p>
            <a:pPr algn="just"/>
            <a:endParaRPr lang="en-NP" dirty="0"/>
          </a:p>
          <a:p>
            <a:pPr marL="0" indent="0" algn="just">
              <a:buNone/>
            </a:pPr>
            <a:r>
              <a:rPr lang="en-US" dirty="0"/>
              <a:t>Thus, there are information scopes behind developing the “LIBRARY BOOKS MANAGEMENT SYSTEM” and it reduces a lot of burden of the entry.</a:t>
            </a:r>
            <a:endParaRPr lang="en-NP" dirty="0"/>
          </a:p>
          <a:p>
            <a:pPr algn="just"/>
            <a:endParaRPr lang="en-NP" dirty="0"/>
          </a:p>
        </p:txBody>
      </p:sp>
    </p:spTree>
    <p:extLst>
      <p:ext uri="{BB962C8B-B14F-4D97-AF65-F5344CB8AC3E}">
        <p14:creationId xmlns:p14="http://schemas.microsoft.com/office/powerpoint/2010/main" val="368966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E053-5151-1E4D-8AAF-33522CA56FF3}"/>
              </a:ext>
            </a:extLst>
          </p:cNvPr>
          <p:cNvSpPr>
            <a:spLocks noGrp="1"/>
          </p:cNvSpPr>
          <p:nvPr>
            <p:ph type="title"/>
          </p:nvPr>
        </p:nvSpPr>
        <p:spPr/>
        <p:txBody>
          <a:bodyPr/>
          <a:lstStyle/>
          <a:p>
            <a:r>
              <a:rPr lang="en-NP" dirty="0"/>
              <a:t>System Flow</a:t>
            </a:r>
          </a:p>
        </p:txBody>
      </p:sp>
      <p:sp>
        <p:nvSpPr>
          <p:cNvPr id="6" name="Content Placeholder 5">
            <a:extLst>
              <a:ext uri="{FF2B5EF4-FFF2-40B4-BE49-F238E27FC236}">
                <a16:creationId xmlns:a16="http://schemas.microsoft.com/office/drawing/2014/main" id="{9EFF3804-C2F0-A645-A537-EA581DF5B836}"/>
              </a:ext>
            </a:extLst>
          </p:cNvPr>
          <p:cNvSpPr>
            <a:spLocks noGrp="1"/>
          </p:cNvSpPr>
          <p:nvPr>
            <p:ph idx="1"/>
          </p:nvPr>
        </p:nvSpPr>
        <p:spPr/>
        <p:txBody>
          <a:bodyPr/>
          <a:lstStyle/>
          <a:p>
            <a:endParaRPr lang="en-NP" dirty="0"/>
          </a:p>
        </p:txBody>
      </p:sp>
      <p:sp>
        <p:nvSpPr>
          <p:cNvPr id="7" name="Oval 6">
            <a:extLst>
              <a:ext uri="{FF2B5EF4-FFF2-40B4-BE49-F238E27FC236}">
                <a16:creationId xmlns:a16="http://schemas.microsoft.com/office/drawing/2014/main" id="{4CF5E405-818D-8942-B96A-969CF664EAC2}"/>
              </a:ext>
            </a:extLst>
          </p:cNvPr>
          <p:cNvSpPr/>
          <p:nvPr/>
        </p:nvSpPr>
        <p:spPr>
          <a:xfrm>
            <a:off x="5257800" y="1825625"/>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START</a:t>
            </a:r>
          </a:p>
        </p:txBody>
      </p:sp>
      <p:sp>
        <p:nvSpPr>
          <p:cNvPr id="8" name="Rectangle 7">
            <a:extLst>
              <a:ext uri="{FF2B5EF4-FFF2-40B4-BE49-F238E27FC236}">
                <a16:creationId xmlns:a16="http://schemas.microsoft.com/office/drawing/2014/main" id="{B3A09BC5-F75E-BA49-8A4D-C8B1FD886CF8}"/>
              </a:ext>
            </a:extLst>
          </p:cNvPr>
          <p:cNvSpPr/>
          <p:nvPr/>
        </p:nvSpPr>
        <p:spPr>
          <a:xfrm>
            <a:off x="4940300" y="3113518"/>
            <a:ext cx="23114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LOGIN</a:t>
            </a:r>
          </a:p>
        </p:txBody>
      </p:sp>
      <p:sp>
        <p:nvSpPr>
          <p:cNvPr id="10" name="Rectangle 9">
            <a:extLst>
              <a:ext uri="{FF2B5EF4-FFF2-40B4-BE49-F238E27FC236}">
                <a16:creationId xmlns:a16="http://schemas.microsoft.com/office/drawing/2014/main" id="{B8950603-9BEA-D143-AA97-2B1AA6CCAC85}"/>
              </a:ext>
            </a:extLst>
          </p:cNvPr>
          <p:cNvSpPr/>
          <p:nvPr/>
        </p:nvSpPr>
        <p:spPr>
          <a:xfrm>
            <a:off x="456870"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Insert</a:t>
            </a:r>
          </a:p>
          <a:p>
            <a:pPr algn="ctr"/>
            <a:r>
              <a:rPr lang="en-NP" dirty="0"/>
              <a:t>Record</a:t>
            </a:r>
          </a:p>
        </p:txBody>
      </p:sp>
      <p:sp>
        <p:nvSpPr>
          <p:cNvPr id="11" name="Rectangle 10">
            <a:extLst>
              <a:ext uri="{FF2B5EF4-FFF2-40B4-BE49-F238E27FC236}">
                <a16:creationId xmlns:a16="http://schemas.microsoft.com/office/drawing/2014/main" id="{E5026502-4B85-924A-A8FE-B622FB041767}"/>
              </a:ext>
            </a:extLst>
          </p:cNvPr>
          <p:cNvSpPr/>
          <p:nvPr/>
        </p:nvSpPr>
        <p:spPr>
          <a:xfrm>
            <a:off x="2754416"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Display</a:t>
            </a:r>
          </a:p>
          <a:p>
            <a:pPr algn="ctr"/>
            <a:r>
              <a:rPr lang="en-NP" dirty="0"/>
              <a:t>Record</a:t>
            </a:r>
          </a:p>
        </p:txBody>
      </p:sp>
      <p:sp>
        <p:nvSpPr>
          <p:cNvPr id="12" name="Rectangle 11">
            <a:extLst>
              <a:ext uri="{FF2B5EF4-FFF2-40B4-BE49-F238E27FC236}">
                <a16:creationId xmlns:a16="http://schemas.microsoft.com/office/drawing/2014/main" id="{2FF368C2-4B80-C049-8A4E-33249684E530}"/>
              </a:ext>
            </a:extLst>
          </p:cNvPr>
          <p:cNvSpPr/>
          <p:nvPr/>
        </p:nvSpPr>
        <p:spPr>
          <a:xfrm>
            <a:off x="5034643"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Update</a:t>
            </a:r>
          </a:p>
          <a:p>
            <a:pPr algn="ctr"/>
            <a:r>
              <a:rPr lang="en-NP" dirty="0"/>
              <a:t>Record</a:t>
            </a:r>
          </a:p>
        </p:txBody>
      </p:sp>
      <p:sp>
        <p:nvSpPr>
          <p:cNvPr id="13" name="Rectangle 12">
            <a:extLst>
              <a:ext uri="{FF2B5EF4-FFF2-40B4-BE49-F238E27FC236}">
                <a16:creationId xmlns:a16="http://schemas.microsoft.com/office/drawing/2014/main" id="{9135BEEB-FDA5-8D47-8622-FD9289BF0529}"/>
              </a:ext>
            </a:extLst>
          </p:cNvPr>
          <p:cNvSpPr/>
          <p:nvPr/>
        </p:nvSpPr>
        <p:spPr>
          <a:xfrm>
            <a:off x="734950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Delete</a:t>
            </a:r>
          </a:p>
          <a:p>
            <a:pPr algn="ctr"/>
            <a:r>
              <a:rPr lang="en-NP" dirty="0"/>
              <a:t>Record</a:t>
            </a:r>
          </a:p>
        </p:txBody>
      </p:sp>
      <p:sp>
        <p:nvSpPr>
          <p:cNvPr id="14" name="Rectangle 13">
            <a:extLst>
              <a:ext uri="{FF2B5EF4-FFF2-40B4-BE49-F238E27FC236}">
                <a16:creationId xmlns:a16="http://schemas.microsoft.com/office/drawing/2014/main" id="{A8281664-8F75-D942-862F-02901791193D}"/>
              </a:ext>
            </a:extLst>
          </p:cNvPr>
          <p:cNvSpPr/>
          <p:nvPr/>
        </p:nvSpPr>
        <p:spPr>
          <a:xfrm>
            <a:off x="9635838" y="4285496"/>
            <a:ext cx="2122714" cy="603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Delete</a:t>
            </a:r>
          </a:p>
          <a:p>
            <a:pPr algn="ctr"/>
            <a:r>
              <a:rPr lang="en-NP" dirty="0"/>
              <a:t>Record</a:t>
            </a:r>
          </a:p>
        </p:txBody>
      </p:sp>
      <p:sp>
        <p:nvSpPr>
          <p:cNvPr id="15" name="Oval 14">
            <a:extLst>
              <a:ext uri="{FF2B5EF4-FFF2-40B4-BE49-F238E27FC236}">
                <a16:creationId xmlns:a16="http://schemas.microsoft.com/office/drawing/2014/main" id="{76EE99BC-CBCE-0342-A171-ADD432A9D669}"/>
              </a:ext>
            </a:extLst>
          </p:cNvPr>
          <p:cNvSpPr/>
          <p:nvPr/>
        </p:nvSpPr>
        <p:spPr>
          <a:xfrm>
            <a:off x="5275119" y="5338763"/>
            <a:ext cx="1676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P" dirty="0"/>
              <a:t>END</a:t>
            </a:r>
          </a:p>
        </p:txBody>
      </p:sp>
      <p:cxnSp>
        <p:nvCxnSpPr>
          <p:cNvPr id="17" name="Straight Arrow Connector 16">
            <a:extLst>
              <a:ext uri="{FF2B5EF4-FFF2-40B4-BE49-F238E27FC236}">
                <a16:creationId xmlns:a16="http://schemas.microsoft.com/office/drawing/2014/main" id="{0B809C94-F5CD-F445-91A6-C8F51F2AD9DB}"/>
              </a:ext>
            </a:extLst>
          </p:cNvPr>
          <p:cNvCxnSpPr>
            <a:stCxn id="7" idx="4"/>
            <a:endCxn id="8" idx="0"/>
          </p:cNvCxnSpPr>
          <p:nvPr/>
        </p:nvCxnSpPr>
        <p:spPr>
          <a:xfrm>
            <a:off x="6096000" y="2663825"/>
            <a:ext cx="0" cy="449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86BE76-DA74-4B4F-AEC1-5FF8B80FE875}"/>
              </a:ext>
            </a:extLst>
          </p:cNvPr>
          <p:cNvCxnSpPr>
            <a:stCxn id="8" idx="2"/>
            <a:endCxn id="12" idx="0"/>
          </p:cNvCxnSpPr>
          <p:nvPr/>
        </p:nvCxnSpPr>
        <p:spPr>
          <a:xfrm>
            <a:off x="6096000" y="3770743"/>
            <a:ext cx="0" cy="514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D4B782-33F4-8E45-8E24-22B400741285}"/>
              </a:ext>
            </a:extLst>
          </p:cNvPr>
          <p:cNvCxnSpPr>
            <a:cxnSpLocks/>
          </p:cNvCxnSpPr>
          <p:nvPr/>
        </p:nvCxnSpPr>
        <p:spPr>
          <a:xfrm>
            <a:off x="1518227" y="4028119"/>
            <a:ext cx="91789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11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34D9-8548-684F-AD49-F123AE5776B8}"/>
              </a:ext>
            </a:extLst>
          </p:cNvPr>
          <p:cNvSpPr>
            <a:spLocks noGrp="1"/>
          </p:cNvSpPr>
          <p:nvPr>
            <p:ph type="title"/>
          </p:nvPr>
        </p:nvSpPr>
        <p:spPr/>
        <p:txBody>
          <a:bodyPr/>
          <a:lstStyle/>
          <a:p>
            <a:r>
              <a:rPr lang="en-NP" dirty="0"/>
              <a:t>Waterfall Model</a:t>
            </a:r>
          </a:p>
        </p:txBody>
      </p:sp>
      <p:sp>
        <p:nvSpPr>
          <p:cNvPr id="3" name="Content Placeholder 2">
            <a:extLst>
              <a:ext uri="{FF2B5EF4-FFF2-40B4-BE49-F238E27FC236}">
                <a16:creationId xmlns:a16="http://schemas.microsoft.com/office/drawing/2014/main" id="{BC342DB0-27DF-FC43-BB28-0ECEEB7836C9}"/>
              </a:ext>
            </a:extLst>
          </p:cNvPr>
          <p:cNvSpPr>
            <a:spLocks noGrp="1"/>
          </p:cNvSpPr>
          <p:nvPr>
            <p:ph idx="1"/>
          </p:nvPr>
        </p:nvSpPr>
        <p:spPr/>
        <p:txBody>
          <a:bodyPr/>
          <a:lstStyle/>
          <a:p>
            <a:pPr marL="0" indent="0">
              <a:buNone/>
            </a:pPr>
            <a:endParaRPr lang="en-US" dirty="0"/>
          </a:p>
          <a:p>
            <a:pPr marL="0" indent="0">
              <a:buNone/>
            </a:pPr>
            <a:r>
              <a:rPr lang="en-US" dirty="0"/>
              <a:t>The waterfall model is a classical model used in system development life cycle to create a system with linear and sequential approach. It is termed as waterfall because the model develops systematically from one phase to another in a downward fashion. This model is divided into different phase and the output of one phase is used as the input of the next phase starts and there is no overlapping of the phase. [2]</a:t>
            </a:r>
            <a:endParaRPr lang="en-NP" dirty="0"/>
          </a:p>
          <a:p>
            <a:pPr marL="0" indent="0">
              <a:buNone/>
            </a:pPr>
            <a:r>
              <a:rPr lang="en-US" dirty="0"/>
              <a:t>The sequential phases described in the Waterfall model are:</a:t>
            </a:r>
            <a:endParaRPr lang="en-NP" dirty="0"/>
          </a:p>
          <a:p>
            <a:pPr marL="0" indent="0">
              <a:buNone/>
            </a:pPr>
            <a:endParaRPr lang="en-NP" dirty="0"/>
          </a:p>
          <a:p>
            <a:endParaRPr lang="en-NP" dirty="0"/>
          </a:p>
        </p:txBody>
      </p:sp>
    </p:spTree>
    <p:extLst>
      <p:ext uri="{BB962C8B-B14F-4D97-AF65-F5344CB8AC3E}">
        <p14:creationId xmlns:p14="http://schemas.microsoft.com/office/powerpoint/2010/main" val="256236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7A94-E1B8-BA41-9394-0BF82914DC90}"/>
              </a:ext>
            </a:extLst>
          </p:cNvPr>
          <p:cNvSpPr>
            <a:spLocks noGrp="1"/>
          </p:cNvSpPr>
          <p:nvPr>
            <p:ph type="title"/>
          </p:nvPr>
        </p:nvSpPr>
        <p:spPr>
          <a:xfrm>
            <a:off x="449705" y="116502"/>
            <a:ext cx="10515600" cy="1325563"/>
          </a:xfrm>
        </p:spPr>
        <p:txBody>
          <a:bodyPr/>
          <a:lstStyle/>
          <a:p>
            <a:r>
              <a:rPr lang="en-NP" dirty="0"/>
              <a:t>Contd.</a:t>
            </a:r>
          </a:p>
        </p:txBody>
      </p:sp>
      <p:grpSp>
        <p:nvGrpSpPr>
          <p:cNvPr id="4" name="Group 3">
            <a:extLst>
              <a:ext uri="{FF2B5EF4-FFF2-40B4-BE49-F238E27FC236}">
                <a16:creationId xmlns:a16="http://schemas.microsoft.com/office/drawing/2014/main" id="{A09BB428-F8EF-614C-90D8-CA33A468AE67}"/>
              </a:ext>
            </a:extLst>
          </p:cNvPr>
          <p:cNvGrpSpPr/>
          <p:nvPr/>
        </p:nvGrpSpPr>
        <p:grpSpPr>
          <a:xfrm>
            <a:off x="705998" y="1462088"/>
            <a:ext cx="11330164" cy="5279410"/>
            <a:chOff x="705998" y="1462088"/>
            <a:chExt cx="11330164" cy="5279410"/>
          </a:xfrm>
        </p:grpSpPr>
        <p:sp>
          <p:nvSpPr>
            <p:cNvPr id="5" name="Rounded Rectangle 4">
              <a:extLst>
                <a:ext uri="{FF2B5EF4-FFF2-40B4-BE49-F238E27FC236}">
                  <a16:creationId xmlns:a16="http://schemas.microsoft.com/office/drawing/2014/main" id="{234D5DA4-53B5-8549-B7B9-0532594ECB3B}"/>
                </a:ext>
              </a:extLst>
            </p:cNvPr>
            <p:cNvSpPr/>
            <p:nvPr/>
          </p:nvSpPr>
          <p:spPr>
            <a:xfrm>
              <a:off x="705998" y="1462088"/>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Requirement gathering  and analysis</a:t>
              </a:r>
            </a:p>
          </p:txBody>
        </p:sp>
        <p:sp>
          <p:nvSpPr>
            <p:cNvPr id="6" name="Rounded Rectangle 5">
              <a:extLst>
                <a:ext uri="{FF2B5EF4-FFF2-40B4-BE49-F238E27FC236}">
                  <a16:creationId xmlns:a16="http://schemas.microsoft.com/office/drawing/2014/main" id="{860429EA-59EA-164A-BBE0-A3224EE05B0C}"/>
                </a:ext>
              </a:extLst>
            </p:cNvPr>
            <p:cNvSpPr/>
            <p:nvPr/>
          </p:nvSpPr>
          <p:spPr>
            <a:xfrm>
              <a:off x="5332856" y="3546229"/>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Implementation</a:t>
              </a:r>
            </a:p>
          </p:txBody>
        </p:sp>
        <p:sp>
          <p:nvSpPr>
            <p:cNvPr id="7" name="Rounded Rectangle 6">
              <a:extLst>
                <a:ext uri="{FF2B5EF4-FFF2-40B4-BE49-F238E27FC236}">
                  <a16:creationId xmlns:a16="http://schemas.microsoft.com/office/drawing/2014/main" id="{6C7A6499-29F0-5041-89DF-B0866F05E312}"/>
                </a:ext>
              </a:extLst>
            </p:cNvPr>
            <p:cNvSpPr/>
            <p:nvPr/>
          </p:nvSpPr>
          <p:spPr>
            <a:xfrm>
              <a:off x="3019427" y="2536213"/>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NP" dirty="0">
                  <a:latin typeface="Times New Roman" panose="02020603050405020304" pitchFamily="18" charset="0"/>
                  <a:cs typeface="Times New Roman" panose="02020603050405020304" pitchFamily="18" charset="0"/>
                </a:rPr>
                <a:t>ystem Design</a:t>
              </a:r>
            </a:p>
          </p:txBody>
        </p:sp>
        <p:sp>
          <p:nvSpPr>
            <p:cNvPr id="8" name="Rounded Rectangle 7">
              <a:extLst>
                <a:ext uri="{FF2B5EF4-FFF2-40B4-BE49-F238E27FC236}">
                  <a16:creationId xmlns:a16="http://schemas.microsoft.com/office/drawing/2014/main" id="{D758A259-B518-8C47-8683-E3527073726E}"/>
                </a:ext>
              </a:extLst>
            </p:cNvPr>
            <p:cNvSpPr/>
            <p:nvPr/>
          </p:nvSpPr>
          <p:spPr>
            <a:xfrm>
              <a:off x="7646285" y="4593244"/>
              <a:ext cx="2076450"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a:t>
              </a:r>
              <a:r>
                <a:rPr lang="en-NP" dirty="0">
                  <a:latin typeface="Times New Roman" panose="02020603050405020304" pitchFamily="18" charset="0"/>
                  <a:cs typeface="Times New Roman" panose="02020603050405020304" pitchFamily="18" charset="0"/>
                </a:rPr>
                <a:t>ntegration and Testing</a:t>
              </a:r>
            </a:p>
          </p:txBody>
        </p:sp>
        <p:sp>
          <p:nvSpPr>
            <p:cNvPr id="9" name="Rounded Rectangle 8">
              <a:extLst>
                <a:ext uri="{FF2B5EF4-FFF2-40B4-BE49-F238E27FC236}">
                  <a16:creationId xmlns:a16="http://schemas.microsoft.com/office/drawing/2014/main" id="{A4C15186-F14B-E542-8024-E7669B7076C2}"/>
                </a:ext>
              </a:extLst>
            </p:cNvPr>
            <p:cNvSpPr/>
            <p:nvPr/>
          </p:nvSpPr>
          <p:spPr>
            <a:xfrm>
              <a:off x="9959713" y="5667371"/>
              <a:ext cx="2076449"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Deployment and Testing</a:t>
              </a:r>
            </a:p>
          </p:txBody>
        </p:sp>
        <p:cxnSp>
          <p:nvCxnSpPr>
            <p:cNvPr id="10" name="Elbow Connector 9">
              <a:extLst>
                <a:ext uri="{FF2B5EF4-FFF2-40B4-BE49-F238E27FC236}">
                  <a16:creationId xmlns:a16="http://schemas.microsoft.com/office/drawing/2014/main" id="{7B7A7A0E-AF08-DA41-B886-4A96D6FEF9F4}"/>
                </a:ext>
              </a:extLst>
            </p:cNvPr>
            <p:cNvCxnSpPr>
              <a:stCxn id="5" idx="3"/>
              <a:endCxn id="7" idx="0"/>
            </p:cNvCxnSpPr>
            <p:nvPr/>
          </p:nvCxnSpPr>
          <p:spPr>
            <a:xfrm>
              <a:off x="2782449" y="1999152"/>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Elbow Connector 10">
              <a:extLst>
                <a:ext uri="{FF2B5EF4-FFF2-40B4-BE49-F238E27FC236}">
                  <a16:creationId xmlns:a16="http://schemas.microsoft.com/office/drawing/2014/main" id="{42F16525-98C2-F44B-AED9-8C0CEF0AD6C9}"/>
                </a:ext>
              </a:extLst>
            </p:cNvPr>
            <p:cNvCxnSpPr/>
            <p:nvPr/>
          </p:nvCxnSpPr>
          <p:spPr>
            <a:xfrm>
              <a:off x="5111312" y="3013564"/>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Elbow Connector 11">
              <a:extLst>
                <a:ext uri="{FF2B5EF4-FFF2-40B4-BE49-F238E27FC236}">
                  <a16:creationId xmlns:a16="http://schemas.microsoft.com/office/drawing/2014/main" id="{C4387409-9A3C-004A-BAB5-62CAE0F9B2B0}"/>
                </a:ext>
              </a:extLst>
            </p:cNvPr>
            <p:cNvCxnSpPr/>
            <p:nvPr/>
          </p:nvCxnSpPr>
          <p:spPr>
            <a:xfrm>
              <a:off x="9740462" y="5128114"/>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Elbow Connector 12">
              <a:extLst>
                <a:ext uri="{FF2B5EF4-FFF2-40B4-BE49-F238E27FC236}">
                  <a16:creationId xmlns:a16="http://schemas.microsoft.com/office/drawing/2014/main" id="{DFC27061-CF19-C54E-9756-AD0ACD9C2DEF}"/>
                </a:ext>
              </a:extLst>
            </p:cNvPr>
            <p:cNvCxnSpPr/>
            <p:nvPr/>
          </p:nvCxnSpPr>
          <p:spPr>
            <a:xfrm>
              <a:off x="7397312" y="4070839"/>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796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E3C9-3FCA-284D-9F0A-D6A0BDC8B1C1}"/>
              </a:ext>
            </a:extLst>
          </p:cNvPr>
          <p:cNvSpPr>
            <a:spLocks noGrp="1"/>
          </p:cNvSpPr>
          <p:nvPr>
            <p:ph type="title"/>
          </p:nvPr>
        </p:nvSpPr>
        <p:spPr/>
        <p:txBody>
          <a:bodyPr/>
          <a:lstStyle/>
          <a:p>
            <a:r>
              <a:rPr lang="en-US" dirty="0"/>
              <a:t>U</a:t>
            </a:r>
            <a:r>
              <a:rPr lang="en-NP" dirty="0"/>
              <a:t>se case diagram</a:t>
            </a:r>
          </a:p>
        </p:txBody>
      </p:sp>
      <p:sp>
        <p:nvSpPr>
          <p:cNvPr id="3" name="Content Placeholder 2">
            <a:extLst>
              <a:ext uri="{FF2B5EF4-FFF2-40B4-BE49-F238E27FC236}">
                <a16:creationId xmlns:a16="http://schemas.microsoft.com/office/drawing/2014/main" id="{7478E447-34C1-C44E-AF7A-94E306093750}"/>
              </a:ext>
            </a:extLst>
          </p:cNvPr>
          <p:cNvSpPr>
            <a:spLocks noGrp="1"/>
          </p:cNvSpPr>
          <p:nvPr>
            <p:ph idx="1"/>
          </p:nvPr>
        </p:nvSpPr>
        <p:spPr/>
        <p:txBody>
          <a:bodyPr/>
          <a:lstStyle/>
          <a:p>
            <a:pPr marL="0" indent="0" algn="r">
              <a:buNone/>
            </a:pPr>
            <a:endParaRPr lang="en-NP" dirty="0"/>
          </a:p>
        </p:txBody>
      </p:sp>
    </p:spTree>
    <p:extLst>
      <p:ext uri="{BB962C8B-B14F-4D97-AF65-F5344CB8AC3E}">
        <p14:creationId xmlns:p14="http://schemas.microsoft.com/office/powerpoint/2010/main" val="218855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8775-0F68-3948-A8DD-20F110F5AE66}"/>
              </a:ext>
            </a:extLst>
          </p:cNvPr>
          <p:cNvSpPr>
            <a:spLocks noGrp="1"/>
          </p:cNvSpPr>
          <p:nvPr>
            <p:ph type="title"/>
          </p:nvPr>
        </p:nvSpPr>
        <p:spPr/>
        <p:txBody>
          <a:bodyPr/>
          <a:lstStyle/>
          <a:p>
            <a:r>
              <a:rPr lang="en-US" dirty="0"/>
              <a:t>C</a:t>
            </a:r>
            <a:r>
              <a:rPr lang="en-NP" dirty="0"/>
              <a:t>onclusion and result</a:t>
            </a:r>
          </a:p>
        </p:txBody>
      </p:sp>
      <p:sp>
        <p:nvSpPr>
          <p:cNvPr id="3" name="Content Placeholder 2">
            <a:extLst>
              <a:ext uri="{FF2B5EF4-FFF2-40B4-BE49-F238E27FC236}">
                <a16:creationId xmlns:a16="http://schemas.microsoft.com/office/drawing/2014/main" id="{B5918116-100A-F84B-BF58-2F276AD1E737}"/>
              </a:ext>
            </a:extLst>
          </p:cNvPr>
          <p:cNvSpPr>
            <a:spLocks noGrp="1"/>
          </p:cNvSpPr>
          <p:nvPr>
            <p:ph idx="1"/>
          </p:nvPr>
        </p:nvSpPr>
        <p:spPr/>
        <p:txBody>
          <a:bodyPr>
            <a:normAutofit lnSpcReduction="10000"/>
          </a:bodyPr>
          <a:lstStyle/>
          <a:p>
            <a:pPr marL="0" indent="0" algn="just">
              <a:buNone/>
            </a:pPr>
            <a:r>
              <a:rPr lang="en-US"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endParaRPr lang="en-NP" dirty="0"/>
          </a:p>
          <a:p>
            <a:pPr marL="0" indent="0" algn="just">
              <a:buNone/>
            </a:pPr>
            <a:r>
              <a:rPr lang="en-US" dirty="0"/>
              <a:t>Our project</a:t>
            </a:r>
            <a:r>
              <a:rPr lang="en-NP" dirty="0"/>
              <a:t> provides a computerized version of library management system which will</a:t>
            </a:r>
            <a:r>
              <a:rPr lang="en-US" dirty="0"/>
              <a:t> be beneficial for</a:t>
            </a:r>
            <a:r>
              <a:rPr lang="en-NP" dirty="0"/>
              <a:t> the students as well as the staff of the library.</a:t>
            </a:r>
            <a:br>
              <a:rPr lang="en-NP" dirty="0"/>
            </a:br>
            <a:r>
              <a:rPr lang="en-NP" dirty="0"/>
              <a:t>It makes entire </a:t>
            </a:r>
            <a:r>
              <a:rPr lang="en-US" dirty="0"/>
              <a:t>process easy where</a:t>
            </a:r>
            <a:r>
              <a:rPr lang="en-NP" dirty="0"/>
              <a:t> student can search books, staff can generate reports and do book transactions. It also has a facility for login where </a:t>
            </a:r>
            <a:r>
              <a:rPr lang="en-US" dirty="0"/>
              <a:t>library staff </a:t>
            </a:r>
            <a:r>
              <a:rPr lang="en-NP" dirty="0"/>
              <a:t> can login and can see status of books issued</a:t>
            </a:r>
          </a:p>
        </p:txBody>
      </p:sp>
    </p:spTree>
    <p:extLst>
      <p:ext uri="{BB962C8B-B14F-4D97-AF65-F5344CB8AC3E}">
        <p14:creationId xmlns:p14="http://schemas.microsoft.com/office/powerpoint/2010/main" val="2512403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529</Words>
  <Application>Microsoft Macintosh PowerPoint</Application>
  <PresentationFormat>Widescreen</PresentationFormat>
  <Paragraphs>54</Paragraphs>
  <Slides>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Problem Statement</vt:lpstr>
      <vt:lpstr>Objectives</vt:lpstr>
      <vt:lpstr>Scope</vt:lpstr>
      <vt:lpstr>System Flow</vt:lpstr>
      <vt:lpstr>Waterfall Model</vt:lpstr>
      <vt:lpstr>Contd.</vt:lpstr>
      <vt:lpstr>Use case diagram</vt:lpstr>
      <vt:lpstr>Conclusion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SANDIP SHRESTHA</dc:creator>
  <cp:lastModifiedBy>ANJAN SHRESTHA</cp:lastModifiedBy>
  <cp:revision>10</cp:revision>
  <dcterms:created xsi:type="dcterms:W3CDTF">2022-02-14T16:24:20Z</dcterms:created>
  <dcterms:modified xsi:type="dcterms:W3CDTF">2022-02-17T10:37:35Z</dcterms:modified>
</cp:coreProperties>
</file>