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
      <p:font typeface="Times" panose="0202060305040502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6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450"/>
    <p:restoredTop sz="94599"/>
  </p:normalViewPr>
  <p:slideViewPr>
    <p:cSldViewPr snapToGrid="0" snapToObjects="1">
      <p:cViewPr varScale="1">
        <p:scale>
          <a:sx n="110" d="100"/>
          <a:sy n="110" d="100"/>
        </p:scale>
        <p:origin x="77" y="67"/>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Times" pitchFamily="2" charset="0"/>
                <a:ea typeface="Times" pitchFamily="2" charset="0"/>
                <a:cs typeface="Times" pitchFamily="2" charset="0"/>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atin typeface="Times" pitchFamily="2"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2600">
                <a:latin typeface="Times" pitchFamily="2" charset="0"/>
              </a:defRPr>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dirty="0"/>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pixabay.com/en/stick-figure-stick-figure-person-406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70017" y="396915"/>
            <a:ext cx="4969756"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The Fusion</a:t>
            </a:r>
          </a:p>
          <a:p>
            <a:pPr marL="0" lvl="0" indent="0" algn="r" rtl="0">
              <a:spcBef>
                <a:spcPts val="0"/>
              </a:spcBef>
              <a:spcAft>
                <a:spcPts val="0"/>
              </a:spcAft>
              <a:buNone/>
            </a:pPr>
            <a:r>
              <a:rPr lang="en" sz="1600" dirty="0"/>
              <a:t>-Anjan Shrestha</a:t>
            </a:r>
          </a:p>
          <a:p>
            <a:pPr marL="0" lvl="0" indent="0" algn="r" rtl="0">
              <a:spcBef>
                <a:spcPts val="0"/>
              </a:spcBef>
              <a:spcAft>
                <a:spcPts val="0"/>
              </a:spcAft>
              <a:buNone/>
            </a:pPr>
            <a:r>
              <a:rPr lang="en" sz="1600" dirty="0"/>
              <a:t>-Pukar Tiwari</a:t>
            </a:r>
          </a:p>
          <a:p>
            <a:pPr marL="0" lvl="0" indent="0" algn="r" rtl="0">
              <a:spcBef>
                <a:spcPts val="0"/>
              </a:spcBef>
              <a:spcAft>
                <a:spcPts val="0"/>
              </a:spcAft>
              <a:buNone/>
            </a:pPr>
            <a:r>
              <a:rPr lang="en" sz="1600" dirty="0"/>
              <a:t>-Sandip Shrestha</a:t>
            </a:r>
            <a:endParaRPr sz="1600"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1+#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43">
                                            <p:txEl>
                                              <p:pRg st="0" end="0"/>
                                            </p:txEl>
                                          </p:spTgt>
                                        </p:tgtEl>
                                        <p:attrNameLst>
                                          <p:attrName>style.visibility</p:attrName>
                                        </p:attrNameLst>
                                      </p:cBhvr>
                                      <p:to>
                                        <p:strVal val="visible"/>
                                      </p:to>
                                    </p:set>
                                    <p:anim calcmode="lin" valueType="num">
                                      <p:cBhvr additive="base">
                                        <p:cTn id="12" dur="500"/>
                                        <p:tgtEl>
                                          <p:spTgt spid="443">
                                            <p:txEl>
                                              <p:pRg st="0" end="0"/>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443">
                                            <p:txEl>
                                              <p:pRg st="0" end="0"/>
                                            </p:txEl>
                                          </p:spTgt>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443">
                                            <p:txEl>
                                              <p:pRg st="1" end="1"/>
                                            </p:txEl>
                                          </p:spTgt>
                                        </p:tgtEl>
                                        <p:attrNameLst>
                                          <p:attrName>style.visibility</p:attrName>
                                        </p:attrNameLst>
                                      </p:cBhvr>
                                      <p:to>
                                        <p:strVal val="visible"/>
                                      </p:to>
                                    </p:set>
                                    <p:anim calcmode="lin" valueType="num">
                                      <p:cBhvr additive="base">
                                        <p:cTn id="17" dur="500"/>
                                        <p:tgtEl>
                                          <p:spTgt spid="443">
                                            <p:txEl>
                                              <p:pRg st="1" end="1"/>
                                            </p:txEl>
                                          </p:spTgt>
                                        </p:tgtEl>
                                        <p:attrNameLst>
                                          <p:attrName>ppt_y</p:attrName>
                                        </p:attrNameLst>
                                      </p:cBhvr>
                                      <p:tavLst>
                                        <p:tav tm="0">
                                          <p:val>
                                            <p:strVal val="#ppt_y-#ppt_h*1.125000"/>
                                          </p:val>
                                        </p:tav>
                                        <p:tav tm="100000">
                                          <p:val>
                                            <p:strVal val="#ppt_y"/>
                                          </p:val>
                                        </p:tav>
                                      </p:tavLst>
                                    </p:anim>
                                    <p:animEffect transition="in" filter="wipe(down)">
                                      <p:cBhvr>
                                        <p:cTn id="18" dur="500"/>
                                        <p:tgtEl>
                                          <p:spTgt spid="443">
                                            <p:txEl>
                                              <p:pRg st="1" end="1"/>
                                            </p:txEl>
                                          </p:spTgt>
                                        </p:tgtEl>
                                      </p:cBhvr>
                                    </p:animEffect>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443">
                                            <p:txEl>
                                              <p:pRg st="2" end="2"/>
                                            </p:txEl>
                                          </p:spTgt>
                                        </p:tgtEl>
                                        <p:attrNameLst>
                                          <p:attrName>style.visibility</p:attrName>
                                        </p:attrNameLst>
                                      </p:cBhvr>
                                      <p:to>
                                        <p:strVal val="visible"/>
                                      </p:to>
                                    </p:set>
                                    <p:anim calcmode="lin" valueType="num">
                                      <p:cBhvr additive="base">
                                        <p:cTn id="22" dur="500"/>
                                        <p:tgtEl>
                                          <p:spTgt spid="443">
                                            <p:txEl>
                                              <p:pRg st="2" end="2"/>
                                            </p:txEl>
                                          </p:spTgt>
                                        </p:tgtEl>
                                        <p:attrNameLst>
                                          <p:attrName>ppt_y</p:attrName>
                                        </p:attrNameLst>
                                      </p:cBhvr>
                                      <p:tavLst>
                                        <p:tav tm="0">
                                          <p:val>
                                            <p:strVal val="#ppt_y-#ppt_h*1.125000"/>
                                          </p:val>
                                        </p:tav>
                                        <p:tav tm="100000">
                                          <p:val>
                                            <p:strVal val="#ppt_y"/>
                                          </p:val>
                                        </p:tav>
                                      </p:tavLst>
                                    </p:anim>
                                    <p:animEffect transition="in" filter="wipe(down)">
                                      <p:cBhvr>
                                        <p:cTn id="23" dur="500"/>
                                        <p:tgtEl>
                                          <p:spTgt spid="443">
                                            <p:txEl>
                                              <p:pRg st="2" end="2"/>
                                            </p:txEl>
                                          </p:spTgt>
                                        </p:tgtEl>
                                      </p:cBhvr>
                                    </p:animEffect>
                                  </p:childTnLst>
                                </p:cTn>
                              </p:par>
                            </p:childTnLst>
                          </p:cTn>
                        </p:par>
                        <p:par>
                          <p:cTn id="24" fill="hold">
                            <p:stCondLst>
                              <p:cond delay="2000"/>
                            </p:stCondLst>
                            <p:childTnLst>
                              <p:par>
                                <p:cTn id="25" presetID="12" presetClass="entr" presetSubtype="1" fill="hold" grpId="0" nodeType="afterEffect">
                                  <p:stCondLst>
                                    <p:cond delay="0"/>
                                  </p:stCondLst>
                                  <p:childTnLst>
                                    <p:set>
                                      <p:cBhvr>
                                        <p:cTn id="26" dur="1" fill="hold">
                                          <p:stCondLst>
                                            <p:cond delay="0"/>
                                          </p:stCondLst>
                                        </p:cTn>
                                        <p:tgtEl>
                                          <p:spTgt spid="443">
                                            <p:txEl>
                                              <p:pRg st="3" end="3"/>
                                            </p:txEl>
                                          </p:spTgt>
                                        </p:tgtEl>
                                        <p:attrNameLst>
                                          <p:attrName>style.visibility</p:attrName>
                                        </p:attrNameLst>
                                      </p:cBhvr>
                                      <p:to>
                                        <p:strVal val="visible"/>
                                      </p:to>
                                    </p:set>
                                    <p:anim calcmode="lin" valueType="num">
                                      <p:cBhvr additive="base">
                                        <p:cTn id="27" dur="500"/>
                                        <p:tgtEl>
                                          <p:spTgt spid="443">
                                            <p:txEl>
                                              <p:pRg st="3" end="3"/>
                                            </p:txEl>
                                          </p:spTgt>
                                        </p:tgtEl>
                                        <p:attrNameLst>
                                          <p:attrName>ppt_y</p:attrName>
                                        </p:attrNameLst>
                                      </p:cBhvr>
                                      <p:tavLst>
                                        <p:tav tm="0">
                                          <p:val>
                                            <p:strVal val="#ppt_y-#ppt_h*1.125000"/>
                                          </p:val>
                                        </p:tav>
                                        <p:tav tm="100000">
                                          <p:val>
                                            <p:strVal val="#ppt_y"/>
                                          </p:val>
                                        </p:tav>
                                      </p:tavLst>
                                    </p:anim>
                                    <p:animEffect transition="in" filter="wipe(down)">
                                      <p:cBhvr>
                                        <p:cTn id="28" dur="500"/>
                                        <p:tgtEl>
                                          <p:spTgt spid="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44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sz="2000"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sz="2000" dirty="0"/>
          </a:p>
          <a:p>
            <a:pPr marL="0" indent="0" algn="just">
              <a:buNone/>
            </a:pPr>
            <a:r>
              <a:rPr lang="en-US" sz="2000" dirty="0"/>
              <a:t>Our project</a:t>
            </a:r>
            <a:r>
              <a:rPr lang="en-NP" sz="2000" dirty="0"/>
              <a:t> provides a computerized version of library management system which will</a:t>
            </a:r>
            <a:r>
              <a:rPr lang="en-US" sz="2000" dirty="0"/>
              <a:t> be beneficial for</a:t>
            </a:r>
            <a:r>
              <a:rPr lang="en-NP" sz="2000" dirty="0"/>
              <a:t> the students as well as the staff of the library.</a:t>
            </a:r>
          </a:p>
        </p:txBody>
      </p:sp>
    </p:spTree>
    <p:extLst>
      <p:ext uri="{BB962C8B-B14F-4D97-AF65-F5344CB8AC3E}">
        <p14:creationId xmlns:p14="http://schemas.microsoft.com/office/powerpoint/2010/main" val="386096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12" name="Google Shape;512;p44"/>
          <p:cNvSpPr txBox="1">
            <a:spLocks noGrp="1"/>
          </p:cNvSpPr>
          <p:nvPr>
            <p:ph type="title" idx="4"/>
          </p:nvPr>
        </p:nvSpPr>
        <p:spPr>
          <a:xfrm>
            <a:off x="1660126" y="2083138"/>
            <a:ext cx="2911873"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System Flow</a:t>
            </a:r>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Waterfall Model</a:t>
            </a:r>
          </a:p>
        </p:txBody>
      </p:sp>
      <p:pic>
        <p:nvPicPr>
          <p:cNvPr id="6" name="Picture 5">
            <a:extLst>
              <a:ext uri="{FF2B5EF4-FFF2-40B4-BE49-F238E27FC236}">
                <a16:creationId xmlns:a16="http://schemas.microsoft.com/office/drawing/2014/main" id="{40982561-84D3-9343-8BB9-A854826FE17B}"/>
              </a:ext>
            </a:extLst>
          </p:cNvPr>
          <p:cNvPicPr>
            <a:picLocks noChangeAspect="1"/>
          </p:cNvPicPr>
          <p:nvPr/>
        </p:nvPicPr>
        <p:blipFill rotWithShape="1">
          <a:blip r:embed="rId3"/>
          <a:srcRect l="10014" t="5000" r="81980" b="5000"/>
          <a:stretch/>
        </p:blipFill>
        <p:spPr>
          <a:xfrm>
            <a:off x="915607" y="0"/>
            <a:ext cx="732162" cy="5143500"/>
          </a:xfrm>
          <a:prstGeom prst="rect">
            <a:avLst/>
          </a:prstGeom>
        </p:spPr>
      </p:pic>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03</a:t>
            </a:r>
            <a:r>
              <a:rPr lang="en" dirty="0"/>
              <a:t>.</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04</a:t>
            </a:r>
            <a:r>
              <a:rPr lang="en" dirty="0"/>
              <a:t>.</a:t>
            </a:r>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Scope</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652046"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Use case diagram</a:t>
            </a:r>
          </a:p>
        </p:txBody>
      </p:sp>
      <p:sp>
        <p:nvSpPr>
          <p:cNvPr id="22" name="Google Shape;515;p44">
            <a:extLst>
              <a:ext uri="{FF2B5EF4-FFF2-40B4-BE49-F238E27FC236}">
                <a16:creationId xmlns:a16="http://schemas.microsoft.com/office/drawing/2014/main" id="{EF43D1B4-A3F6-7B4D-AD11-9DB426F3457B}"/>
              </a:ext>
            </a:extLst>
          </p:cNvPr>
          <p:cNvSpPr txBox="1">
            <a:spLocks/>
          </p:cNvSpPr>
          <p:nvPr/>
        </p:nvSpPr>
        <p:spPr>
          <a:xfrm>
            <a:off x="5985327" y="3014771"/>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Conclusion</a:t>
            </a:r>
          </a:p>
        </p:txBody>
      </p:sp>
      <p:pic>
        <p:nvPicPr>
          <p:cNvPr id="24" name="Picture 23">
            <a:extLst>
              <a:ext uri="{FF2B5EF4-FFF2-40B4-BE49-F238E27FC236}">
                <a16:creationId xmlns:a16="http://schemas.microsoft.com/office/drawing/2014/main" id="{B3BE5893-A0E4-8F4E-8461-D7B0B7D360A9}"/>
              </a:ext>
            </a:extLst>
          </p:cNvPr>
          <p:cNvPicPr>
            <a:picLocks noChangeAspect="1"/>
          </p:cNvPicPr>
          <p:nvPr/>
        </p:nvPicPr>
        <p:blipFill rotWithShape="1">
          <a:blip r:embed="rId3"/>
          <a:srcRect l="56709" t="5000" r="33427" b="5000"/>
          <a:stretch/>
        </p:blipFill>
        <p:spPr>
          <a:xfrm>
            <a:off x="5130912" y="0"/>
            <a:ext cx="902043" cy="5143500"/>
          </a:xfrm>
          <a:prstGeom prst="rect">
            <a:avLst/>
          </a:prstGeom>
        </p:spPr>
      </p:pic>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18556"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07.</a:t>
            </a:r>
          </a:p>
        </p:txBody>
      </p:sp>
      <p:sp>
        <p:nvSpPr>
          <p:cNvPr id="23" name="Google Shape;516;p44">
            <a:extLst>
              <a:ext uri="{FF2B5EF4-FFF2-40B4-BE49-F238E27FC236}">
                <a16:creationId xmlns:a16="http://schemas.microsoft.com/office/drawing/2014/main" id="{34C91A84-9FF1-4141-9CFD-74D569D104BE}"/>
              </a:ext>
            </a:extLst>
          </p:cNvPr>
          <p:cNvSpPr txBox="1">
            <a:spLocks/>
          </p:cNvSpPr>
          <p:nvPr/>
        </p:nvSpPr>
        <p:spPr>
          <a:xfrm>
            <a:off x="5118556" y="294860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08.</a:t>
            </a: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500" fill="hold"/>
                                        <p:tgtEl>
                                          <p:spTgt spid="520"/>
                                        </p:tgtEl>
                                        <p:attrNameLst>
                                          <p:attrName>ppt_x</p:attrName>
                                        </p:attrNameLst>
                                      </p:cBhvr>
                                      <p:tavLst>
                                        <p:tav tm="0">
                                          <p:val>
                                            <p:strVal val="#ppt_x"/>
                                          </p:val>
                                        </p:tav>
                                        <p:tav tm="100000">
                                          <p:val>
                                            <p:strVal val="#ppt_x"/>
                                          </p:val>
                                        </p:tav>
                                      </p:tavLst>
                                    </p:anim>
                                    <p:anim calcmode="lin" valueType="num">
                                      <p:cBhvr additive="base">
                                        <p:cTn id="8" dur="500" fill="hold"/>
                                        <p:tgtEl>
                                          <p:spTgt spid="5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0"/>
                                        </p:tgtEl>
                                        <p:attrNameLst>
                                          <p:attrName>style.visibility</p:attrName>
                                        </p:attrNameLst>
                                      </p:cBhvr>
                                      <p:to>
                                        <p:strVal val="visible"/>
                                      </p:to>
                                    </p:set>
                                    <p:anim calcmode="lin" valueType="num">
                                      <p:cBhvr additive="base">
                                        <p:cTn id="12" dur="500" fill="hold"/>
                                        <p:tgtEl>
                                          <p:spTgt spid="510"/>
                                        </p:tgtEl>
                                        <p:attrNameLst>
                                          <p:attrName>ppt_x</p:attrName>
                                        </p:attrNameLst>
                                      </p:cBhvr>
                                      <p:tavLst>
                                        <p:tav tm="0">
                                          <p:val>
                                            <p:strVal val="0-#ppt_w/2"/>
                                          </p:val>
                                        </p:tav>
                                        <p:tav tm="100000">
                                          <p:val>
                                            <p:strVal val="#ppt_x"/>
                                          </p:val>
                                        </p:tav>
                                      </p:tavLst>
                                    </p:anim>
                                    <p:anim calcmode="lin" valueType="num">
                                      <p:cBhvr additive="base">
                                        <p:cTn id="13" dur="500" fill="hold"/>
                                        <p:tgtEl>
                                          <p:spTgt spid="5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509"/>
                                        </p:tgtEl>
                                        <p:attrNameLst>
                                          <p:attrName>style.visibility</p:attrName>
                                        </p:attrNameLst>
                                      </p:cBhvr>
                                      <p:to>
                                        <p:strVal val="visible"/>
                                      </p:to>
                                    </p:set>
                                    <p:anim calcmode="lin" valueType="num">
                                      <p:cBhvr additive="base">
                                        <p:cTn id="17" dur="500"/>
                                        <p:tgtEl>
                                          <p:spTgt spid="509"/>
                                        </p:tgtEl>
                                        <p:attrNameLst>
                                          <p:attrName>ppt_x</p:attrName>
                                        </p:attrNameLst>
                                      </p:cBhvr>
                                      <p:tavLst>
                                        <p:tav tm="0">
                                          <p:val>
                                            <p:strVal val="#ppt_x-#ppt_w*1.125000"/>
                                          </p:val>
                                        </p:tav>
                                        <p:tav tm="100000">
                                          <p:val>
                                            <p:strVal val="#ppt_x"/>
                                          </p:val>
                                        </p:tav>
                                      </p:tavLst>
                                    </p:anim>
                                    <p:animEffect transition="in" filter="wipe(right)">
                                      <p:cBhvr>
                                        <p:cTn id="18" dur="500"/>
                                        <p:tgtEl>
                                          <p:spTgt spid="509"/>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12"/>
                                        </p:tgtEl>
                                        <p:attrNameLst>
                                          <p:attrName>style.visibility</p:attrName>
                                        </p:attrNameLst>
                                      </p:cBhvr>
                                      <p:to>
                                        <p:strVal val="visible"/>
                                      </p:to>
                                    </p:set>
                                    <p:anim calcmode="lin" valueType="num">
                                      <p:cBhvr additive="base">
                                        <p:cTn id="27" dur="500"/>
                                        <p:tgtEl>
                                          <p:spTgt spid="512"/>
                                        </p:tgtEl>
                                        <p:attrNameLst>
                                          <p:attrName>ppt_x</p:attrName>
                                        </p:attrNameLst>
                                      </p:cBhvr>
                                      <p:tavLst>
                                        <p:tav tm="0">
                                          <p:val>
                                            <p:strVal val="#ppt_x-#ppt_w*1.125000"/>
                                          </p:val>
                                        </p:tav>
                                        <p:tav tm="100000">
                                          <p:val>
                                            <p:strVal val="#ppt_x"/>
                                          </p:val>
                                        </p:tav>
                                      </p:tavLst>
                                    </p:anim>
                                    <p:animEffect transition="in" filter="wipe(right)">
                                      <p:cBhvr>
                                        <p:cTn id="28" dur="500"/>
                                        <p:tgtEl>
                                          <p:spTgt spid="512"/>
                                        </p:tgtEl>
                                      </p:cBhvr>
                                    </p:animEffect>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p:tgtEl>
                                          <p:spTgt spid="16"/>
                                        </p:tgtEl>
                                        <p:attrNameLst>
                                          <p:attrName>ppt_x</p:attrName>
                                        </p:attrNameLst>
                                      </p:cBhvr>
                                      <p:tavLst>
                                        <p:tav tm="0">
                                          <p:val>
                                            <p:strVal val="#ppt_x-#ppt_w*1.125000"/>
                                          </p:val>
                                        </p:tav>
                                        <p:tav tm="100000">
                                          <p:val>
                                            <p:strVal val="#ppt_x"/>
                                          </p:val>
                                        </p:tav>
                                      </p:tavLst>
                                    </p:anim>
                                    <p:animEffect transition="in" filter="wipe(right)">
                                      <p:cBhvr>
                                        <p:cTn id="38" dur="500"/>
                                        <p:tgtEl>
                                          <p:spTgt spid="16"/>
                                        </p:tgtEl>
                                      </p:cBhvr>
                                    </p:animEffect>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0-#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8"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p:tgtEl>
                                          <p:spTgt spid="18"/>
                                        </p:tgtEl>
                                        <p:attrNameLst>
                                          <p:attrName>ppt_x</p:attrName>
                                        </p:attrNameLst>
                                      </p:cBhvr>
                                      <p:tavLst>
                                        <p:tav tm="0">
                                          <p:val>
                                            <p:strVal val="#ppt_x-#ppt_w*1.125000"/>
                                          </p:val>
                                        </p:tav>
                                        <p:tav tm="100000">
                                          <p:val>
                                            <p:strVal val="#ppt_x"/>
                                          </p:val>
                                        </p:tav>
                                      </p:tavLst>
                                    </p:anim>
                                    <p:animEffect transition="in" filter="wipe(righ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16"/>
                                        </p:tgtEl>
                                        <p:attrNameLst>
                                          <p:attrName>style.visibility</p:attrName>
                                        </p:attrNameLst>
                                      </p:cBhvr>
                                      <p:to>
                                        <p:strVal val="visible"/>
                                      </p:to>
                                    </p:set>
                                    <p:anim calcmode="lin" valueType="num">
                                      <p:cBhvr additive="base">
                                        <p:cTn id="53" dur="500" fill="hold"/>
                                        <p:tgtEl>
                                          <p:spTgt spid="516"/>
                                        </p:tgtEl>
                                        <p:attrNameLst>
                                          <p:attrName>ppt_x</p:attrName>
                                        </p:attrNameLst>
                                      </p:cBhvr>
                                      <p:tavLst>
                                        <p:tav tm="0">
                                          <p:val>
                                            <p:strVal val="1+#ppt_w/2"/>
                                          </p:val>
                                        </p:tav>
                                        <p:tav tm="100000">
                                          <p:val>
                                            <p:strVal val="#ppt_x"/>
                                          </p:val>
                                        </p:tav>
                                      </p:tavLst>
                                    </p:anim>
                                    <p:anim calcmode="lin" valueType="num">
                                      <p:cBhvr additive="base">
                                        <p:cTn id="54" dur="500" fill="hold"/>
                                        <p:tgtEl>
                                          <p:spTgt spid="516"/>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2" presetClass="entr" presetSubtype="8" fill="hold" grpId="0" nodeType="afterEffect">
                                  <p:stCondLst>
                                    <p:cond delay="0"/>
                                  </p:stCondLst>
                                  <p:childTnLst>
                                    <p:set>
                                      <p:cBhvr>
                                        <p:cTn id="57" dur="1" fill="hold">
                                          <p:stCondLst>
                                            <p:cond delay="0"/>
                                          </p:stCondLst>
                                        </p:cTn>
                                        <p:tgtEl>
                                          <p:spTgt spid="515"/>
                                        </p:tgtEl>
                                        <p:attrNameLst>
                                          <p:attrName>style.visibility</p:attrName>
                                        </p:attrNameLst>
                                      </p:cBhvr>
                                      <p:to>
                                        <p:strVal val="visible"/>
                                      </p:to>
                                    </p:set>
                                    <p:anim calcmode="lin" valueType="num">
                                      <p:cBhvr additive="base">
                                        <p:cTn id="58" dur="500"/>
                                        <p:tgtEl>
                                          <p:spTgt spid="515"/>
                                        </p:tgtEl>
                                        <p:attrNameLst>
                                          <p:attrName>ppt_x</p:attrName>
                                        </p:attrNameLst>
                                      </p:cBhvr>
                                      <p:tavLst>
                                        <p:tav tm="0">
                                          <p:val>
                                            <p:strVal val="#ppt_x-#ppt_w*1.125000"/>
                                          </p:val>
                                        </p:tav>
                                        <p:tav tm="100000">
                                          <p:val>
                                            <p:strVal val="#ppt_x"/>
                                          </p:val>
                                        </p:tav>
                                      </p:tavLst>
                                    </p:anim>
                                    <p:animEffect transition="in" filter="wipe(right)">
                                      <p:cBhvr>
                                        <p:cTn id="59" dur="500"/>
                                        <p:tgtEl>
                                          <p:spTgt spid="515"/>
                                        </p:tgtEl>
                                      </p:cBhvr>
                                    </p:animEffect>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519"/>
                                        </p:tgtEl>
                                        <p:attrNameLst>
                                          <p:attrName>style.visibility</p:attrName>
                                        </p:attrNameLst>
                                      </p:cBhvr>
                                      <p:to>
                                        <p:strVal val="visible"/>
                                      </p:to>
                                    </p:set>
                                    <p:anim calcmode="lin" valueType="num">
                                      <p:cBhvr additive="base">
                                        <p:cTn id="63" dur="500" fill="hold"/>
                                        <p:tgtEl>
                                          <p:spTgt spid="519"/>
                                        </p:tgtEl>
                                        <p:attrNameLst>
                                          <p:attrName>ppt_x</p:attrName>
                                        </p:attrNameLst>
                                      </p:cBhvr>
                                      <p:tavLst>
                                        <p:tav tm="0">
                                          <p:val>
                                            <p:strVal val="1+#ppt_w/2"/>
                                          </p:val>
                                        </p:tav>
                                        <p:tav tm="100000">
                                          <p:val>
                                            <p:strVal val="#ppt_x"/>
                                          </p:val>
                                        </p:tav>
                                      </p:tavLst>
                                    </p:anim>
                                    <p:anim calcmode="lin" valueType="num">
                                      <p:cBhvr additive="base">
                                        <p:cTn id="64" dur="500" fill="hold"/>
                                        <p:tgtEl>
                                          <p:spTgt spid="519"/>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2" presetClass="entr" presetSubtype="8" fill="hold" grpId="0" nodeType="afterEffect">
                                  <p:stCondLst>
                                    <p:cond delay="0"/>
                                  </p:stCondLst>
                                  <p:childTnLst>
                                    <p:set>
                                      <p:cBhvr>
                                        <p:cTn id="67" dur="1" fill="hold">
                                          <p:stCondLst>
                                            <p:cond delay="0"/>
                                          </p:stCondLst>
                                        </p:cTn>
                                        <p:tgtEl>
                                          <p:spTgt spid="518"/>
                                        </p:tgtEl>
                                        <p:attrNameLst>
                                          <p:attrName>style.visibility</p:attrName>
                                        </p:attrNameLst>
                                      </p:cBhvr>
                                      <p:to>
                                        <p:strVal val="visible"/>
                                      </p:to>
                                    </p:set>
                                    <p:anim calcmode="lin" valueType="num">
                                      <p:cBhvr additive="base">
                                        <p:cTn id="68" dur="500"/>
                                        <p:tgtEl>
                                          <p:spTgt spid="518"/>
                                        </p:tgtEl>
                                        <p:attrNameLst>
                                          <p:attrName>ppt_x</p:attrName>
                                        </p:attrNameLst>
                                      </p:cBhvr>
                                      <p:tavLst>
                                        <p:tav tm="0">
                                          <p:val>
                                            <p:strVal val="#ppt_x-#ppt_w*1.125000"/>
                                          </p:val>
                                        </p:tav>
                                        <p:tav tm="100000">
                                          <p:val>
                                            <p:strVal val="#ppt_x"/>
                                          </p:val>
                                        </p:tav>
                                      </p:tavLst>
                                    </p:anim>
                                    <p:animEffect transition="in" filter="wipe(right)">
                                      <p:cBhvr>
                                        <p:cTn id="69" dur="500"/>
                                        <p:tgtEl>
                                          <p:spTgt spid="518"/>
                                        </p:tgtEl>
                                      </p:cBhvr>
                                    </p:animEffect>
                                  </p:childTnLst>
                                </p:cTn>
                              </p:par>
                            </p:childTnLst>
                          </p:cTn>
                        </p:par>
                        <p:par>
                          <p:cTn id="70" fill="hold">
                            <p:stCondLst>
                              <p:cond delay="2000"/>
                            </p:stCondLst>
                            <p:childTnLst>
                              <p:par>
                                <p:cTn id="71" presetID="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par>
                          <p:cTn id="75" fill="hold">
                            <p:stCondLst>
                              <p:cond delay="2500"/>
                            </p:stCondLst>
                            <p:childTnLst>
                              <p:par>
                                <p:cTn id="76" presetID="1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p:tgtEl>
                                          <p:spTgt spid="20"/>
                                        </p:tgtEl>
                                        <p:attrNameLst>
                                          <p:attrName>ppt_x</p:attrName>
                                        </p:attrNameLst>
                                      </p:cBhvr>
                                      <p:tavLst>
                                        <p:tav tm="0">
                                          <p:val>
                                            <p:strVal val="#ppt_x-#ppt_w*1.125000"/>
                                          </p:val>
                                        </p:tav>
                                        <p:tav tm="100000">
                                          <p:val>
                                            <p:strVal val="#ppt_x"/>
                                          </p:val>
                                        </p:tav>
                                      </p:tavLst>
                                    </p:anim>
                                    <p:animEffect transition="in" filter="wipe(right)">
                                      <p:cBhvr>
                                        <p:cTn id="79" dur="500"/>
                                        <p:tgtEl>
                                          <p:spTgt spid="20"/>
                                        </p:tgtEl>
                                      </p:cBhvr>
                                    </p:animEffect>
                                  </p:childTnLst>
                                </p:cTn>
                              </p:par>
                            </p:childTnLst>
                          </p:cTn>
                        </p:par>
                        <p:par>
                          <p:cTn id="80" fill="hold">
                            <p:stCondLst>
                              <p:cond delay="3000"/>
                            </p:stCondLst>
                            <p:childTnLst>
                              <p:par>
                                <p:cTn id="81" presetID="2" presetClass="entr" presetSubtype="2"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1+#ppt_w/2"/>
                                          </p:val>
                                        </p:tav>
                                        <p:tav tm="100000">
                                          <p:val>
                                            <p:strVal val="#ppt_x"/>
                                          </p:val>
                                        </p:tav>
                                      </p:tavLst>
                                    </p:anim>
                                    <p:anim calcmode="lin" valueType="num">
                                      <p:cBhvr additive="base">
                                        <p:cTn id="84" dur="500" fill="hold"/>
                                        <p:tgtEl>
                                          <p:spTgt spid="23"/>
                                        </p:tgtEl>
                                        <p:attrNameLst>
                                          <p:attrName>ppt_y</p:attrName>
                                        </p:attrNameLst>
                                      </p:cBhvr>
                                      <p:tavLst>
                                        <p:tav tm="0">
                                          <p:val>
                                            <p:strVal val="#ppt_y"/>
                                          </p:val>
                                        </p:tav>
                                        <p:tav tm="100000">
                                          <p:val>
                                            <p:strVal val="#ppt_y"/>
                                          </p:val>
                                        </p:tav>
                                      </p:tavLst>
                                    </p:anim>
                                  </p:childTnLst>
                                </p:cTn>
                              </p:par>
                            </p:childTnLst>
                          </p:cTn>
                        </p:par>
                        <p:par>
                          <p:cTn id="85" fill="hold">
                            <p:stCondLst>
                              <p:cond delay="3500"/>
                            </p:stCondLst>
                            <p:childTnLst>
                              <p:par>
                                <p:cTn id="86" presetID="1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p:tgtEl>
                                          <p:spTgt spid="22"/>
                                        </p:tgtEl>
                                        <p:attrNameLst>
                                          <p:attrName>ppt_x</p:attrName>
                                        </p:attrNameLst>
                                      </p:cBhvr>
                                      <p:tavLst>
                                        <p:tav tm="0">
                                          <p:val>
                                            <p:strVal val="#ppt_x-#ppt_w*1.125000"/>
                                          </p:val>
                                        </p:tav>
                                        <p:tav tm="100000">
                                          <p:val>
                                            <p:strVal val="#ppt_x"/>
                                          </p:val>
                                        </p:tav>
                                      </p:tavLst>
                                    </p:anim>
                                    <p:animEffect transition="in" filter="wipe(right)">
                                      <p:cBhvr>
                                        <p:cTn id="8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512" grpId="0"/>
      <p:bldP spid="16" grpId="0"/>
      <p:bldP spid="18" grpId="0"/>
      <p:bldP spid="510" grpId="0"/>
      <p:bldP spid="513" grpId="0"/>
      <p:bldP spid="17" grpId="0"/>
      <p:bldP spid="19" grpId="0"/>
      <p:bldP spid="515" grpId="0"/>
      <p:bldP spid="518" grpId="0"/>
      <p:bldP spid="20" grpId="0"/>
      <p:bldP spid="22" grpId="0"/>
      <p:bldP spid="516" grpId="0"/>
      <p:bldP spid="519" grpId="0"/>
      <p:bldP spid="21" grpId="0"/>
      <p:bldP spid="23" grpId="0"/>
      <p:bldP spid="5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Introduction</a:t>
            </a:r>
            <a:endParaRPr dirty="0"/>
          </a:p>
        </p:txBody>
      </p:sp>
      <p:sp>
        <p:nvSpPr>
          <p:cNvPr id="662" name="Google Shape;662;p49"/>
          <p:cNvSpPr txBox="1">
            <a:spLocks noGrp="1"/>
          </p:cNvSpPr>
          <p:nvPr>
            <p:ph type="subTitle" idx="1"/>
          </p:nvPr>
        </p:nvSpPr>
        <p:spPr>
          <a:xfrm>
            <a:off x="380587" y="1083891"/>
            <a:ext cx="4167835" cy="2958651"/>
          </a:xfrm>
          <a:prstGeom prst="rect">
            <a:avLst/>
          </a:prstGeom>
        </p:spPr>
        <p:txBody>
          <a:bodyPr spcFirstLastPara="1" wrap="square" lIns="91425" tIns="91425" rIns="91425" bIns="91425" anchor="ctr" anchorCtr="0">
            <a:noAutofit/>
          </a:bodyPr>
          <a:lstStyle/>
          <a:p>
            <a:pPr marL="0" indent="0"/>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r>
              <a:rPr lang="en-US" dirty="0"/>
              <a:t> A Library books management system is an infrastructure that allows user to search books and add/remove</a:t>
            </a:r>
            <a:r>
              <a:rPr lang="en-US" sz="1600" dirty="0"/>
              <a:t>.</a:t>
            </a:r>
            <a:endParaRPr lang="en-NP" sz="1600" dirty="0"/>
          </a:p>
          <a:p>
            <a:pPr marL="0" lvl="0" indent="0" rtl="0">
              <a:spcBef>
                <a:spcPts val="0"/>
              </a:spcBef>
              <a:spcAft>
                <a:spcPts val="0"/>
              </a:spcAft>
              <a:buNone/>
            </a:pP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0"/>
                                        </p:tgtEl>
                                        <p:attrNameLst>
                                          <p:attrName>style.visibility</p:attrName>
                                        </p:attrNameLst>
                                      </p:cBhvr>
                                      <p:to>
                                        <p:strVal val="visible"/>
                                      </p:to>
                                    </p:set>
                                    <p:anim calcmode="lin" valueType="num">
                                      <p:cBhvr additive="base">
                                        <p:cTn id="7" dur="500" fill="hold"/>
                                        <p:tgtEl>
                                          <p:spTgt spid="660"/>
                                        </p:tgtEl>
                                        <p:attrNameLst>
                                          <p:attrName>ppt_x</p:attrName>
                                        </p:attrNameLst>
                                      </p:cBhvr>
                                      <p:tavLst>
                                        <p:tav tm="0">
                                          <p:val>
                                            <p:strVal val="#ppt_x"/>
                                          </p:val>
                                        </p:tav>
                                        <p:tav tm="100000">
                                          <p:val>
                                            <p:strVal val="#ppt_x"/>
                                          </p:val>
                                        </p:tav>
                                      </p:tavLst>
                                    </p:anim>
                                    <p:anim calcmode="lin" valueType="num">
                                      <p:cBhvr additive="base">
                                        <p:cTn id="8" dur="500" fill="hold"/>
                                        <p:tgtEl>
                                          <p:spTgt spid="6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62">
                                            <p:txEl>
                                              <p:pRg st="0" end="0"/>
                                            </p:txEl>
                                          </p:spTgt>
                                        </p:tgtEl>
                                        <p:attrNameLst>
                                          <p:attrName>style.visibility</p:attrName>
                                        </p:attrNameLst>
                                      </p:cBhvr>
                                      <p:to>
                                        <p:strVal val="visible"/>
                                      </p:to>
                                    </p:set>
                                    <p:anim calcmode="lin" valueType="num">
                                      <p:cBhvr additive="base">
                                        <p:cTn id="13" dur="500"/>
                                        <p:tgtEl>
                                          <p:spTgt spid="662">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p:bldP spid="6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Students are allowed to take only three books.</a:t>
            </a:r>
          </a:p>
          <a:p>
            <a:r>
              <a:rPr lang="en-US" dirty="0"/>
              <a:t>Students are not allowed to check whether the book is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lvl="0" algn="just"/>
            <a:r>
              <a:rPr lang="en-US" sz="2000" dirty="0"/>
              <a:t>To utilize the information of Books.</a:t>
            </a:r>
            <a:endParaRPr lang="en-NP" sz="2000" dirty="0"/>
          </a:p>
          <a:p>
            <a:pPr lvl="0" algn="just"/>
            <a:r>
              <a:rPr lang="en-US" sz="2000" dirty="0"/>
              <a:t>To store and retrieve books items.</a:t>
            </a:r>
            <a:endParaRPr lang="en-NP" sz="2000" dirty="0"/>
          </a:p>
          <a:p>
            <a:pPr lvl="0" algn="just"/>
            <a:r>
              <a:rPr lang="en-US" sz="2000" dirty="0"/>
              <a:t>To manage records of students who have withdrawn the book.</a:t>
            </a:r>
            <a:endParaRPr lang="en-NP" sz="2000" dirty="0"/>
          </a:p>
          <a:p>
            <a:pPr lvl="0" algn="just"/>
            <a:r>
              <a:rPr lang="en-US" sz="2000" dirty="0"/>
              <a:t>To store and access item in books stocks.</a:t>
            </a:r>
            <a:endParaRPr lang="en-NP" sz="2000" dirty="0"/>
          </a:p>
          <a:p>
            <a:pPr lvl="0" algn="just"/>
            <a:r>
              <a:rPr lang="en-US" sz="2000" dirty="0"/>
              <a:t>To manage the particular records of student.</a:t>
            </a:r>
            <a:endParaRPr lang="en-NP" sz="2000" dirty="0"/>
          </a:p>
          <a:p>
            <a:pPr lvl="0" algn="just"/>
            <a:r>
              <a:rPr lang="en-US" sz="2000" dirty="0"/>
              <a:t>To generate the report of books.</a:t>
            </a:r>
            <a:endParaRPr lang="en-NP" sz="2000" dirty="0"/>
          </a:p>
          <a:p>
            <a:pPr lvl="0" algn="just"/>
            <a:r>
              <a:rPr lang="en-US" sz="2000" dirty="0"/>
              <a:t>To provide the details of issue books.</a:t>
            </a:r>
          </a:p>
        </p:txBody>
      </p:sp>
    </p:spTree>
    <p:extLst>
      <p:ext uri="{BB962C8B-B14F-4D97-AF65-F5344CB8AC3E}">
        <p14:creationId xmlns:p14="http://schemas.microsoft.com/office/powerpoint/2010/main" val="43549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0" end="0"/>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
                                            <p:txEl>
                                              <p:pRg st="1" end="1"/>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3">
                                            <p:txEl>
                                              <p:pRg st="2" end="2"/>
                                            </p:txEl>
                                          </p:spTgt>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
                                            <p:txEl>
                                              <p:pRg st="3" end="3"/>
                                            </p:txEl>
                                          </p:spTgt>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
                                            <p:txEl>
                                              <p:pRg st="4" end="4"/>
                                            </p:txEl>
                                          </p:spTgt>
                                        </p:tgtEl>
                                      </p:cBhvr>
                                    </p:animEffect>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5" end="5"/>
                                            </p:txEl>
                                          </p:spTgt>
                                        </p:tgtEl>
                                      </p:cBhvr>
                                    </p:animEffect>
                                  </p:childTnLst>
                                </p:cTn>
                              </p:par>
                            </p:childTnLst>
                          </p:cTn>
                        </p:par>
                        <p:par>
                          <p:cTn id="39" fill="hold">
                            <p:stCondLst>
                              <p:cond delay="3500"/>
                            </p:stCondLst>
                            <p:childTnLst>
                              <p:par>
                                <p:cTn id="40" presetID="1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a:xfrm>
            <a:off x="714000" y="329631"/>
            <a:ext cx="7716000" cy="368700"/>
          </a:xfrm>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S</a:t>
              </a:r>
              <a:r>
                <a:rPr lang="en-NP" dirty="0">
                  <a:solidFill>
                    <a:srgbClr val="7E694C"/>
                  </a:solidFill>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I</a:t>
              </a:r>
              <a:r>
                <a:rPr lang="en-NP" dirty="0">
                  <a:solidFill>
                    <a:srgbClr val="7E694C"/>
                  </a:solidFill>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a:xfrm>
            <a:off x="714000" y="343162"/>
            <a:ext cx="7716000" cy="368700"/>
          </a:xfrm>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Login</a:t>
                  </a:r>
                  <a:endParaRPr lang="en-NP"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228600" y="1772747"/>
                <a:ext cx="814070" cy="1454785"/>
              </a:xfrm>
              <a:prstGeom prst="rect">
                <a:avLst/>
              </a:prstGeom>
              <a:noFill/>
              <a:ln>
                <a:noFill/>
              </a:ln>
              <a:effectLst/>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441</Words>
  <Application>Microsoft Office PowerPoint</Application>
  <PresentationFormat>On-screen Show (16:9)</PresentationFormat>
  <Paragraphs>74</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Libre Baskerville</vt:lpstr>
      <vt:lpstr>Times</vt:lpstr>
      <vt:lpstr>Times New Roman</vt:lpstr>
      <vt:lpstr>Roboto Condensed Light</vt:lpstr>
      <vt:lpstr>Roboto</vt:lpstr>
      <vt:lpstr>Abel</vt:lpstr>
      <vt:lpstr>Arial</vt:lpstr>
      <vt:lpstr>Generation of '27 by Slidesgo</vt:lpstr>
      <vt:lpstr>Library Management System</vt:lpstr>
      <vt:lpstr>Introduction</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SanDip Shrestha</cp:lastModifiedBy>
  <cp:revision>56</cp:revision>
  <dcterms:modified xsi:type="dcterms:W3CDTF">2022-08-19T20:08:16Z</dcterms:modified>
</cp:coreProperties>
</file>