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2"/>
  </p:notesMasterIdLst>
  <p:sldIdLst>
    <p:sldId id="256" r:id="rId2"/>
    <p:sldId id="258" r:id="rId3"/>
    <p:sldId id="263" r:id="rId4"/>
    <p:sldId id="303" r:id="rId5"/>
    <p:sldId id="305" r:id="rId6"/>
    <p:sldId id="304" r:id="rId7"/>
    <p:sldId id="309" r:id="rId8"/>
    <p:sldId id="313" r:id="rId9"/>
    <p:sldId id="312" r:id="rId10"/>
    <p:sldId id="311" r:id="rId11"/>
  </p:sldIdLst>
  <p:sldSz cx="9144000" cy="5143500" type="screen16x9"/>
  <p:notesSz cx="6858000" cy="9144000"/>
  <p:embeddedFontLst>
    <p:embeddedFont>
      <p:font typeface="Abel" panose="02000506030000020004" pitchFamily="2" charset="0"/>
      <p:regular r:id="rId13"/>
    </p:embeddedFont>
    <p:embeddedFont>
      <p:font typeface="Libre Baskerville" panose="02000000000000000000" pitchFamily="2" charset="0"/>
      <p:regular r:id="rId14"/>
      <p:bold r:id="rId15"/>
      <p:italic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
      <p:font typeface="Times" panose="020206030504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6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802471-59EC-4A00-A033-18B66365957B}">
  <a:tblStyle styleId="{49802471-59EC-4A00-A033-18B663659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450"/>
    <p:restoredTop sz="94599"/>
  </p:normalViewPr>
  <p:slideViewPr>
    <p:cSldViewPr snapToGrid="0" snapToObjects="1">
      <p:cViewPr varScale="1">
        <p:scale>
          <a:sx n="107" d="100"/>
          <a:sy n="107" d="100"/>
        </p:scale>
        <p:origin x="173" y="67"/>
      </p:cViewPr>
      <p:guideLst/>
    </p:cSldViewPr>
  </p:slideViewPr>
  <p:outlineViewPr>
    <p:cViewPr>
      <p:scale>
        <a:sx n="33" d="100"/>
        <a:sy n="33" d="100"/>
      </p:scale>
      <p:origin x="0" y="-311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092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Times" pitchFamily="2" charset="0"/>
                <a:ea typeface="Times" pitchFamily="2" charset="0"/>
                <a:cs typeface="Times" pitchFamily="2" charset="0"/>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atin typeface="Times" pitchFamily="2"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2600">
                <a:latin typeface="Times" pitchFamily="2" charset="0"/>
              </a:defRPr>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dirty="0"/>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atin typeface="Times" pitchFamily="2"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dirty="0"/>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rPr dirty="0"/>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Times" pitchFamily="2" charset="0"/>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Times" pitchFamily="2" charset="0"/>
                <a:ea typeface="Times" pitchFamily="2" charset="0"/>
                <a:cs typeface="Times" pitchFamily="2" charset="0"/>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Times" pitchFamily="2" charset="0"/>
                <a:ea typeface="Times" pitchFamily="2" charset="0"/>
                <a:cs typeface="Times" pitchFamily="2" charset="0"/>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dirty="0"/>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1" r:id="rId5"/>
    <p:sldLayoutId id="2147483668"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3470017" y="396915"/>
            <a:ext cx="4969756" cy="27123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100" b="1" dirty="0">
                <a:solidFill>
                  <a:schemeClr val="dk2"/>
                </a:solidFill>
              </a:rPr>
              <a:t>Library</a:t>
            </a:r>
            <a:br>
              <a:rPr lang="en" sz="5100" b="1" dirty="0">
                <a:solidFill>
                  <a:schemeClr val="dk2"/>
                </a:solidFill>
              </a:rPr>
            </a:br>
            <a:r>
              <a:rPr lang="en" sz="5100" b="1" dirty="0">
                <a:solidFill>
                  <a:schemeClr val="dk2"/>
                </a:solidFill>
              </a:rPr>
              <a:t>Management System</a:t>
            </a:r>
            <a:endParaRPr sz="5400" dirty="0">
              <a:solidFill>
                <a:schemeClr val="dk2"/>
              </a:solidFill>
            </a:endParaRPr>
          </a:p>
        </p:txBody>
      </p:sp>
      <p:sp>
        <p:nvSpPr>
          <p:cNvPr id="443" name="Google Shape;443;p42"/>
          <p:cNvSpPr txBox="1">
            <a:spLocks noGrp="1"/>
          </p:cNvSpPr>
          <p:nvPr>
            <p:ph type="subTitle" idx="1"/>
          </p:nvPr>
        </p:nvSpPr>
        <p:spPr>
          <a:xfrm>
            <a:off x="5565340" y="3109280"/>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The Fusion</a:t>
            </a:r>
          </a:p>
          <a:p>
            <a:pPr marL="0" lvl="0" indent="0" algn="r" rtl="0">
              <a:spcBef>
                <a:spcPts val="0"/>
              </a:spcBef>
              <a:spcAft>
                <a:spcPts val="0"/>
              </a:spcAft>
              <a:buNone/>
            </a:pPr>
            <a:r>
              <a:rPr lang="en" sz="1600" dirty="0"/>
              <a:t>-Anjan Shrestha</a:t>
            </a:r>
          </a:p>
          <a:p>
            <a:pPr marL="0" lvl="0" indent="0" algn="r" rtl="0">
              <a:spcBef>
                <a:spcPts val="0"/>
              </a:spcBef>
              <a:spcAft>
                <a:spcPts val="0"/>
              </a:spcAft>
              <a:buNone/>
            </a:pPr>
            <a:r>
              <a:rPr lang="en" sz="1600" dirty="0"/>
              <a:t>-Pukar Tiwari</a:t>
            </a:r>
          </a:p>
          <a:p>
            <a:pPr marL="0" lvl="0" indent="0" algn="r" rtl="0">
              <a:spcBef>
                <a:spcPts val="0"/>
              </a:spcBef>
              <a:spcAft>
                <a:spcPts val="0"/>
              </a:spcAft>
              <a:buNone/>
            </a:pPr>
            <a:r>
              <a:rPr lang="en" sz="1600" dirty="0"/>
              <a:t>-Sandip Shrestha</a:t>
            </a:r>
            <a:endParaRPr sz="1600"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1+#ppt_w/2"/>
                                          </p:val>
                                        </p:tav>
                                        <p:tav tm="100000">
                                          <p:val>
                                            <p:strVal val="#ppt_x"/>
                                          </p:val>
                                        </p:tav>
                                      </p:tavLst>
                                    </p:anim>
                                    <p:anim calcmode="lin" valueType="num">
                                      <p:cBhvr additive="base">
                                        <p:cTn id="8" dur="500" fill="hold"/>
                                        <p:tgtEl>
                                          <p:spTgt spid="4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43">
                                            <p:txEl>
                                              <p:pRg st="0" end="0"/>
                                            </p:txEl>
                                          </p:spTgt>
                                        </p:tgtEl>
                                        <p:attrNameLst>
                                          <p:attrName>style.visibility</p:attrName>
                                        </p:attrNameLst>
                                      </p:cBhvr>
                                      <p:to>
                                        <p:strVal val="visible"/>
                                      </p:to>
                                    </p:set>
                                    <p:anim calcmode="lin" valueType="num">
                                      <p:cBhvr additive="base">
                                        <p:cTn id="12" dur="500"/>
                                        <p:tgtEl>
                                          <p:spTgt spid="44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443">
                                            <p:txEl>
                                              <p:pRg st="0" end="0"/>
                                            </p:txEl>
                                          </p:spTgt>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443">
                                            <p:txEl>
                                              <p:pRg st="1" end="1"/>
                                            </p:txEl>
                                          </p:spTgt>
                                        </p:tgtEl>
                                        <p:attrNameLst>
                                          <p:attrName>style.visibility</p:attrName>
                                        </p:attrNameLst>
                                      </p:cBhvr>
                                      <p:to>
                                        <p:strVal val="visible"/>
                                      </p:to>
                                    </p:set>
                                    <p:anim calcmode="lin" valueType="num">
                                      <p:cBhvr additive="base">
                                        <p:cTn id="17" dur="500"/>
                                        <p:tgtEl>
                                          <p:spTgt spid="443">
                                            <p:txEl>
                                              <p:pRg st="1" end="1"/>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43">
                                            <p:txEl>
                                              <p:pRg st="1" end="1"/>
                                            </p:txEl>
                                          </p:spTgt>
                                        </p:tgtEl>
                                      </p:cBhvr>
                                    </p:animEffect>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443">
                                            <p:txEl>
                                              <p:pRg st="2" end="2"/>
                                            </p:txEl>
                                          </p:spTgt>
                                        </p:tgtEl>
                                        <p:attrNameLst>
                                          <p:attrName>style.visibility</p:attrName>
                                        </p:attrNameLst>
                                      </p:cBhvr>
                                      <p:to>
                                        <p:strVal val="visible"/>
                                      </p:to>
                                    </p:set>
                                    <p:anim calcmode="lin" valueType="num">
                                      <p:cBhvr additive="base">
                                        <p:cTn id="22" dur="500"/>
                                        <p:tgtEl>
                                          <p:spTgt spid="443">
                                            <p:txEl>
                                              <p:pRg st="2" end="2"/>
                                            </p:txEl>
                                          </p:spTgt>
                                        </p:tgtEl>
                                        <p:attrNameLst>
                                          <p:attrName>ppt_y</p:attrName>
                                        </p:attrNameLst>
                                      </p:cBhvr>
                                      <p:tavLst>
                                        <p:tav tm="0">
                                          <p:val>
                                            <p:strVal val="#ppt_y-#ppt_h*1.125000"/>
                                          </p:val>
                                        </p:tav>
                                        <p:tav tm="100000">
                                          <p:val>
                                            <p:strVal val="#ppt_y"/>
                                          </p:val>
                                        </p:tav>
                                      </p:tavLst>
                                    </p:anim>
                                    <p:animEffect transition="in" filter="wipe(down)">
                                      <p:cBhvr>
                                        <p:cTn id="23" dur="500"/>
                                        <p:tgtEl>
                                          <p:spTgt spid="443">
                                            <p:txEl>
                                              <p:pRg st="2" end="2"/>
                                            </p:txEl>
                                          </p:spTgt>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443">
                                            <p:txEl>
                                              <p:pRg st="3" end="3"/>
                                            </p:txEl>
                                          </p:spTgt>
                                        </p:tgtEl>
                                        <p:attrNameLst>
                                          <p:attrName>style.visibility</p:attrName>
                                        </p:attrNameLst>
                                      </p:cBhvr>
                                      <p:to>
                                        <p:strVal val="visible"/>
                                      </p:to>
                                    </p:set>
                                    <p:anim calcmode="lin" valueType="num">
                                      <p:cBhvr additive="base">
                                        <p:cTn id="27" dur="500"/>
                                        <p:tgtEl>
                                          <p:spTgt spid="443">
                                            <p:txEl>
                                              <p:pRg st="3" end="3"/>
                                            </p:txEl>
                                          </p:spTgt>
                                        </p:tgtEl>
                                        <p:attrNameLst>
                                          <p:attrName>ppt_y</p:attrName>
                                        </p:attrNameLst>
                                      </p:cBhvr>
                                      <p:tavLst>
                                        <p:tav tm="0">
                                          <p:val>
                                            <p:strVal val="#ppt_y-#ppt_h*1.125000"/>
                                          </p:val>
                                        </p:tav>
                                        <p:tav tm="100000">
                                          <p:val>
                                            <p:strVal val="#ppt_y"/>
                                          </p:val>
                                        </p:tav>
                                      </p:tavLst>
                                    </p:anim>
                                    <p:animEffect transition="in" filter="wipe(down)">
                                      <p:cBhvr>
                                        <p:cTn id="28" dur="500"/>
                                        <p:tgtEl>
                                          <p:spTgt spid="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P spid="44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C484-C38A-E34D-ADDC-DFD727133B04}"/>
              </a:ext>
            </a:extLst>
          </p:cNvPr>
          <p:cNvSpPr>
            <a:spLocks noGrp="1"/>
          </p:cNvSpPr>
          <p:nvPr>
            <p:ph type="title"/>
          </p:nvPr>
        </p:nvSpPr>
        <p:spPr/>
        <p:txBody>
          <a:bodyPr/>
          <a:lstStyle/>
          <a:p>
            <a:r>
              <a:rPr lang="en-NP" dirty="0"/>
              <a:t>Conclusion</a:t>
            </a:r>
          </a:p>
        </p:txBody>
      </p:sp>
      <p:sp>
        <p:nvSpPr>
          <p:cNvPr id="3" name="Text Placeholder 2">
            <a:extLst>
              <a:ext uri="{FF2B5EF4-FFF2-40B4-BE49-F238E27FC236}">
                <a16:creationId xmlns:a16="http://schemas.microsoft.com/office/drawing/2014/main" id="{93506E1B-4E0D-8149-B61F-AFE8B99246F5}"/>
              </a:ext>
            </a:extLst>
          </p:cNvPr>
          <p:cNvSpPr>
            <a:spLocks noGrp="1"/>
          </p:cNvSpPr>
          <p:nvPr>
            <p:ph type="body" idx="1"/>
          </p:nvPr>
        </p:nvSpPr>
        <p:spPr/>
        <p:txBody>
          <a:bodyPr/>
          <a:lstStyle/>
          <a:p>
            <a:pPr marL="0" indent="0" algn="just">
              <a:buNone/>
            </a:pPr>
            <a:r>
              <a:rPr lang="en-US" sz="2000"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p>
          <a:p>
            <a:pPr marL="0" indent="0" algn="just">
              <a:buNone/>
            </a:pPr>
            <a:endParaRPr lang="en-NP" sz="2000" dirty="0"/>
          </a:p>
          <a:p>
            <a:pPr marL="0" indent="0" algn="just">
              <a:buNone/>
            </a:pPr>
            <a:r>
              <a:rPr lang="en-US" sz="2000" dirty="0"/>
              <a:t>Our project</a:t>
            </a:r>
            <a:r>
              <a:rPr lang="en-NP" sz="2000" dirty="0"/>
              <a:t> provides a computerized version of library management system which will</a:t>
            </a:r>
            <a:r>
              <a:rPr lang="en-US" sz="2000" dirty="0"/>
              <a:t> be beneficial for</a:t>
            </a:r>
            <a:r>
              <a:rPr lang="en-NP" sz="2000" dirty="0"/>
              <a:t> the students as well as the staff of the library.</a:t>
            </a:r>
          </a:p>
        </p:txBody>
      </p:sp>
    </p:spTree>
    <p:extLst>
      <p:ext uri="{BB962C8B-B14F-4D97-AF65-F5344CB8AC3E}">
        <p14:creationId xmlns:p14="http://schemas.microsoft.com/office/powerpoint/2010/main" val="386096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sp>
        <p:nvSpPr>
          <p:cNvPr id="509" name="Google Shape;509;p44"/>
          <p:cNvSpPr txBox="1">
            <a:spLocks noGrp="1"/>
          </p:cNvSpPr>
          <p:nvPr>
            <p:ph type="title"/>
          </p:nvPr>
        </p:nvSpPr>
        <p:spPr>
          <a:xfrm>
            <a:off x="1660126" y="1591375"/>
            <a:ext cx="300614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512" name="Google Shape;512;p44"/>
          <p:cNvSpPr txBox="1">
            <a:spLocks noGrp="1"/>
          </p:cNvSpPr>
          <p:nvPr>
            <p:ph type="title" idx="4"/>
          </p:nvPr>
        </p:nvSpPr>
        <p:spPr>
          <a:xfrm>
            <a:off x="1660126" y="2083138"/>
            <a:ext cx="291187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6" name="Google Shape;509;p44">
            <a:extLst>
              <a:ext uri="{FF2B5EF4-FFF2-40B4-BE49-F238E27FC236}">
                <a16:creationId xmlns:a16="http://schemas.microsoft.com/office/drawing/2014/main" id="{107BEE8E-3AD1-824E-A2CD-1426C5088234}"/>
              </a:ext>
            </a:extLst>
          </p:cNvPr>
          <p:cNvSpPr txBox="1">
            <a:spLocks/>
          </p:cNvSpPr>
          <p:nvPr/>
        </p:nvSpPr>
        <p:spPr>
          <a:xfrm>
            <a:off x="1660126" y="2581138"/>
            <a:ext cx="3006141"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 dirty="0"/>
              <a:t>Objectives</a:t>
            </a:r>
            <a:endParaRPr lang="en-US" dirty="0">
              <a:latin typeface="Times" pitchFamily="2" charset="0"/>
            </a:endParaRPr>
          </a:p>
        </p:txBody>
      </p:sp>
      <p:sp>
        <p:nvSpPr>
          <p:cNvPr id="18" name="Google Shape;512;p44">
            <a:extLst>
              <a:ext uri="{FF2B5EF4-FFF2-40B4-BE49-F238E27FC236}">
                <a16:creationId xmlns:a16="http://schemas.microsoft.com/office/drawing/2014/main" id="{D52F355E-F04D-3B40-A4AC-2E14AA6BB000}"/>
              </a:ext>
            </a:extLst>
          </p:cNvPr>
          <p:cNvSpPr txBox="1">
            <a:spLocks/>
          </p:cNvSpPr>
          <p:nvPr/>
        </p:nvSpPr>
        <p:spPr>
          <a:xfrm>
            <a:off x="1660127" y="3072901"/>
            <a:ext cx="271391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t>Scope</a:t>
            </a:r>
            <a:endParaRPr lang="en-US" dirty="0">
              <a:latin typeface="Times" pitchFamily="2" charset="0"/>
            </a:endParaRPr>
          </a:p>
        </p:txBody>
      </p:sp>
      <p:pic>
        <p:nvPicPr>
          <p:cNvPr id="6" name="Picture 5">
            <a:extLst>
              <a:ext uri="{FF2B5EF4-FFF2-40B4-BE49-F238E27FC236}">
                <a16:creationId xmlns:a16="http://schemas.microsoft.com/office/drawing/2014/main" id="{40982561-84D3-9343-8BB9-A854826FE17B}"/>
              </a:ext>
            </a:extLst>
          </p:cNvPr>
          <p:cNvPicPr>
            <a:picLocks noChangeAspect="1"/>
          </p:cNvPicPr>
          <p:nvPr/>
        </p:nvPicPr>
        <p:blipFill rotWithShape="1">
          <a:blip r:embed="rId3"/>
          <a:srcRect l="10014" t="5000" r="81980" b="5000"/>
          <a:stretch/>
        </p:blipFill>
        <p:spPr>
          <a:xfrm>
            <a:off x="915607" y="0"/>
            <a:ext cx="732162" cy="5143500"/>
          </a:xfrm>
          <a:prstGeom prst="rect">
            <a:avLst/>
          </a:prstGeom>
        </p:spPr>
      </p:pic>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513" name="Google Shape;513;p44"/>
          <p:cNvSpPr txBox="1">
            <a:spLocks noGrp="1"/>
          </p:cNvSpPr>
          <p:nvPr>
            <p:ph type="title" idx="5"/>
          </p:nvPr>
        </p:nvSpPr>
        <p:spPr>
          <a:xfrm>
            <a:off x="818688"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7" name="Google Shape;510;p44">
            <a:extLst>
              <a:ext uri="{FF2B5EF4-FFF2-40B4-BE49-F238E27FC236}">
                <a16:creationId xmlns:a16="http://schemas.microsoft.com/office/drawing/2014/main" id="{3B3BC0EF-1C1E-9F4B-BFDA-0256BA8249F7}"/>
              </a:ext>
            </a:extLst>
          </p:cNvPr>
          <p:cNvSpPr txBox="1">
            <a:spLocks/>
          </p:cNvSpPr>
          <p:nvPr/>
        </p:nvSpPr>
        <p:spPr>
          <a:xfrm>
            <a:off x="820488" y="2514976"/>
            <a:ext cx="9126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03</a:t>
            </a:r>
            <a:r>
              <a:rPr lang="en" dirty="0"/>
              <a:t>.</a:t>
            </a:r>
          </a:p>
        </p:txBody>
      </p:sp>
      <p:sp>
        <p:nvSpPr>
          <p:cNvPr id="19" name="Google Shape;513;p44">
            <a:extLst>
              <a:ext uri="{FF2B5EF4-FFF2-40B4-BE49-F238E27FC236}">
                <a16:creationId xmlns:a16="http://schemas.microsoft.com/office/drawing/2014/main" id="{F4EE827A-5C61-6A4B-BD88-D9AF96C239AD}"/>
              </a:ext>
            </a:extLst>
          </p:cNvPr>
          <p:cNvSpPr txBox="1">
            <a:spLocks/>
          </p:cNvSpPr>
          <p:nvPr/>
        </p:nvSpPr>
        <p:spPr>
          <a:xfrm>
            <a:off x="818688" y="300673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04</a:t>
            </a:r>
            <a:r>
              <a:rPr lang="en" dirty="0"/>
              <a:t>.</a:t>
            </a:r>
          </a:p>
        </p:txBody>
      </p:sp>
      <p:sp>
        <p:nvSpPr>
          <p:cNvPr id="515" name="Google Shape;515;p44"/>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lvl="0"/>
            <a:r>
              <a:rPr lang="en-US" dirty="0"/>
              <a:t>System Flow</a:t>
            </a:r>
            <a:endParaRPr dirty="0"/>
          </a:p>
        </p:txBody>
      </p:sp>
      <p:sp>
        <p:nvSpPr>
          <p:cNvPr id="518" name="Google Shape;518;p44"/>
          <p:cNvSpPr txBox="1">
            <a:spLocks noGrp="1"/>
          </p:cNvSpPr>
          <p:nvPr>
            <p:ph type="title" idx="13"/>
          </p:nvPr>
        </p:nvSpPr>
        <p:spPr>
          <a:xfrm>
            <a:off x="5985327" y="2083138"/>
            <a:ext cx="2169000" cy="365700"/>
          </a:xfrm>
          <a:prstGeom prst="rect">
            <a:avLst/>
          </a:prstGeom>
        </p:spPr>
        <p:txBody>
          <a:bodyPr spcFirstLastPara="1" wrap="square" lIns="91425" tIns="91425" rIns="91425" bIns="91425" anchor="ctr" anchorCtr="0">
            <a:noAutofit/>
          </a:bodyPr>
          <a:lstStyle/>
          <a:p>
            <a:br>
              <a:rPr lang="en-US" dirty="0"/>
            </a:br>
            <a:r>
              <a:rPr lang="en-US" dirty="0"/>
              <a:t>Waterfall Model</a:t>
            </a:r>
            <a:br>
              <a:rPr lang="en-US" dirty="0"/>
            </a:br>
            <a:endParaRPr lang="en-US" dirty="0"/>
          </a:p>
        </p:txBody>
      </p:sp>
      <p:sp>
        <p:nvSpPr>
          <p:cNvPr id="20" name="Google Shape;515;p44">
            <a:extLst>
              <a:ext uri="{FF2B5EF4-FFF2-40B4-BE49-F238E27FC236}">
                <a16:creationId xmlns:a16="http://schemas.microsoft.com/office/drawing/2014/main" id="{85D6FA47-A2EC-7440-8E7B-442CD6EF2809}"/>
              </a:ext>
            </a:extLst>
          </p:cNvPr>
          <p:cNvSpPr txBox="1">
            <a:spLocks/>
          </p:cNvSpPr>
          <p:nvPr/>
        </p:nvSpPr>
        <p:spPr>
          <a:xfrm>
            <a:off x="5985327" y="2581138"/>
            <a:ext cx="265204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Use case diagram</a:t>
            </a:r>
          </a:p>
        </p:txBody>
      </p:sp>
      <p:sp>
        <p:nvSpPr>
          <p:cNvPr id="22" name="Google Shape;515;p44">
            <a:extLst>
              <a:ext uri="{FF2B5EF4-FFF2-40B4-BE49-F238E27FC236}">
                <a16:creationId xmlns:a16="http://schemas.microsoft.com/office/drawing/2014/main" id="{EF43D1B4-A3F6-7B4D-AD11-9DB426F3457B}"/>
              </a:ext>
            </a:extLst>
          </p:cNvPr>
          <p:cNvSpPr txBox="1">
            <a:spLocks/>
          </p:cNvSpPr>
          <p:nvPr/>
        </p:nvSpPr>
        <p:spPr>
          <a:xfrm>
            <a:off x="5985327" y="3014771"/>
            <a:ext cx="2169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US" dirty="0">
                <a:latin typeface="Times" pitchFamily="2" charset="0"/>
              </a:rPr>
              <a:t>Conclusion</a:t>
            </a:r>
          </a:p>
        </p:txBody>
      </p:sp>
      <p:pic>
        <p:nvPicPr>
          <p:cNvPr id="24" name="Picture 23">
            <a:extLst>
              <a:ext uri="{FF2B5EF4-FFF2-40B4-BE49-F238E27FC236}">
                <a16:creationId xmlns:a16="http://schemas.microsoft.com/office/drawing/2014/main" id="{B3BE5893-A0E4-8F4E-8461-D7B0B7D360A9}"/>
              </a:ext>
            </a:extLst>
          </p:cNvPr>
          <p:cNvPicPr>
            <a:picLocks noChangeAspect="1"/>
          </p:cNvPicPr>
          <p:nvPr/>
        </p:nvPicPr>
        <p:blipFill rotWithShape="1">
          <a:blip r:embed="rId3"/>
          <a:srcRect l="56709" t="5000" r="33427" b="5000"/>
          <a:stretch/>
        </p:blipFill>
        <p:spPr>
          <a:xfrm>
            <a:off x="5130912" y="0"/>
            <a:ext cx="902043" cy="5143500"/>
          </a:xfrm>
          <a:prstGeom prst="rect">
            <a:avLst/>
          </a:prstGeom>
        </p:spPr>
      </p:pic>
      <p:sp>
        <p:nvSpPr>
          <p:cNvPr id="516" name="Google Shape;516;p44"/>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519" name="Google Shape;519;p44"/>
          <p:cNvSpPr txBox="1">
            <a:spLocks noGrp="1"/>
          </p:cNvSpPr>
          <p:nvPr>
            <p:ph type="title" idx="14"/>
          </p:nvPr>
        </p:nvSpPr>
        <p:spPr>
          <a:xfrm>
            <a:off x="5130913" y="2016976"/>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21" name="Google Shape;516;p44">
            <a:extLst>
              <a:ext uri="{FF2B5EF4-FFF2-40B4-BE49-F238E27FC236}">
                <a16:creationId xmlns:a16="http://schemas.microsoft.com/office/drawing/2014/main" id="{0C07465C-A35F-C840-A933-9370635547ED}"/>
              </a:ext>
            </a:extLst>
          </p:cNvPr>
          <p:cNvSpPr txBox="1">
            <a:spLocks/>
          </p:cNvSpPr>
          <p:nvPr/>
        </p:nvSpPr>
        <p:spPr>
          <a:xfrm>
            <a:off x="5118556" y="2514976"/>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07.</a:t>
            </a:r>
          </a:p>
        </p:txBody>
      </p:sp>
      <p:sp>
        <p:nvSpPr>
          <p:cNvPr id="23" name="Google Shape;516;p44">
            <a:extLst>
              <a:ext uri="{FF2B5EF4-FFF2-40B4-BE49-F238E27FC236}">
                <a16:creationId xmlns:a16="http://schemas.microsoft.com/office/drawing/2014/main" id="{34C91A84-9FF1-4141-9CFD-74D569D104BE}"/>
              </a:ext>
            </a:extLst>
          </p:cNvPr>
          <p:cNvSpPr txBox="1">
            <a:spLocks/>
          </p:cNvSpPr>
          <p:nvPr/>
        </p:nvSpPr>
        <p:spPr>
          <a:xfrm>
            <a:off x="5118556" y="2948609"/>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dirty="0">
                <a:latin typeface="Times" pitchFamily="2" charset="0"/>
              </a:rPr>
              <a:t>08.</a:t>
            </a: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 calcmode="lin" valueType="num">
                                      <p:cBhvr additive="base">
                                        <p:cTn id="7" dur="500" fill="hold"/>
                                        <p:tgtEl>
                                          <p:spTgt spid="520"/>
                                        </p:tgtEl>
                                        <p:attrNameLst>
                                          <p:attrName>ppt_x</p:attrName>
                                        </p:attrNameLst>
                                      </p:cBhvr>
                                      <p:tavLst>
                                        <p:tav tm="0">
                                          <p:val>
                                            <p:strVal val="#ppt_x"/>
                                          </p:val>
                                        </p:tav>
                                        <p:tav tm="100000">
                                          <p:val>
                                            <p:strVal val="#ppt_x"/>
                                          </p:val>
                                        </p:tav>
                                      </p:tavLst>
                                    </p:anim>
                                    <p:anim calcmode="lin" valueType="num">
                                      <p:cBhvr additive="base">
                                        <p:cTn id="8" dur="500" fill="hold"/>
                                        <p:tgtEl>
                                          <p:spTgt spid="5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0"/>
                                        </p:tgtEl>
                                        <p:attrNameLst>
                                          <p:attrName>style.visibility</p:attrName>
                                        </p:attrNameLst>
                                      </p:cBhvr>
                                      <p:to>
                                        <p:strVal val="visible"/>
                                      </p:to>
                                    </p:set>
                                    <p:anim calcmode="lin" valueType="num">
                                      <p:cBhvr additive="base">
                                        <p:cTn id="12" dur="500" fill="hold"/>
                                        <p:tgtEl>
                                          <p:spTgt spid="510"/>
                                        </p:tgtEl>
                                        <p:attrNameLst>
                                          <p:attrName>ppt_x</p:attrName>
                                        </p:attrNameLst>
                                      </p:cBhvr>
                                      <p:tavLst>
                                        <p:tav tm="0">
                                          <p:val>
                                            <p:strVal val="0-#ppt_w/2"/>
                                          </p:val>
                                        </p:tav>
                                        <p:tav tm="100000">
                                          <p:val>
                                            <p:strVal val="#ppt_x"/>
                                          </p:val>
                                        </p:tav>
                                      </p:tavLst>
                                    </p:anim>
                                    <p:anim calcmode="lin" valueType="num">
                                      <p:cBhvr additive="base">
                                        <p:cTn id="13" dur="500" fill="hold"/>
                                        <p:tgtEl>
                                          <p:spTgt spid="5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509"/>
                                        </p:tgtEl>
                                        <p:attrNameLst>
                                          <p:attrName>style.visibility</p:attrName>
                                        </p:attrNameLst>
                                      </p:cBhvr>
                                      <p:to>
                                        <p:strVal val="visible"/>
                                      </p:to>
                                    </p:set>
                                    <p:anim calcmode="lin" valueType="num">
                                      <p:cBhvr additive="base">
                                        <p:cTn id="17" dur="500"/>
                                        <p:tgtEl>
                                          <p:spTgt spid="509"/>
                                        </p:tgtEl>
                                        <p:attrNameLst>
                                          <p:attrName>ppt_x</p:attrName>
                                        </p:attrNameLst>
                                      </p:cBhvr>
                                      <p:tavLst>
                                        <p:tav tm="0">
                                          <p:val>
                                            <p:strVal val="#ppt_x-#ppt_w*1.125000"/>
                                          </p:val>
                                        </p:tav>
                                        <p:tav tm="100000">
                                          <p:val>
                                            <p:strVal val="#ppt_x"/>
                                          </p:val>
                                        </p:tav>
                                      </p:tavLst>
                                    </p:anim>
                                    <p:animEffect transition="in" filter="wipe(right)">
                                      <p:cBhvr>
                                        <p:cTn id="18" dur="500"/>
                                        <p:tgtEl>
                                          <p:spTgt spid="509"/>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3"/>
                                        </p:tgtEl>
                                        <p:attrNameLst>
                                          <p:attrName>style.visibility</p:attrName>
                                        </p:attrNameLst>
                                      </p:cBhvr>
                                      <p:to>
                                        <p:strVal val="visible"/>
                                      </p:to>
                                    </p:set>
                                    <p:anim calcmode="lin" valueType="num">
                                      <p:cBhvr additive="base">
                                        <p:cTn id="22" dur="500" fill="hold"/>
                                        <p:tgtEl>
                                          <p:spTgt spid="513"/>
                                        </p:tgtEl>
                                        <p:attrNameLst>
                                          <p:attrName>ppt_x</p:attrName>
                                        </p:attrNameLst>
                                      </p:cBhvr>
                                      <p:tavLst>
                                        <p:tav tm="0">
                                          <p:val>
                                            <p:strVal val="0-#ppt_w/2"/>
                                          </p:val>
                                        </p:tav>
                                        <p:tav tm="100000">
                                          <p:val>
                                            <p:strVal val="#ppt_x"/>
                                          </p:val>
                                        </p:tav>
                                      </p:tavLst>
                                    </p:anim>
                                    <p:anim calcmode="lin" valueType="num">
                                      <p:cBhvr additive="base">
                                        <p:cTn id="23" dur="500" fill="hold"/>
                                        <p:tgtEl>
                                          <p:spTgt spid="5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512"/>
                                        </p:tgtEl>
                                        <p:attrNameLst>
                                          <p:attrName>style.visibility</p:attrName>
                                        </p:attrNameLst>
                                      </p:cBhvr>
                                      <p:to>
                                        <p:strVal val="visible"/>
                                      </p:to>
                                    </p:set>
                                    <p:anim calcmode="lin" valueType="num">
                                      <p:cBhvr additive="base">
                                        <p:cTn id="27" dur="500"/>
                                        <p:tgtEl>
                                          <p:spTgt spid="512"/>
                                        </p:tgtEl>
                                        <p:attrNameLst>
                                          <p:attrName>ppt_x</p:attrName>
                                        </p:attrNameLst>
                                      </p:cBhvr>
                                      <p:tavLst>
                                        <p:tav tm="0">
                                          <p:val>
                                            <p:strVal val="#ppt_x-#ppt_w*1.125000"/>
                                          </p:val>
                                        </p:tav>
                                        <p:tav tm="100000">
                                          <p:val>
                                            <p:strVal val="#ppt_x"/>
                                          </p:val>
                                        </p:tav>
                                      </p:tavLst>
                                    </p:anim>
                                    <p:animEffect transition="in" filter="wipe(right)">
                                      <p:cBhvr>
                                        <p:cTn id="28" dur="500"/>
                                        <p:tgtEl>
                                          <p:spTgt spid="512"/>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p:tgtEl>
                                          <p:spTgt spid="16"/>
                                        </p:tgtEl>
                                        <p:attrNameLst>
                                          <p:attrName>ppt_x</p:attrName>
                                        </p:attrNameLst>
                                      </p:cBhvr>
                                      <p:tavLst>
                                        <p:tav tm="0">
                                          <p:val>
                                            <p:strVal val="#ppt_x-#ppt_w*1.125000"/>
                                          </p:val>
                                        </p:tav>
                                        <p:tav tm="100000">
                                          <p:val>
                                            <p:strVal val="#ppt_x"/>
                                          </p:val>
                                        </p:tav>
                                      </p:tavLst>
                                    </p:anim>
                                    <p:animEffect transition="in" filter="wipe(right)">
                                      <p:cBhvr>
                                        <p:cTn id="38" dur="500"/>
                                        <p:tgtEl>
                                          <p:spTgt spid="16"/>
                                        </p:tgtEl>
                                      </p:cBhvr>
                                    </p:animEffect>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2" presetClass="entr" presetSubtype="8"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p:tgtEl>
                                          <p:spTgt spid="18"/>
                                        </p:tgtEl>
                                        <p:attrNameLst>
                                          <p:attrName>ppt_x</p:attrName>
                                        </p:attrNameLst>
                                      </p:cBhvr>
                                      <p:tavLst>
                                        <p:tav tm="0">
                                          <p:val>
                                            <p:strVal val="#ppt_x-#ppt_w*1.125000"/>
                                          </p:val>
                                        </p:tav>
                                        <p:tav tm="100000">
                                          <p:val>
                                            <p:strVal val="#ppt_x"/>
                                          </p:val>
                                        </p:tav>
                                      </p:tavLst>
                                    </p:anim>
                                    <p:animEffect transition="in" filter="wipe(righ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16"/>
                                        </p:tgtEl>
                                        <p:attrNameLst>
                                          <p:attrName>style.visibility</p:attrName>
                                        </p:attrNameLst>
                                      </p:cBhvr>
                                      <p:to>
                                        <p:strVal val="visible"/>
                                      </p:to>
                                    </p:set>
                                    <p:anim calcmode="lin" valueType="num">
                                      <p:cBhvr additive="base">
                                        <p:cTn id="53" dur="500" fill="hold"/>
                                        <p:tgtEl>
                                          <p:spTgt spid="516"/>
                                        </p:tgtEl>
                                        <p:attrNameLst>
                                          <p:attrName>ppt_x</p:attrName>
                                        </p:attrNameLst>
                                      </p:cBhvr>
                                      <p:tavLst>
                                        <p:tav tm="0">
                                          <p:val>
                                            <p:strVal val="1+#ppt_w/2"/>
                                          </p:val>
                                        </p:tav>
                                        <p:tav tm="100000">
                                          <p:val>
                                            <p:strVal val="#ppt_x"/>
                                          </p:val>
                                        </p:tav>
                                      </p:tavLst>
                                    </p:anim>
                                    <p:anim calcmode="lin" valueType="num">
                                      <p:cBhvr additive="base">
                                        <p:cTn id="54" dur="500" fill="hold"/>
                                        <p:tgtEl>
                                          <p:spTgt spid="516"/>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2" presetClass="entr" presetSubtype="8" fill="hold" grpId="0" nodeType="afterEffect">
                                  <p:stCondLst>
                                    <p:cond delay="0"/>
                                  </p:stCondLst>
                                  <p:childTnLst>
                                    <p:set>
                                      <p:cBhvr>
                                        <p:cTn id="57" dur="1" fill="hold">
                                          <p:stCondLst>
                                            <p:cond delay="0"/>
                                          </p:stCondLst>
                                        </p:cTn>
                                        <p:tgtEl>
                                          <p:spTgt spid="515"/>
                                        </p:tgtEl>
                                        <p:attrNameLst>
                                          <p:attrName>style.visibility</p:attrName>
                                        </p:attrNameLst>
                                      </p:cBhvr>
                                      <p:to>
                                        <p:strVal val="visible"/>
                                      </p:to>
                                    </p:set>
                                    <p:anim calcmode="lin" valueType="num">
                                      <p:cBhvr additive="base">
                                        <p:cTn id="58" dur="500"/>
                                        <p:tgtEl>
                                          <p:spTgt spid="515"/>
                                        </p:tgtEl>
                                        <p:attrNameLst>
                                          <p:attrName>ppt_x</p:attrName>
                                        </p:attrNameLst>
                                      </p:cBhvr>
                                      <p:tavLst>
                                        <p:tav tm="0">
                                          <p:val>
                                            <p:strVal val="#ppt_x-#ppt_w*1.125000"/>
                                          </p:val>
                                        </p:tav>
                                        <p:tav tm="100000">
                                          <p:val>
                                            <p:strVal val="#ppt_x"/>
                                          </p:val>
                                        </p:tav>
                                      </p:tavLst>
                                    </p:anim>
                                    <p:animEffect transition="in" filter="wipe(right)">
                                      <p:cBhvr>
                                        <p:cTn id="59" dur="500"/>
                                        <p:tgtEl>
                                          <p:spTgt spid="515"/>
                                        </p:tgtEl>
                                      </p:cBhvr>
                                    </p:animEffect>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519"/>
                                        </p:tgtEl>
                                        <p:attrNameLst>
                                          <p:attrName>style.visibility</p:attrName>
                                        </p:attrNameLst>
                                      </p:cBhvr>
                                      <p:to>
                                        <p:strVal val="visible"/>
                                      </p:to>
                                    </p:set>
                                    <p:anim calcmode="lin" valueType="num">
                                      <p:cBhvr additive="base">
                                        <p:cTn id="63" dur="500" fill="hold"/>
                                        <p:tgtEl>
                                          <p:spTgt spid="519"/>
                                        </p:tgtEl>
                                        <p:attrNameLst>
                                          <p:attrName>ppt_x</p:attrName>
                                        </p:attrNameLst>
                                      </p:cBhvr>
                                      <p:tavLst>
                                        <p:tav tm="0">
                                          <p:val>
                                            <p:strVal val="1+#ppt_w/2"/>
                                          </p:val>
                                        </p:tav>
                                        <p:tav tm="100000">
                                          <p:val>
                                            <p:strVal val="#ppt_x"/>
                                          </p:val>
                                        </p:tav>
                                      </p:tavLst>
                                    </p:anim>
                                    <p:anim calcmode="lin" valueType="num">
                                      <p:cBhvr additive="base">
                                        <p:cTn id="64" dur="500" fill="hold"/>
                                        <p:tgtEl>
                                          <p:spTgt spid="519"/>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2" presetClass="entr" presetSubtype="8" fill="hold" grpId="0" nodeType="afterEffect">
                                  <p:stCondLst>
                                    <p:cond delay="0"/>
                                  </p:stCondLst>
                                  <p:childTnLst>
                                    <p:set>
                                      <p:cBhvr>
                                        <p:cTn id="67" dur="1" fill="hold">
                                          <p:stCondLst>
                                            <p:cond delay="0"/>
                                          </p:stCondLst>
                                        </p:cTn>
                                        <p:tgtEl>
                                          <p:spTgt spid="518"/>
                                        </p:tgtEl>
                                        <p:attrNameLst>
                                          <p:attrName>style.visibility</p:attrName>
                                        </p:attrNameLst>
                                      </p:cBhvr>
                                      <p:to>
                                        <p:strVal val="visible"/>
                                      </p:to>
                                    </p:set>
                                    <p:anim calcmode="lin" valueType="num">
                                      <p:cBhvr additive="base">
                                        <p:cTn id="68" dur="500"/>
                                        <p:tgtEl>
                                          <p:spTgt spid="518"/>
                                        </p:tgtEl>
                                        <p:attrNameLst>
                                          <p:attrName>ppt_x</p:attrName>
                                        </p:attrNameLst>
                                      </p:cBhvr>
                                      <p:tavLst>
                                        <p:tav tm="0">
                                          <p:val>
                                            <p:strVal val="#ppt_x-#ppt_w*1.125000"/>
                                          </p:val>
                                        </p:tav>
                                        <p:tav tm="100000">
                                          <p:val>
                                            <p:strVal val="#ppt_x"/>
                                          </p:val>
                                        </p:tav>
                                      </p:tavLst>
                                    </p:anim>
                                    <p:animEffect transition="in" filter="wipe(right)">
                                      <p:cBhvr>
                                        <p:cTn id="69" dur="500"/>
                                        <p:tgtEl>
                                          <p:spTgt spid="518"/>
                                        </p:tgtEl>
                                      </p:cBhvr>
                                    </p:animEffect>
                                  </p:childTnLst>
                                </p:cTn>
                              </p:par>
                            </p:childTnLst>
                          </p:cTn>
                        </p:par>
                        <p:par>
                          <p:cTn id="70" fill="hold">
                            <p:stCondLst>
                              <p:cond delay="2000"/>
                            </p:stCondLst>
                            <p:childTnLst>
                              <p:par>
                                <p:cTn id="71" presetID="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2500"/>
                            </p:stCondLst>
                            <p:childTnLst>
                              <p:par>
                                <p:cTn id="76" presetID="1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p:tgtEl>
                                          <p:spTgt spid="20"/>
                                        </p:tgtEl>
                                        <p:attrNameLst>
                                          <p:attrName>ppt_x</p:attrName>
                                        </p:attrNameLst>
                                      </p:cBhvr>
                                      <p:tavLst>
                                        <p:tav tm="0">
                                          <p:val>
                                            <p:strVal val="#ppt_x-#ppt_w*1.125000"/>
                                          </p:val>
                                        </p:tav>
                                        <p:tav tm="100000">
                                          <p:val>
                                            <p:strVal val="#ppt_x"/>
                                          </p:val>
                                        </p:tav>
                                      </p:tavLst>
                                    </p:anim>
                                    <p:animEffect transition="in" filter="wipe(right)">
                                      <p:cBhvr>
                                        <p:cTn id="79" dur="500"/>
                                        <p:tgtEl>
                                          <p:spTgt spid="20"/>
                                        </p:tgtEl>
                                      </p:cBhvr>
                                    </p:animEffect>
                                  </p:childTnLst>
                                </p:cTn>
                              </p:par>
                            </p:childTnLst>
                          </p:cTn>
                        </p:par>
                        <p:par>
                          <p:cTn id="80" fill="hold">
                            <p:stCondLst>
                              <p:cond delay="3000"/>
                            </p:stCondLst>
                            <p:childTnLst>
                              <p:par>
                                <p:cTn id="81" presetID="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par>
                          <p:cTn id="85" fill="hold">
                            <p:stCondLst>
                              <p:cond delay="3500"/>
                            </p:stCondLst>
                            <p:childTnLst>
                              <p:par>
                                <p:cTn id="86" presetID="1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p:tgtEl>
                                          <p:spTgt spid="22"/>
                                        </p:tgtEl>
                                        <p:attrNameLst>
                                          <p:attrName>ppt_x</p:attrName>
                                        </p:attrNameLst>
                                      </p:cBhvr>
                                      <p:tavLst>
                                        <p:tav tm="0">
                                          <p:val>
                                            <p:strVal val="#ppt_x-#ppt_w*1.125000"/>
                                          </p:val>
                                        </p:tav>
                                        <p:tav tm="100000">
                                          <p:val>
                                            <p:strVal val="#ppt_x"/>
                                          </p:val>
                                        </p:tav>
                                      </p:tavLst>
                                    </p:anim>
                                    <p:animEffect transition="in" filter="wipe(right)">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p:bldP spid="512" grpId="0"/>
      <p:bldP spid="16" grpId="0"/>
      <p:bldP spid="18" grpId="0"/>
      <p:bldP spid="510" grpId="0"/>
      <p:bldP spid="513" grpId="0"/>
      <p:bldP spid="17" grpId="0"/>
      <p:bldP spid="19" grpId="0"/>
      <p:bldP spid="515" grpId="0"/>
      <p:bldP spid="518" grpId="0"/>
      <p:bldP spid="20" grpId="0"/>
      <p:bldP spid="22" grpId="0"/>
      <p:bldP spid="516" grpId="0"/>
      <p:bldP spid="519" grpId="0"/>
      <p:bldP spid="21" grpId="0"/>
      <p:bldP spid="23" grpId="0"/>
      <p:bldP spid="5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Introduction</a:t>
            </a:r>
            <a:endParaRPr dirty="0"/>
          </a:p>
        </p:txBody>
      </p:sp>
      <p:sp>
        <p:nvSpPr>
          <p:cNvPr id="662" name="Google Shape;662;p49"/>
          <p:cNvSpPr txBox="1">
            <a:spLocks noGrp="1"/>
          </p:cNvSpPr>
          <p:nvPr>
            <p:ph type="subTitle" idx="1"/>
          </p:nvPr>
        </p:nvSpPr>
        <p:spPr>
          <a:xfrm>
            <a:off x="380587" y="1083891"/>
            <a:ext cx="4167835" cy="2958651"/>
          </a:xfrm>
          <a:prstGeom prst="rect">
            <a:avLst/>
          </a:prstGeom>
        </p:spPr>
        <p:txBody>
          <a:bodyPr spcFirstLastPara="1" wrap="square" lIns="91425" tIns="91425" rIns="91425" bIns="91425" anchor="ctr" anchorCtr="0">
            <a:noAutofit/>
          </a:bodyPr>
          <a:lstStyle/>
          <a:p>
            <a:pPr marL="0" indent="0"/>
            <a:r>
              <a:rPr lang="en" dirty="0"/>
              <a:t>Almost in LIBRARY MANAGEMENT the records of members, New book Entry, their details, Member Entry, member Enquiry, Book Enquiry, Book Return register etc. are maintained and manipulated. Generally all these works are done and managed manually hence leading to the chances of human errors that may create some problems. Thus, a secured and reliable system is required to handle it.</a:t>
            </a:r>
            <a:r>
              <a:rPr lang="en-US" dirty="0"/>
              <a:t> A Library books management system is an infrastructure that allows user to search books and add/remove</a:t>
            </a:r>
            <a:r>
              <a:rPr lang="en-US" sz="1600" dirty="0"/>
              <a:t>.</a:t>
            </a:r>
            <a:endParaRPr lang="en-NP" sz="1600" dirty="0"/>
          </a:p>
          <a:p>
            <a:pPr marL="0" lvl="0" indent="0" rtl="0">
              <a:spcBef>
                <a:spcPts val="0"/>
              </a:spcBef>
              <a:spcAft>
                <a:spcPts val="0"/>
              </a:spcAft>
              <a:buNone/>
            </a:pPr>
            <a:endParaRPr sz="1600" dirty="0"/>
          </a:p>
        </p:txBody>
      </p:sp>
      <p:grpSp>
        <p:nvGrpSpPr>
          <p:cNvPr id="663" name="Google Shape;663;p49"/>
          <p:cNvGrpSpPr/>
          <p:nvPr/>
        </p:nvGrpSpPr>
        <p:grpSpPr>
          <a:xfrm>
            <a:off x="4878574" y="969730"/>
            <a:ext cx="3915692" cy="3040604"/>
            <a:chOff x="9320475" y="1310750"/>
            <a:chExt cx="3915300" cy="3040300"/>
          </a:xfrm>
        </p:grpSpPr>
        <p:sp>
          <p:nvSpPr>
            <p:cNvPr id="664" name="Google Shape;664;p49"/>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9"/>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9"/>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9"/>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9"/>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9"/>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9"/>
          <p:cNvGrpSpPr/>
          <p:nvPr/>
        </p:nvGrpSpPr>
        <p:grpSpPr>
          <a:xfrm rot="892186">
            <a:off x="5751604" y="3709378"/>
            <a:ext cx="2451267" cy="900546"/>
            <a:chOff x="10253036" y="3422449"/>
            <a:chExt cx="2748147" cy="1009614"/>
          </a:xfrm>
        </p:grpSpPr>
        <p:sp>
          <p:nvSpPr>
            <p:cNvPr id="703" name="Google Shape;703;p49"/>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9"/>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9"/>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9"/>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9"/>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9"/>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9"/>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9"/>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 calcmode="lin" valueType="num">
                                      <p:cBhvr additive="base">
                                        <p:cTn id="7" dur="500" fill="hold"/>
                                        <p:tgtEl>
                                          <p:spTgt spid="660"/>
                                        </p:tgtEl>
                                        <p:attrNameLst>
                                          <p:attrName>ppt_x</p:attrName>
                                        </p:attrNameLst>
                                      </p:cBhvr>
                                      <p:tavLst>
                                        <p:tav tm="0">
                                          <p:val>
                                            <p:strVal val="#ppt_x"/>
                                          </p:val>
                                        </p:tav>
                                        <p:tav tm="100000">
                                          <p:val>
                                            <p:strVal val="#ppt_x"/>
                                          </p:val>
                                        </p:tav>
                                      </p:tavLst>
                                    </p:anim>
                                    <p:anim calcmode="lin" valueType="num">
                                      <p:cBhvr additive="base">
                                        <p:cTn id="8" dur="500" fill="hold"/>
                                        <p:tgtEl>
                                          <p:spTgt spid="6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2">
                                            <p:txEl>
                                              <p:pRg st="0" end="0"/>
                                            </p:txEl>
                                          </p:spTgt>
                                        </p:tgtEl>
                                        <p:attrNameLst>
                                          <p:attrName>style.visibility</p:attrName>
                                        </p:attrNameLst>
                                      </p:cBhvr>
                                      <p:to>
                                        <p:strVal val="visible"/>
                                      </p:to>
                                    </p:set>
                                    <p:anim calcmode="lin" valueType="num">
                                      <p:cBhvr additive="base">
                                        <p:cTn id="13" dur="500"/>
                                        <p:tgtEl>
                                          <p:spTgt spid="662">
                                            <p:txEl>
                                              <p:pRg st="0" end="0"/>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p:bldP spid="6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A429-8091-2240-A0B9-3063D06066A4}"/>
              </a:ext>
            </a:extLst>
          </p:cNvPr>
          <p:cNvSpPr>
            <a:spLocks noGrp="1"/>
          </p:cNvSpPr>
          <p:nvPr>
            <p:ph type="title"/>
          </p:nvPr>
        </p:nvSpPr>
        <p:spPr/>
        <p:txBody>
          <a:bodyPr/>
          <a:lstStyle/>
          <a:p>
            <a:r>
              <a:rPr lang="en-NP" dirty="0"/>
              <a:t>Problem Statement</a:t>
            </a:r>
          </a:p>
        </p:txBody>
      </p:sp>
      <p:sp>
        <p:nvSpPr>
          <p:cNvPr id="3" name="Text Placeholder 2">
            <a:extLst>
              <a:ext uri="{FF2B5EF4-FFF2-40B4-BE49-F238E27FC236}">
                <a16:creationId xmlns:a16="http://schemas.microsoft.com/office/drawing/2014/main" id="{AD28F22F-A9F2-8D44-A998-3288E770DD90}"/>
              </a:ext>
            </a:extLst>
          </p:cNvPr>
          <p:cNvSpPr>
            <a:spLocks noGrp="1"/>
          </p:cNvSpPr>
          <p:nvPr>
            <p:ph type="body" idx="1"/>
          </p:nvPr>
        </p:nvSpPr>
        <p:spPr/>
        <p:txBody>
          <a:bodyPr/>
          <a:lstStyle/>
          <a:p>
            <a:r>
              <a:rPr lang="en-US" dirty="0"/>
              <a:t>Process of keeping maintaining and retrieving the information is very slow and lengthy.</a:t>
            </a:r>
          </a:p>
          <a:p>
            <a:r>
              <a:rPr lang="en-US" dirty="0"/>
              <a:t>Issue/return information is difficult to maintain.</a:t>
            </a:r>
          </a:p>
          <a:p>
            <a:r>
              <a:rPr lang="en-US" dirty="0"/>
              <a:t>Fast retrieval of information is not possible.</a:t>
            </a:r>
          </a:p>
          <a:p>
            <a:r>
              <a:rPr lang="en-US" dirty="0"/>
              <a:t>Tracing a book is difficult</a:t>
            </a:r>
          </a:p>
        </p:txBody>
      </p:sp>
    </p:spTree>
    <p:extLst>
      <p:ext uri="{BB962C8B-B14F-4D97-AF65-F5344CB8AC3E}">
        <p14:creationId xmlns:p14="http://schemas.microsoft.com/office/powerpoint/2010/main" val="4170811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0DFD-0D6F-BC4D-B390-17C279BF04E9}"/>
              </a:ext>
            </a:extLst>
          </p:cNvPr>
          <p:cNvSpPr>
            <a:spLocks noGrp="1"/>
          </p:cNvSpPr>
          <p:nvPr>
            <p:ph type="title"/>
          </p:nvPr>
        </p:nvSpPr>
        <p:spPr/>
        <p:txBody>
          <a:bodyPr/>
          <a:lstStyle/>
          <a:p>
            <a:r>
              <a:rPr lang="en-NP" dirty="0"/>
              <a:t>Scope</a:t>
            </a:r>
          </a:p>
        </p:txBody>
      </p:sp>
      <p:sp>
        <p:nvSpPr>
          <p:cNvPr id="3" name="Text Placeholder 2">
            <a:extLst>
              <a:ext uri="{FF2B5EF4-FFF2-40B4-BE49-F238E27FC236}">
                <a16:creationId xmlns:a16="http://schemas.microsoft.com/office/drawing/2014/main" id="{32C10849-2A8B-4F4A-B9F2-14272805F75E}"/>
              </a:ext>
            </a:extLst>
          </p:cNvPr>
          <p:cNvSpPr>
            <a:spLocks noGrp="1"/>
          </p:cNvSpPr>
          <p:nvPr>
            <p:ph type="body" idx="1"/>
          </p:nvPr>
        </p:nvSpPr>
        <p:spPr/>
        <p:txBody>
          <a:bodyPr/>
          <a:lstStyle/>
          <a:p>
            <a:pPr lvl="0" algn="just"/>
            <a:r>
              <a:rPr lang="en-US" dirty="0"/>
              <a:t>To eliminate the paper work in library</a:t>
            </a:r>
            <a:endParaRPr lang="en-NP" dirty="0"/>
          </a:p>
          <a:p>
            <a:pPr lvl="0" algn="just"/>
            <a:r>
              <a:rPr lang="en-US" dirty="0"/>
              <a:t>To record every transaction in computerized system</a:t>
            </a:r>
            <a:endParaRPr lang="en-NP" dirty="0"/>
          </a:p>
          <a:p>
            <a:pPr lvl="0" algn="just"/>
            <a:r>
              <a:rPr lang="en-US" dirty="0"/>
              <a:t>To design a user friendly graphical user interface for the user to save the time</a:t>
            </a:r>
          </a:p>
          <a:p>
            <a:pPr marL="146050" indent="0">
              <a:buNone/>
            </a:pPr>
            <a:endParaRPr lang="en-NP" dirty="0"/>
          </a:p>
        </p:txBody>
      </p:sp>
    </p:spTree>
    <p:extLst>
      <p:ext uri="{BB962C8B-B14F-4D97-AF65-F5344CB8AC3E}">
        <p14:creationId xmlns:p14="http://schemas.microsoft.com/office/powerpoint/2010/main" val="396304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D3BF-1CF6-554D-A27A-50F029D4732E}"/>
              </a:ext>
            </a:extLst>
          </p:cNvPr>
          <p:cNvSpPr>
            <a:spLocks noGrp="1"/>
          </p:cNvSpPr>
          <p:nvPr>
            <p:ph type="title"/>
          </p:nvPr>
        </p:nvSpPr>
        <p:spPr/>
        <p:txBody>
          <a:bodyPr/>
          <a:lstStyle/>
          <a:p>
            <a:r>
              <a:rPr lang="en-NP" dirty="0"/>
              <a:t>Objectives</a:t>
            </a:r>
          </a:p>
        </p:txBody>
      </p:sp>
      <p:sp>
        <p:nvSpPr>
          <p:cNvPr id="3" name="Text Placeholder 2">
            <a:extLst>
              <a:ext uri="{FF2B5EF4-FFF2-40B4-BE49-F238E27FC236}">
                <a16:creationId xmlns:a16="http://schemas.microsoft.com/office/drawing/2014/main" id="{B4E69AB4-9C00-DE43-B430-A4459E31E3DB}"/>
              </a:ext>
            </a:extLst>
          </p:cNvPr>
          <p:cNvSpPr>
            <a:spLocks noGrp="1"/>
          </p:cNvSpPr>
          <p:nvPr>
            <p:ph type="body" idx="1"/>
          </p:nvPr>
        </p:nvSpPr>
        <p:spPr/>
        <p:txBody>
          <a:bodyPr/>
          <a:lstStyle/>
          <a:p>
            <a:pPr lvl="0" algn="just"/>
            <a:r>
              <a:rPr lang="en-US" sz="2000" dirty="0"/>
              <a:t>The main objectives of the project is to manage the details of the student and books.</a:t>
            </a:r>
            <a:endParaRPr lang="en-NP" sz="2000" dirty="0"/>
          </a:p>
          <a:p>
            <a:pPr lvl="0" algn="just"/>
            <a:r>
              <a:rPr lang="en-US" sz="2000" dirty="0"/>
              <a:t>To store and retrieve books items.</a:t>
            </a:r>
            <a:endParaRPr lang="en-NP" sz="2000" dirty="0"/>
          </a:p>
          <a:p>
            <a:pPr lvl="0" algn="just"/>
            <a:r>
              <a:rPr lang="en-US" sz="2000" dirty="0"/>
              <a:t>To manage records of students who have withdrawn the book.</a:t>
            </a:r>
            <a:endParaRPr lang="en-NP" sz="2000" dirty="0"/>
          </a:p>
          <a:p>
            <a:pPr lvl="0" algn="just"/>
            <a:r>
              <a:rPr lang="en-US" sz="2000" dirty="0"/>
              <a:t>To store and access item in books stocks.</a:t>
            </a:r>
            <a:endParaRPr lang="en-NP" sz="2000" dirty="0"/>
          </a:p>
          <a:p>
            <a:pPr lvl="0" algn="just"/>
            <a:r>
              <a:rPr lang="en-US" sz="2000" dirty="0"/>
              <a:t>To manage the particular records of student.</a:t>
            </a:r>
            <a:endParaRPr lang="en-NP" sz="2000" dirty="0"/>
          </a:p>
          <a:p>
            <a:pPr lvl="0" algn="just"/>
            <a:r>
              <a:rPr lang="en-US" sz="2000" dirty="0"/>
              <a:t>To provide the details of issue books.</a:t>
            </a:r>
          </a:p>
          <a:p>
            <a:pPr lvl="0" algn="just"/>
            <a:r>
              <a:rPr lang="en-US" sz="2000" dirty="0"/>
              <a:t>Overall main objective is to reduce the manual work by making the system more automated. </a:t>
            </a:r>
          </a:p>
        </p:txBody>
      </p:sp>
    </p:spTree>
    <p:extLst>
      <p:ext uri="{BB962C8B-B14F-4D97-AF65-F5344CB8AC3E}">
        <p14:creationId xmlns:p14="http://schemas.microsoft.com/office/powerpoint/2010/main" val="43549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
                                            <p:txEl>
                                              <p:pRg st="0" end="0"/>
                                            </p:txEl>
                                          </p:spTgt>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
                                            <p:txEl>
                                              <p:pRg st="1" end="1"/>
                                            </p:txEl>
                                          </p:spTgt>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3" dur="500"/>
                                        <p:tgtEl>
                                          <p:spTgt spid="3">
                                            <p:txEl>
                                              <p:pRg st="2" end="2"/>
                                            </p:txEl>
                                          </p:spTgt>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
                                            <p:txEl>
                                              <p:pRg st="3" end="3"/>
                                            </p:txEl>
                                          </p:spTgt>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
                                            <p:txEl>
                                              <p:pRg st="4" end="4"/>
                                            </p:txEl>
                                          </p:spTgt>
                                        </p:tgtEl>
                                      </p:cBhvr>
                                    </p:animEffect>
                                  </p:childTnLst>
                                </p:cTn>
                              </p:par>
                            </p:childTnLst>
                          </p:cTn>
                        </p:par>
                        <p:par>
                          <p:cTn id="34" fill="hold">
                            <p:stCondLst>
                              <p:cond delay="3000"/>
                            </p:stCondLst>
                            <p:childTnLst>
                              <p:par>
                                <p:cTn id="35" presetID="1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righ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D8AD-6882-B241-A15F-9D72C87A0B6C}"/>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NP" dirty="0"/>
              <a:t>Waterfall Model</a:t>
            </a:r>
          </a:p>
        </p:txBody>
      </p:sp>
      <p:grpSp>
        <p:nvGrpSpPr>
          <p:cNvPr id="14" name="Group 13">
            <a:extLst>
              <a:ext uri="{FF2B5EF4-FFF2-40B4-BE49-F238E27FC236}">
                <a16:creationId xmlns:a16="http://schemas.microsoft.com/office/drawing/2014/main" id="{827B07B9-9C7A-4040-8757-EE488EDA8B78}"/>
              </a:ext>
            </a:extLst>
          </p:cNvPr>
          <p:cNvGrpSpPr/>
          <p:nvPr/>
        </p:nvGrpSpPr>
        <p:grpSpPr>
          <a:xfrm>
            <a:off x="705998" y="1462088"/>
            <a:ext cx="7716000" cy="3213600"/>
            <a:chOff x="705998" y="1462088"/>
            <a:chExt cx="11330164" cy="5279410"/>
          </a:xfrm>
        </p:grpSpPr>
        <p:sp>
          <p:nvSpPr>
            <p:cNvPr id="15" name="Rounded Rectangle 14">
              <a:extLst>
                <a:ext uri="{FF2B5EF4-FFF2-40B4-BE49-F238E27FC236}">
                  <a16:creationId xmlns:a16="http://schemas.microsoft.com/office/drawing/2014/main" id="{D6D7C434-1712-164F-9553-4350331BA75C}"/>
                </a:ext>
              </a:extLst>
            </p:cNvPr>
            <p:cNvSpPr/>
            <p:nvPr/>
          </p:nvSpPr>
          <p:spPr>
            <a:xfrm>
              <a:off x="705998" y="1462088"/>
              <a:ext cx="2076451" cy="1074127"/>
            </a:xfrm>
            <a:prstGeom prst="roundRect">
              <a:avLst/>
            </a:prstGeom>
            <a:solidFill>
              <a:schemeClr val="accent1"/>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Requirement gathering  and analysis</a:t>
              </a:r>
            </a:p>
          </p:txBody>
        </p:sp>
        <p:sp>
          <p:nvSpPr>
            <p:cNvPr id="16" name="Rounded Rectangle 15">
              <a:extLst>
                <a:ext uri="{FF2B5EF4-FFF2-40B4-BE49-F238E27FC236}">
                  <a16:creationId xmlns:a16="http://schemas.microsoft.com/office/drawing/2014/main" id="{86595C89-5CE4-BC4A-9830-2D075BF2A21C}"/>
                </a:ext>
              </a:extLst>
            </p:cNvPr>
            <p:cNvSpPr/>
            <p:nvPr/>
          </p:nvSpPr>
          <p:spPr>
            <a:xfrm>
              <a:off x="5332856" y="3546229"/>
              <a:ext cx="2076451" cy="1074127"/>
            </a:xfrm>
            <a:prstGeom prst="roundRect">
              <a:avLst/>
            </a:prstGeom>
            <a:solidFill>
              <a:schemeClr val="accent1"/>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Implementation</a:t>
              </a:r>
            </a:p>
          </p:txBody>
        </p:sp>
        <p:sp>
          <p:nvSpPr>
            <p:cNvPr id="17" name="Rounded Rectangle 16">
              <a:extLst>
                <a:ext uri="{FF2B5EF4-FFF2-40B4-BE49-F238E27FC236}">
                  <a16:creationId xmlns:a16="http://schemas.microsoft.com/office/drawing/2014/main" id="{C6F7D6A6-62D7-0749-A577-346EFD5313A7}"/>
                </a:ext>
              </a:extLst>
            </p:cNvPr>
            <p:cNvSpPr/>
            <p:nvPr/>
          </p:nvSpPr>
          <p:spPr>
            <a:xfrm>
              <a:off x="3019427" y="2536213"/>
              <a:ext cx="2076451" cy="1074127"/>
            </a:xfrm>
            <a:prstGeom prst="roundRect">
              <a:avLst/>
            </a:prstGeom>
            <a:solidFill>
              <a:schemeClr val="accent1"/>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S</a:t>
              </a:r>
              <a:r>
                <a:rPr lang="en-NP" dirty="0">
                  <a:solidFill>
                    <a:srgbClr val="7E694C"/>
                  </a:solidFill>
                  <a:latin typeface="Times New Roman" panose="02020603050405020304" pitchFamily="18" charset="0"/>
                  <a:cs typeface="Times New Roman" panose="02020603050405020304" pitchFamily="18" charset="0"/>
                </a:rPr>
                <a:t>ystem Design</a:t>
              </a:r>
            </a:p>
          </p:txBody>
        </p:sp>
        <p:sp>
          <p:nvSpPr>
            <p:cNvPr id="18" name="Rounded Rectangle 17">
              <a:extLst>
                <a:ext uri="{FF2B5EF4-FFF2-40B4-BE49-F238E27FC236}">
                  <a16:creationId xmlns:a16="http://schemas.microsoft.com/office/drawing/2014/main" id="{F98BEDBE-A0F9-3040-8115-E5DA5C626E02}"/>
                </a:ext>
              </a:extLst>
            </p:cNvPr>
            <p:cNvSpPr/>
            <p:nvPr/>
          </p:nvSpPr>
          <p:spPr>
            <a:xfrm>
              <a:off x="7646285" y="4593244"/>
              <a:ext cx="2076450" cy="1074127"/>
            </a:xfrm>
            <a:prstGeom prst="roundRect">
              <a:avLst/>
            </a:prstGeom>
            <a:solidFill>
              <a:schemeClr val="accent1"/>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7E694C"/>
                  </a:solidFill>
                  <a:latin typeface="Times New Roman" panose="02020603050405020304" pitchFamily="18" charset="0"/>
                  <a:cs typeface="Times New Roman" panose="02020603050405020304" pitchFamily="18" charset="0"/>
                </a:rPr>
                <a:t>I</a:t>
              </a:r>
              <a:r>
                <a:rPr lang="en-NP" dirty="0">
                  <a:solidFill>
                    <a:srgbClr val="7E694C"/>
                  </a:solidFill>
                  <a:latin typeface="Times New Roman" panose="02020603050405020304" pitchFamily="18" charset="0"/>
                  <a:cs typeface="Times New Roman" panose="02020603050405020304" pitchFamily="18" charset="0"/>
                </a:rPr>
                <a:t>ntegration and Testing</a:t>
              </a:r>
            </a:p>
          </p:txBody>
        </p:sp>
        <p:sp>
          <p:nvSpPr>
            <p:cNvPr id="19" name="Rounded Rectangle 18">
              <a:extLst>
                <a:ext uri="{FF2B5EF4-FFF2-40B4-BE49-F238E27FC236}">
                  <a16:creationId xmlns:a16="http://schemas.microsoft.com/office/drawing/2014/main" id="{E4678076-CE8A-BB4D-8961-AA716A06D734}"/>
                </a:ext>
              </a:extLst>
            </p:cNvPr>
            <p:cNvSpPr/>
            <p:nvPr/>
          </p:nvSpPr>
          <p:spPr>
            <a:xfrm>
              <a:off x="9959713" y="5667371"/>
              <a:ext cx="2076449" cy="1074127"/>
            </a:xfrm>
            <a:prstGeom prst="roundRect">
              <a:avLst/>
            </a:prstGeom>
            <a:solidFill>
              <a:schemeClr val="accent1"/>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solidFill>
                    <a:srgbClr val="7E694C"/>
                  </a:solidFill>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A541F161-3D8A-F944-A14E-552FE2941CF6}"/>
                </a:ext>
              </a:extLst>
            </p:cNvPr>
            <p:cNvCxnSpPr>
              <a:stCxn id="15" idx="3"/>
              <a:endCxn id="17" idx="0"/>
            </p:cNvCxnSpPr>
            <p:nvPr/>
          </p:nvCxnSpPr>
          <p:spPr>
            <a:xfrm>
              <a:off x="2782449" y="1999152"/>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Elbow Connector 20">
              <a:extLst>
                <a:ext uri="{FF2B5EF4-FFF2-40B4-BE49-F238E27FC236}">
                  <a16:creationId xmlns:a16="http://schemas.microsoft.com/office/drawing/2014/main" id="{8026F2B5-FB02-7648-BE71-9FA26741744A}"/>
                </a:ext>
              </a:extLst>
            </p:cNvPr>
            <p:cNvCxnSpPr/>
            <p:nvPr/>
          </p:nvCxnSpPr>
          <p:spPr>
            <a:xfrm>
              <a:off x="5111312" y="301356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Elbow Connector 21">
              <a:extLst>
                <a:ext uri="{FF2B5EF4-FFF2-40B4-BE49-F238E27FC236}">
                  <a16:creationId xmlns:a16="http://schemas.microsoft.com/office/drawing/2014/main" id="{577410B4-F453-2B44-9355-FA549940E42E}"/>
                </a:ext>
              </a:extLst>
            </p:cNvPr>
            <p:cNvCxnSpPr/>
            <p:nvPr/>
          </p:nvCxnSpPr>
          <p:spPr>
            <a:xfrm>
              <a:off x="9740462" y="5128114"/>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Elbow Connector 22">
              <a:extLst>
                <a:ext uri="{FF2B5EF4-FFF2-40B4-BE49-F238E27FC236}">
                  <a16:creationId xmlns:a16="http://schemas.microsoft.com/office/drawing/2014/main" id="{D3FB33F6-99E9-1841-8555-F52B4072F0D3}"/>
                </a:ext>
              </a:extLst>
            </p:cNvPr>
            <p:cNvCxnSpPr/>
            <p:nvPr/>
          </p:nvCxnSpPr>
          <p:spPr>
            <a:xfrm>
              <a:off x="7397312" y="4070839"/>
              <a:ext cx="1275204" cy="537061"/>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1846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73E6-50D9-294A-40D3-F81C61A0B78D}"/>
              </a:ext>
            </a:extLst>
          </p:cNvPr>
          <p:cNvSpPr>
            <a:spLocks noGrp="1"/>
          </p:cNvSpPr>
          <p:nvPr>
            <p:ph type="title"/>
          </p:nvPr>
        </p:nvSpPr>
        <p:spPr>
          <a:xfrm>
            <a:off x="714125" y="407989"/>
            <a:ext cx="7716000" cy="368700"/>
          </a:xfrm>
        </p:spPr>
        <p:txBody>
          <a:bodyPr/>
          <a:lstStyle/>
          <a:p>
            <a:r>
              <a:rPr lang="en-US" dirty="0"/>
              <a:t>Use case diagram</a:t>
            </a:r>
          </a:p>
        </p:txBody>
      </p:sp>
      <p:grpSp>
        <p:nvGrpSpPr>
          <p:cNvPr id="38" name="Group 37">
            <a:extLst>
              <a:ext uri="{FF2B5EF4-FFF2-40B4-BE49-F238E27FC236}">
                <a16:creationId xmlns:a16="http://schemas.microsoft.com/office/drawing/2014/main" id="{7E88C886-1259-D1A3-C161-06368FF520A8}"/>
              </a:ext>
            </a:extLst>
          </p:cNvPr>
          <p:cNvGrpSpPr/>
          <p:nvPr/>
        </p:nvGrpSpPr>
        <p:grpSpPr>
          <a:xfrm>
            <a:off x="2558891" y="883155"/>
            <a:ext cx="4248923" cy="3930390"/>
            <a:chOff x="2236985" y="865526"/>
            <a:chExt cx="4248923" cy="3930390"/>
          </a:xfrm>
        </p:grpSpPr>
        <p:grpSp>
          <p:nvGrpSpPr>
            <p:cNvPr id="4" name="Group 3">
              <a:extLst>
                <a:ext uri="{FF2B5EF4-FFF2-40B4-BE49-F238E27FC236}">
                  <a16:creationId xmlns:a16="http://schemas.microsoft.com/office/drawing/2014/main" id="{6C5E31D1-2C72-AB98-8E4A-2C11B3BE283A}"/>
                </a:ext>
              </a:extLst>
            </p:cNvPr>
            <p:cNvGrpSpPr/>
            <p:nvPr/>
          </p:nvGrpSpPr>
          <p:grpSpPr>
            <a:xfrm>
              <a:off x="2236985" y="865526"/>
              <a:ext cx="4248923" cy="3930390"/>
              <a:chOff x="79534" y="0"/>
              <a:chExt cx="5176276" cy="5704205"/>
            </a:xfrm>
          </p:grpSpPr>
          <p:sp>
            <p:nvSpPr>
              <p:cNvPr id="5" name="Text Box 132">
                <a:extLst>
                  <a:ext uri="{FF2B5EF4-FFF2-40B4-BE49-F238E27FC236}">
                    <a16:creationId xmlns:a16="http://schemas.microsoft.com/office/drawing/2014/main" id="{DA67E724-BC65-0ED2-0F3D-03180A6EC8B5}"/>
                  </a:ext>
                </a:extLst>
              </p:cNvPr>
              <p:cNvSpPr txBox="1"/>
              <p:nvPr/>
            </p:nvSpPr>
            <p:spPr>
              <a:xfrm flipH="1">
                <a:off x="4455803" y="3105155"/>
                <a:ext cx="800007" cy="363866"/>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900" b="1" dirty="0">
                    <a:effectLst/>
                    <a:latin typeface="Times New Roman" panose="02020603050405020304" pitchFamily="18" charset="0"/>
                    <a:ea typeface="Calibri" panose="020F0502020204030204" pitchFamily="34" charset="0"/>
                    <a:cs typeface="Arial" panose="020B0604020202020204" pitchFamily="34" charset="0"/>
                  </a:rPr>
                  <a:t>User</a:t>
                </a:r>
                <a:endParaRPr lang="en-US" sz="900" dirty="0">
                  <a:effectLst/>
                  <a:latin typeface="Times New Roman" panose="02020603050405020304" pitchFamily="18" charset="0"/>
                  <a:ea typeface="Calibri" panose="020F050202020403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5C284276-E40A-4BBE-5EDF-A594A7244F1F}"/>
                  </a:ext>
                </a:extLst>
              </p:cNvPr>
              <p:cNvGrpSpPr/>
              <p:nvPr/>
            </p:nvGrpSpPr>
            <p:grpSpPr>
              <a:xfrm>
                <a:off x="79534" y="0"/>
                <a:ext cx="4376269" cy="5704205"/>
                <a:chOff x="79534" y="0"/>
                <a:chExt cx="4376269" cy="5704205"/>
              </a:xfrm>
            </p:grpSpPr>
            <p:grpSp>
              <p:nvGrpSpPr>
                <p:cNvPr id="7" name="Group 6">
                  <a:extLst>
                    <a:ext uri="{FF2B5EF4-FFF2-40B4-BE49-F238E27FC236}">
                      <a16:creationId xmlns:a16="http://schemas.microsoft.com/office/drawing/2014/main" id="{9E1B3DBB-722F-681A-12DC-068FF2CBDF21}"/>
                    </a:ext>
                  </a:extLst>
                </p:cNvPr>
                <p:cNvGrpSpPr/>
                <p:nvPr/>
              </p:nvGrpSpPr>
              <p:grpSpPr>
                <a:xfrm>
                  <a:off x="79534" y="0"/>
                  <a:ext cx="4376269" cy="5704205"/>
                  <a:chOff x="79534" y="0"/>
                  <a:chExt cx="4376269" cy="5704205"/>
                </a:xfrm>
              </p:grpSpPr>
              <p:grpSp>
                <p:nvGrpSpPr>
                  <p:cNvPr id="31" name="Group 30">
                    <a:extLst>
                      <a:ext uri="{FF2B5EF4-FFF2-40B4-BE49-F238E27FC236}">
                        <a16:creationId xmlns:a16="http://schemas.microsoft.com/office/drawing/2014/main" id="{83DCE18B-2AFA-79DA-0FEE-1A1466C3A84D}"/>
                      </a:ext>
                    </a:extLst>
                  </p:cNvPr>
                  <p:cNvGrpSpPr/>
                  <p:nvPr/>
                </p:nvGrpSpPr>
                <p:grpSpPr>
                  <a:xfrm flipH="1">
                    <a:off x="3008671" y="1268362"/>
                    <a:ext cx="1447132" cy="2605406"/>
                    <a:chOff x="0" y="881149"/>
                    <a:chExt cx="2435927" cy="3544224"/>
                  </a:xfrm>
                </p:grpSpPr>
                <p:cxnSp>
                  <p:nvCxnSpPr>
                    <p:cNvPr id="33" name="Straight Connector 32">
                      <a:extLst>
                        <a:ext uri="{FF2B5EF4-FFF2-40B4-BE49-F238E27FC236}">
                          <a16:creationId xmlns:a16="http://schemas.microsoft.com/office/drawing/2014/main" id="{FAEE7FD6-DAF0-1744-F8C3-6E5F4328909B}"/>
                        </a:ext>
                      </a:extLst>
                    </p:cNvPr>
                    <p:cNvCxnSpPr/>
                    <p:nvPr/>
                  </p:nvCxnSpPr>
                  <p:spPr>
                    <a:xfrm flipH="1">
                      <a:off x="0" y="881149"/>
                      <a:ext cx="2434107" cy="1779216"/>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4" name="Straight Connector 33">
                      <a:extLst>
                        <a:ext uri="{FF2B5EF4-FFF2-40B4-BE49-F238E27FC236}">
                          <a16:creationId xmlns:a16="http://schemas.microsoft.com/office/drawing/2014/main" id="{175A3618-ABBE-2177-6A2D-23D7605EB961}"/>
                        </a:ext>
                      </a:extLst>
                    </p:cNvPr>
                    <p:cNvCxnSpPr/>
                    <p:nvPr/>
                  </p:nvCxnSpPr>
                  <p:spPr>
                    <a:xfrm flipH="1" flipV="1">
                      <a:off x="16626" y="2660073"/>
                      <a:ext cx="2419301" cy="293"/>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35" name="Straight Connector 34">
                      <a:extLst>
                        <a:ext uri="{FF2B5EF4-FFF2-40B4-BE49-F238E27FC236}">
                          <a16:creationId xmlns:a16="http://schemas.microsoft.com/office/drawing/2014/main" id="{48D3AC7B-2DEF-7D0D-2407-1B5682B6363F}"/>
                        </a:ext>
                      </a:extLst>
                    </p:cNvPr>
                    <p:cNvCxnSpPr/>
                    <p:nvPr/>
                  </p:nvCxnSpPr>
                  <p:spPr>
                    <a:xfrm flipH="1" flipV="1">
                      <a:off x="16626" y="2660073"/>
                      <a:ext cx="2419301" cy="176530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grpSp>
                <p:nvGrpSpPr>
                  <p:cNvPr id="19" name="Group 18">
                    <a:extLst>
                      <a:ext uri="{FF2B5EF4-FFF2-40B4-BE49-F238E27FC236}">
                        <a16:creationId xmlns:a16="http://schemas.microsoft.com/office/drawing/2014/main" id="{C34B441D-E99C-64DA-0B75-7AC94341C7CB}"/>
                      </a:ext>
                    </a:extLst>
                  </p:cNvPr>
                  <p:cNvGrpSpPr/>
                  <p:nvPr/>
                </p:nvGrpSpPr>
                <p:grpSpPr>
                  <a:xfrm>
                    <a:off x="79534" y="0"/>
                    <a:ext cx="3425256" cy="5704205"/>
                    <a:chOff x="79534" y="0"/>
                    <a:chExt cx="3425256" cy="5704205"/>
                  </a:xfrm>
                </p:grpSpPr>
                <p:sp>
                  <p:nvSpPr>
                    <p:cNvPr id="20" name="Rectangle 19">
                      <a:extLst>
                        <a:ext uri="{FF2B5EF4-FFF2-40B4-BE49-F238E27FC236}">
                          <a16:creationId xmlns:a16="http://schemas.microsoft.com/office/drawing/2014/main" id="{0A936D48-6511-4886-8A6F-FE4308666D57}"/>
                        </a:ext>
                      </a:extLst>
                    </p:cNvPr>
                    <p:cNvSpPr/>
                    <p:nvPr/>
                  </p:nvSpPr>
                  <p:spPr>
                    <a:xfrm>
                      <a:off x="1460090" y="0"/>
                      <a:ext cx="2044700" cy="5704205"/>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Oval 20">
                      <a:extLst>
                        <a:ext uri="{FF2B5EF4-FFF2-40B4-BE49-F238E27FC236}">
                          <a16:creationId xmlns:a16="http://schemas.microsoft.com/office/drawing/2014/main" id="{85938BAE-DF90-C3E8-7FFD-819A528511AD}"/>
                        </a:ext>
                      </a:extLst>
                    </p:cNvPr>
                    <p:cNvSpPr/>
                    <p:nvPr/>
                  </p:nvSpPr>
                  <p:spPr>
                    <a:xfrm>
                      <a:off x="1961535" y="383458"/>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Login</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2" name="Oval 21">
                      <a:extLst>
                        <a:ext uri="{FF2B5EF4-FFF2-40B4-BE49-F238E27FC236}">
                          <a16:creationId xmlns:a16="http://schemas.microsoft.com/office/drawing/2014/main" id="{8D6EEA66-AEFA-4B00-7A86-A9CD6AAC680B}"/>
                        </a:ext>
                      </a:extLst>
                    </p:cNvPr>
                    <p:cNvSpPr/>
                    <p:nvPr/>
                  </p:nvSpPr>
                  <p:spPr>
                    <a:xfrm>
                      <a:off x="1961535" y="1025012"/>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View Book List</a:t>
                      </a:r>
                    </a:p>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3" name="Oval 22">
                      <a:extLst>
                        <a:ext uri="{FF2B5EF4-FFF2-40B4-BE49-F238E27FC236}">
                          <a16:creationId xmlns:a16="http://schemas.microsoft.com/office/drawing/2014/main" id="{BDBDA7D8-32D0-B601-0D99-8C3218B822C2}"/>
                        </a:ext>
                      </a:extLst>
                    </p:cNvPr>
                    <p:cNvSpPr/>
                    <p:nvPr/>
                  </p:nvSpPr>
                  <p:spPr>
                    <a:xfrm>
                      <a:off x="1961535" y="1666567"/>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Insert Record</a:t>
                      </a:r>
                    </a:p>
                  </p:txBody>
                </p:sp>
                <p:sp>
                  <p:nvSpPr>
                    <p:cNvPr id="24" name="Oval 23">
                      <a:extLst>
                        <a:ext uri="{FF2B5EF4-FFF2-40B4-BE49-F238E27FC236}">
                          <a16:creationId xmlns:a16="http://schemas.microsoft.com/office/drawing/2014/main" id="{A862B008-597F-2FB6-5AD4-7D2C55044ED5}"/>
                        </a:ext>
                      </a:extLst>
                    </p:cNvPr>
                    <p:cNvSpPr/>
                    <p:nvPr/>
                  </p:nvSpPr>
                  <p:spPr>
                    <a:xfrm>
                      <a:off x="1961535" y="2308122"/>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Search for a Book</a:t>
                      </a:r>
                    </a:p>
                  </p:txBody>
                </p:sp>
                <p:sp>
                  <p:nvSpPr>
                    <p:cNvPr id="25" name="Oval 24">
                      <a:extLst>
                        <a:ext uri="{FF2B5EF4-FFF2-40B4-BE49-F238E27FC236}">
                          <a16:creationId xmlns:a16="http://schemas.microsoft.com/office/drawing/2014/main" id="{0500F28D-C0F1-9E88-12EE-22B9680F906C}"/>
                        </a:ext>
                      </a:extLst>
                    </p:cNvPr>
                    <p:cNvSpPr/>
                    <p:nvPr/>
                  </p:nvSpPr>
                  <p:spPr>
                    <a:xfrm>
                      <a:off x="1968909" y="2949677"/>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endParaRPr lang="en-US" sz="8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Update Record</a:t>
                      </a:r>
                    </a:p>
                    <a:p>
                      <a:pPr marL="0" marR="0" algn="ctr">
                        <a:spcBef>
                          <a:spcPts val="0"/>
                        </a:spcBef>
                        <a:spcAft>
                          <a:spcPts val="0"/>
                        </a:spcAft>
                      </a:pPr>
                      <a:r>
                        <a:rPr lang="en-US" sz="800" dirty="0">
                          <a:effectLst/>
                          <a:latin typeface="Times New Roman" panose="02020603050405020304" pitchFamily="18" charset="0"/>
                          <a:ea typeface="Calibri" panose="020F0502020204030204" pitchFamily="34" charset="0"/>
                          <a:cs typeface="Arial" panose="020B0604020202020204" pitchFamily="34" charset="0"/>
                        </a:rPr>
                        <a:t> </a:t>
                      </a:r>
                    </a:p>
                  </p:txBody>
                </p:sp>
                <p:sp>
                  <p:nvSpPr>
                    <p:cNvPr id="26" name="Oval 25">
                      <a:extLst>
                        <a:ext uri="{FF2B5EF4-FFF2-40B4-BE49-F238E27FC236}">
                          <a16:creationId xmlns:a16="http://schemas.microsoft.com/office/drawing/2014/main" id="{FF4AEB0C-A854-2C2D-12BD-7A1A30068520}"/>
                        </a:ext>
                      </a:extLst>
                    </p:cNvPr>
                    <p:cNvSpPr/>
                    <p:nvPr/>
                  </p:nvSpPr>
                  <p:spPr>
                    <a:xfrm>
                      <a:off x="1968909" y="3591232"/>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Display Record</a:t>
                      </a:r>
                    </a:p>
                  </p:txBody>
                </p:sp>
                <p:sp>
                  <p:nvSpPr>
                    <p:cNvPr id="28" name="Text Box 120">
                      <a:extLst>
                        <a:ext uri="{FF2B5EF4-FFF2-40B4-BE49-F238E27FC236}">
                          <a16:creationId xmlns:a16="http://schemas.microsoft.com/office/drawing/2014/main" id="{08F477FA-874D-1A6A-77B5-0B5EF188CDB6}"/>
                        </a:ext>
                      </a:extLst>
                    </p:cNvPr>
                    <p:cNvSpPr txBox="1"/>
                    <p:nvPr/>
                  </p:nvSpPr>
                  <p:spPr>
                    <a:xfrm>
                      <a:off x="79534" y="3058436"/>
                      <a:ext cx="878840" cy="363854"/>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900" b="1" dirty="0">
                          <a:effectLst/>
                          <a:latin typeface="Times New Roman" panose="02020603050405020304" pitchFamily="18" charset="0"/>
                          <a:ea typeface="Calibri" panose="020F0502020204030204" pitchFamily="34" charset="0"/>
                          <a:cs typeface="Arial" panose="020B0604020202020204" pitchFamily="34" charset="0"/>
                        </a:rPr>
                        <a:t>Admin</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9" name="Oval 28">
                      <a:extLst>
                        <a:ext uri="{FF2B5EF4-FFF2-40B4-BE49-F238E27FC236}">
                          <a16:creationId xmlns:a16="http://schemas.microsoft.com/office/drawing/2014/main" id="{A4E320CF-02AF-F8E0-37A3-9B6E602FE36F}"/>
                        </a:ext>
                      </a:extLst>
                    </p:cNvPr>
                    <p:cNvSpPr/>
                    <p:nvPr/>
                  </p:nvSpPr>
                  <p:spPr>
                    <a:xfrm>
                      <a:off x="1968909" y="4232787"/>
                      <a:ext cx="1037590" cy="527685"/>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Delete Record</a:t>
                      </a:r>
                    </a:p>
                  </p:txBody>
                </p:sp>
                <p:sp>
                  <p:nvSpPr>
                    <p:cNvPr id="30" name="Oval 29">
                      <a:extLst>
                        <a:ext uri="{FF2B5EF4-FFF2-40B4-BE49-F238E27FC236}">
                          <a16:creationId xmlns:a16="http://schemas.microsoft.com/office/drawing/2014/main" id="{75F69D2C-C5D5-48F3-D8CF-C0904F5AF73B}"/>
                        </a:ext>
                      </a:extLst>
                    </p:cNvPr>
                    <p:cNvSpPr/>
                    <p:nvPr/>
                  </p:nvSpPr>
                  <p:spPr>
                    <a:xfrm>
                      <a:off x="1968909" y="4874341"/>
                      <a:ext cx="1038027" cy="528037"/>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900" dirty="0">
                          <a:effectLst/>
                          <a:latin typeface="Times New Roman" panose="02020603050405020304" pitchFamily="18" charset="0"/>
                          <a:ea typeface="Calibri" panose="020F0502020204030204" pitchFamily="34" charset="0"/>
                          <a:cs typeface="Arial" panose="020B0604020202020204" pitchFamily="34" charset="0"/>
                        </a:rPr>
                        <a:t>Search Record</a:t>
                      </a:r>
                    </a:p>
                  </p:txBody>
                </p:sp>
              </p:grpSp>
            </p:grpSp>
            <p:grpSp>
              <p:nvGrpSpPr>
                <p:cNvPr id="8" name="Group 7">
                  <a:extLst>
                    <a:ext uri="{FF2B5EF4-FFF2-40B4-BE49-F238E27FC236}">
                      <a16:creationId xmlns:a16="http://schemas.microsoft.com/office/drawing/2014/main" id="{7970C2CB-22AD-F5BC-EF55-C3C8D65CC95C}"/>
                    </a:ext>
                  </a:extLst>
                </p:cNvPr>
                <p:cNvGrpSpPr/>
                <p:nvPr/>
              </p:nvGrpSpPr>
              <p:grpSpPr>
                <a:xfrm>
                  <a:off x="601249" y="663879"/>
                  <a:ext cx="1370228" cy="4424168"/>
                  <a:chOff x="0" y="0"/>
                  <a:chExt cx="1370228" cy="4424168"/>
                </a:xfrm>
              </p:grpSpPr>
              <p:grpSp>
                <p:nvGrpSpPr>
                  <p:cNvPr id="9" name="Group 8">
                    <a:extLst>
                      <a:ext uri="{FF2B5EF4-FFF2-40B4-BE49-F238E27FC236}">
                        <a16:creationId xmlns:a16="http://schemas.microsoft.com/office/drawing/2014/main" id="{4C854967-0563-2F09-A34B-7735CAB4943B}"/>
                      </a:ext>
                    </a:extLst>
                  </p:cNvPr>
                  <p:cNvGrpSpPr/>
                  <p:nvPr/>
                </p:nvGrpSpPr>
                <p:grpSpPr>
                  <a:xfrm>
                    <a:off x="0" y="0"/>
                    <a:ext cx="1365250" cy="3210683"/>
                    <a:chOff x="0" y="0"/>
                    <a:chExt cx="1365250" cy="3210683"/>
                  </a:xfrm>
                </p:grpSpPr>
                <p:cxnSp>
                  <p:nvCxnSpPr>
                    <p:cNvPr id="12" name="Straight Connector 11">
                      <a:extLst>
                        <a:ext uri="{FF2B5EF4-FFF2-40B4-BE49-F238E27FC236}">
                          <a16:creationId xmlns:a16="http://schemas.microsoft.com/office/drawing/2014/main" id="{ACD46A34-5A72-1F8E-21A1-DDC0ADA08E46}"/>
                        </a:ext>
                      </a:extLst>
                    </p:cNvPr>
                    <p:cNvCxnSpPr/>
                    <p:nvPr/>
                  </p:nvCxnSpPr>
                  <p:spPr>
                    <a:xfrm flipH="1">
                      <a:off x="0" y="0"/>
                      <a:ext cx="1364615" cy="19456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3" name="Straight Connector 12">
                      <a:extLst>
                        <a:ext uri="{FF2B5EF4-FFF2-40B4-BE49-F238E27FC236}">
                          <a16:creationId xmlns:a16="http://schemas.microsoft.com/office/drawing/2014/main" id="{DD47A1D1-DD9B-78D1-8D3F-BD483407448A}"/>
                        </a:ext>
                      </a:extLst>
                    </p:cNvPr>
                    <p:cNvCxnSpPr/>
                    <p:nvPr/>
                  </p:nvCxnSpPr>
                  <p:spPr>
                    <a:xfrm flipH="1">
                      <a:off x="0" y="641555"/>
                      <a:ext cx="1361440" cy="129984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4" name="Straight Connector 13">
                      <a:extLst>
                        <a:ext uri="{FF2B5EF4-FFF2-40B4-BE49-F238E27FC236}">
                          <a16:creationId xmlns:a16="http://schemas.microsoft.com/office/drawing/2014/main" id="{3A7ED91C-57C8-0433-5458-5229C491D699}"/>
                        </a:ext>
                      </a:extLst>
                    </p:cNvPr>
                    <p:cNvCxnSpPr/>
                    <p:nvPr/>
                  </p:nvCxnSpPr>
                  <p:spPr>
                    <a:xfrm flipH="1">
                      <a:off x="0" y="1305232"/>
                      <a:ext cx="1361440" cy="6375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5" name="Straight Connector 14">
                      <a:extLst>
                        <a:ext uri="{FF2B5EF4-FFF2-40B4-BE49-F238E27FC236}">
                          <a16:creationId xmlns:a16="http://schemas.microsoft.com/office/drawing/2014/main" id="{1F883D22-CECF-6CD5-F7A6-9A8628273F9B}"/>
                        </a:ext>
                      </a:extLst>
                    </p:cNvPr>
                    <p:cNvCxnSpPr/>
                    <p:nvPr/>
                  </p:nvCxnSpPr>
                  <p:spPr>
                    <a:xfrm flipH="1" flipV="1">
                      <a:off x="0" y="1939413"/>
                      <a:ext cx="1365250" cy="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6" name="Straight Connector 15">
                      <a:extLst>
                        <a:ext uri="{FF2B5EF4-FFF2-40B4-BE49-F238E27FC236}">
                          <a16:creationId xmlns:a16="http://schemas.microsoft.com/office/drawing/2014/main" id="{3409048A-2C51-9EE3-182E-32722ECC65EC}"/>
                        </a:ext>
                      </a:extLst>
                    </p:cNvPr>
                    <p:cNvCxnSpPr/>
                    <p:nvPr/>
                  </p:nvCxnSpPr>
                  <p:spPr>
                    <a:xfrm flipH="1" flipV="1">
                      <a:off x="0" y="1939413"/>
                      <a:ext cx="1358900" cy="58674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7" name="Straight Connector 16">
                      <a:extLst>
                        <a:ext uri="{FF2B5EF4-FFF2-40B4-BE49-F238E27FC236}">
                          <a16:creationId xmlns:a16="http://schemas.microsoft.com/office/drawing/2014/main" id="{9E3EDF1B-C082-4CB1-7EAF-1DD6E9334716}"/>
                        </a:ext>
                      </a:extLst>
                    </p:cNvPr>
                    <p:cNvCxnSpPr/>
                    <p:nvPr/>
                  </p:nvCxnSpPr>
                  <p:spPr>
                    <a:xfrm flipH="1" flipV="1">
                      <a:off x="0" y="1939413"/>
                      <a:ext cx="1358900" cy="1271270"/>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cxnSp>
                <p:nvCxnSpPr>
                  <p:cNvPr id="10" name="Straight Connector 9">
                    <a:extLst>
                      <a:ext uri="{FF2B5EF4-FFF2-40B4-BE49-F238E27FC236}">
                        <a16:creationId xmlns:a16="http://schemas.microsoft.com/office/drawing/2014/main" id="{DADA30BC-0E72-BA8C-9198-D96D5CABAEA7}"/>
                      </a:ext>
                    </a:extLst>
                  </p:cNvPr>
                  <p:cNvCxnSpPr/>
                  <p:nvPr/>
                </p:nvCxnSpPr>
                <p:spPr>
                  <a:xfrm flipH="1" flipV="1">
                    <a:off x="7375" y="1939413"/>
                    <a:ext cx="1350010" cy="189547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cxnSp>
                <p:nvCxnSpPr>
                  <p:cNvPr id="11" name="Straight Connector 10">
                    <a:extLst>
                      <a:ext uri="{FF2B5EF4-FFF2-40B4-BE49-F238E27FC236}">
                        <a16:creationId xmlns:a16="http://schemas.microsoft.com/office/drawing/2014/main" id="{9D797096-5041-5629-6D9F-CD016D79F4D4}"/>
                      </a:ext>
                    </a:extLst>
                  </p:cNvPr>
                  <p:cNvCxnSpPr/>
                  <p:nvPr/>
                </p:nvCxnSpPr>
                <p:spPr>
                  <a:xfrm flipH="1" flipV="1">
                    <a:off x="22123" y="1939413"/>
                    <a:ext cx="1348105" cy="2484755"/>
                  </a:xfrm>
                  <a:prstGeom prst="line">
                    <a:avLst/>
                  </a:prstGeom>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cxnSp>
            </p:grpSp>
          </p:grpSp>
        </p:grpSp>
        <p:pic>
          <p:nvPicPr>
            <p:cNvPr id="36" name="Picture 35">
              <a:extLst>
                <a:ext uri="{FF2B5EF4-FFF2-40B4-BE49-F238E27FC236}">
                  <a16:creationId xmlns:a16="http://schemas.microsoft.com/office/drawing/2014/main" id="{58FE76E8-3357-718F-BF97-97F0F5F5888E}"/>
                </a:ext>
              </a:extLst>
            </p:cNvPr>
            <p:cNvPicPr>
              <a:picLocks noChangeAspect="1"/>
            </p:cNvPicPr>
            <p:nvPr/>
          </p:nvPicPr>
          <p:blipFill>
            <a:blip r:embed="rId3"/>
            <a:stretch>
              <a:fillRect/>
            </a:stretch>
          </p:blipFill>
          <p:spPr>
            <a:xfrm>
              <a:off x="2277555" y="2236081"/>
              <a:ext cx="408257" cy="736811"/>
            </a:xfrm>
            <a:prstGeom prst="rect">
              <a:avLst/>
            </a:prstGeom>
          </p:spPr>
        </p:pic>
        <p:pic>
          <p:nvPicPr>
            <p:cNvPr id="37" name="Picture 36">
              <a:extLst>
                <a:ext uri="{FF2B5EF4-FFF2-40B4-BE49-F238E27FC236}">
                  <a16:creationId xmlns:a16="http://schemas.microsoft.com/office/drawing/2014/main" id="{ACE3BD0B-6192-9039-C953-BE06E55A6678}"/>
                </a:ext>
              </a:extLst>
            </p:cNvPr>
            <p:cNvPicPr>
              <a:picLocks noChangeAspect="1"/>
            </p:cNvPicPr>
            <p:nvPr/>
          </p:nvPicPr>
          <p:blipFill>
            <a:blip r:embed="rId3"/>
            <a:stretch>
              <a:fillRect/>
            </a:stretch>
          </p:blipFill>
          <p:spPr>
            <a:xfrm>
              <a:off x="5828594" y="2268272"/>
              <a:ext cx="408257" cy="736811"/>
            </a:xfrm>
            <a:prstGeom prst="rect">
              <a:avLst/>
            </a:prstGeom>
          </p:spPr>
        </p:pic>
      </p:grpSp>
    </p:spTree>
    <p:extLst>
      <p:ext uri="{BB962C8B-B14F-4D97-AF65-F5344CB8AC3E}">
        <p14:creationId xmlns:p14="http://schemas.microsoft.com/office/powerpoint/2010/main" val="33016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54BE-351C-E54E-8288-132B00CE99F5}"/>
              </a:ext>
            </a:extLst>
          </p:cNvPr>
          <p:cNvSpPr>
            <a:spLocks noGrp="1"/>
          </p:cNvSpPr>
          <p:nvPr>
            <p:ph type="title"/>
          </p:nvPr>
        </p:nvSpPr>
        <p:spPr>
          <a:xfrm>
            <a:off x="714000" y="329631"/>
            <a:ext cx="7716000" cy="368700"/>
          </a:xfrm>
        </p:spPr>
        <p:txBody>
          <a:bodyPr/>
          <a:lstStyle/>
          <a:p>
            <a:r>
              <a:rPr lang="en-NP" dirty="0"/>
              <a:t>System Flow</a:t>
            </a:r>
          </a:p>
        </p:txBody>
      </p:sp>
      <p:grpSp>
        <p:nvGrpSpPr>
          <p:cNvPr id="4" name="Group 3">
            <a:extLst>
              <a:ext uri="{FF2B5EF4-FFF2-40B4-BE49-F238E27FC236}">
                <a16:creationId xmlns:a16="http://schemas.microsoft.com/office/drawing/2014/main" id="{215C4EE2-89BD-4C4A-AA03-3724B8CCC7BE}"/>
              </a:ext>
            </a:extLst>
          </p:cNvPr>
          <p:cNvGrpSpPr/>
          <p:nvPr/>
        </p:nvGrpSpPr>
        <p:grpSpPr>
          <a:xfrm>
            <a:off x="918245" y="912650"/>
            <a:ext cx="7511630" cy="3713808"/>
            <a:chOff x="456870" y="1825625"/>
            <a:chExt cx="11301682" cy="4459933"/>
          </a:xfrm>
        </p:grpSpPr>
        <p:cxnSp>
          <p:nvCxnSpPr>
            <p:cNvPr id="5" name="Straight Arrow Connector 4">
              <a:extLst>
                <a:ext uri="{FF2B5EF4-FFF2-40B4-BE49-F238E27FC236}">
                  <a16:creationId xmlns:a16="http://schemas.microsoft.com/office/drawing/2014/main" id="{E0369E15-7992-CB4D-9687-BDE09FB1398D}"/>
                </a:ext>
              </a:extLst>
            </p:cNvPr>
            <p:cNvCxnSpPr>
              <a:cxnSpLocks/>
              <a:stCxn id="7" idx="4"/>
              <a:endCxn id="8" idx="0"/>
            </p:cNvCxnSpPr>
            <p:nvPr/>
          </p:nvCxnSpPr>
          <p:spPr>
            <a:xfrm>
              <a:off x="6096000" y="2663825"/>
              <a:ext cx="0" cy="44969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6" name="Group 5">
              <a:extLst>
                <a:ext uri="{FF2B5EF4-FFF2-40B4-BE49-F238E27FC236}">
                  <a16:creationId xmlns:a16="http://schemas.microsoft.com/office/drawing/2014/main" id="{F1114BA7-9DE2-0743-ADB5-6DD37F2ED19C}"/>
                </a:ext>
              </a:extLst>
            </p:cNvPr>
            <p:cNvGrpSpPr/>
            <p:nvPr/>
          </p:nvGrpSpPr>
          <p:grpSpPr>
            <a:xfrm>
              <a:off x="456870" y="1825625"/>
              <a:ext cx="11301682" cy="4459933"/>
              <a:chOff x="456870" y="1825625"/>
              <a:chExt cx="11301682" cy="4459933"/>
            </a:xfrm>
          </p:grpSpPr>
          <p:sp>
            <p:nvSpPr>
              <p:cNvPr id="7" name="Oval 6">
                <a:extLst>
                  <a:ext uri="{FF2B5EF4-FFF2-40B4-BE49-F238E27FC236}">
                    <a16:creationId xmlns:a16="http://schemas.microsoft.com/office/drawing/2014/main" id="{15FAE8F4-F428-0D41-8AD4-9A484A9A4E6B}"/>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START </a:t>
                </a:r>
              </a:p>
            </p:txBody>
          </p:sp>
          <p:sp>
            <p:nvSpPr>
              <p:cNvPr id="8" name="Rectangle 7">
                <a:extLst>
                  <a:ext uri="{FF2B5EF4-FFF2-40B4-BE49-F238E27FC236}">
                    <a16:creationId xmlns:a16="http://schemas.microsoft.com/office/drawing/2014/main" id="{FFB128DB-DA6A-6E45-97A4-FF9E0BF141E5}"/>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LOGIN</a:t>
                </a:r>
              </a:p>
            </p:txBody>
          </p:sp>
          <p:sp>
            <p:nvSpPr>
              <p:cNvPr id="9" name="Rectangle 8">
                <a:extLst>
                  <a:ext uri="{FF2B5EF4-FFF2-40B4-BE49-F238E27FC236}">
                    <a16:creationId xmlns:a16="http://schemas.microsoft.com/office/drawing/2014/main" id="{5E810457-F5EF-8241-9208-A7A389E6D9C1}"/>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Insert</a:t>
                </a:r>
              </a:p>
              <a:p>
                <a:pPr algn="ctr"/>
                <a:r>
                  <a:rPr lang="en-NP" dirty="0">
                    <a:solidFill>
                      <a:schemeClr val="bg2"/>
                    </a:solidFill>
                  </a:rPr>
                  <a:t>Record</a:t>
                </a:r>
              </a:p>
            </p:txBody>
          </p:sp>
          <p:sp>
            <p:nvSpPr>
              <p:cNvPr id="10" name="Rectangle 9">
                <a:extLst>
                  <a:ext uri="{FF2B5EF4-FFF2-40B4-BE49-F238E27FC236}">
                    <a16:creationId xmlns:a16="http://schemas.microsoft.com/office/drawing/2014/main" id="{B071CBC8-1A74-0445-B0D9-1C8D4DDE22AB}"/>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Display</a:t>
                </a:r>
              </a:p>
              <a:p>
                <a:pPr algn="ctr"/>
                <a:r>
                  <a:rPr lang="en-NP" dirty="0">
                    <a:solidFill>
                      <a:schemeClr val="bg2"/>
                    </a:solidFill>
                  </a:rPr>
                  <a:t>Record</a:t>
                </a:r>
              </a:p>
            </p:txBody>
          </p:sp>
          <p:sp>
            <p:nvSpPr>
              <p:cNvPr id="11" name="Rectangle 10">
                <a:extLst>
                  <a:ext uri="{FF2B5EF4-FFF2-40B4-BE49-F238E27FC236}">
                    <a16:creationId xmlns:a16="http://schemas.microsoft.com/office/drawing/2014/main" id="{A78B41B5-C5DD-D244-A126-94DE8F6D981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Update</a:t>
                </a:r>
              </a:p>
              <a:p>
                <a:pPr algn="ctr"/>
                <a:r>
                  <a:rPr lang="en-NP" dirty="0">
                    <a:solidFill>
                      <a:schemeClr val="bg2"/>
                    </a:solidFill>
                  </a:rPr>
                  <a:t>Record</a:t>
                </a:r>
              </a:p>
            </p:txBody>
          </p:sp>
          <p:sp>
            <p:nvSpPr>
              <p:cNvPr id="12" name="Rectangle 11">
                <a:extLst>
                  <a:ext uri="{FF2B5EF4-FFF2-40B4-BE49-F238E27FC236}">
                    <a16:creationId xmlns:a16="http://schemas.microsoft.com/office/drawing/2014/main" id="{2B83C48F-359F-B342-9ADC-F8C8FA51F730}"/>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3" name="Rectangle 12">
                <a:extLst>
                  <a:ext uri="{FF2B5EF4-FFF2-40B4-BE49-F238E27FC236}">
                    <a16:creationId xmlns:a16="http://schemas.microsoft.com/office/drawing/2014/main" id="{AA9023C3-4B3F-704C-8B09-613AB1922A5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Delete</a:t>
                </a:r>
              </a:p>
              <a:p>
                <a:pPr algn="ctr"/>
                <a:r>
                  <a:rPr lang="en-NP" dirty="0">
                    <a:solidFill>
                      <a:schemeClr val="bg2"/>
                    </a:solidFill>
                  </a:rPr>
                  <a:t>Record</a:t>
                </a:r>
              </a:p>
            </p:txBody>
          </p:sp>
          <p:sp>
            <p:nvSpPr>
              <p:cNvPr id="14" name="Oval 13">
                <a:extLst>
                  <a:ext uri="{FF2B5EF4-FFF2-40B4-BE49-F238E27FC236}">
                    <a16:creationId xmlns:a16="http://schemas.microsoft.com/office/drawing/2014/main" id="{AC829F59-D0AF-E240-A4A4-001873381A16}"/>
                  </a:ext>
                </a:extLst>
              </p:cNvPr>
              <p:cNvSpPr/>
              <p:nvPr/>
            </p:nvSpPr>
            <p:spPr>
              <a:xfrm>
                <a:off x="5275119" y="5447358"/>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solidFill>
                      <a:schemeClr val="bg2"/>
                    </a:solidFill>
                  </a:rPr>
                  <a:t>END</a:t>
                </a:r>
              </a:p>
            </p:txBody>
          </p:sp>
          <p:grpSp>
            <p:nvGrpSpPr>
              <p:cNvPr id="15" name="Group 14">
                <a:extLst>
                  <a:ext uri="{FF2B5EF4-FFF2-40B4-BE49-F238E27FC236}">
                    <a16:creationId xmlns:a16="http://schemas.microsoft.com/office/drawing/2014/main" id="{97319AF6-71CF-D34C-A8E8-5C67276C0FF5}"/>
                  </a:ext>
                </a:extLst>
              </p:cNvPr>
              <p:cNvGrpSpPr/>
              <p:nvPr/>
            </p:nvGrpSpPr>
            <p:grpSpPr>
              <a:xfrm>
                <a:off x="1518227" y="3770743"/>
                <a:ext cx="9178968" cy="514753"/>
                <a:chOff x="1518227" y="3770743"/>
                <a:chExt cx="9178968" cy="514753"/>
              </a:xfrm>
            </p:grpSpPr>
            <p:cxnSp>
              <p:nvCxnSpPr>
                <p:cNvPr id="23" name="Straight Arrow Connector 22">
                  <a:extLst>
                    <a:ext uri="{FF2B5EF4-FFF2-40B4-BE49-F238E27FC236}">
                      <a16:creationId xmlns:a16="http://schemas.microsoft.com/office/drawing/2014/main" id="{ED3A934B-D13B-8E4E-9ABA-22E0BDC6F445}"/>
                    </a:ext>
                  </a:extLst>
                </p:cNvPr>
                <p:cNvCxnSpPr>
                  <a:cxnSpLocks/>
                  <a:stCxn id="8" idx="2"/>
                  <a:endCxn id="11" idx="0"/>
                </p:cNvCxnSpPr>
                <p:nvPr/>
              </p:nvCxnSpPr>
              <p:spPr>
                <a:xfrm>
                  <a:off x="6096000" y="3770743"/>
                  <a:ext cx="0" cy="5147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C4070742-A83B-2241-9DDD-B413A6E72CC8}"/>
                    </a:ext>
                  </a:extLst>
                </p:cNvPr>
                <p:cNvCxnSpPr>
                  <a:cxnSpLocks/>
                </p:cNvCxnSpPr>
                <p:nvPr/>
              </p:nvCxnSpPr>
              <p:spPr>
                <a:xfrm>
                  <a:off x="1518227" y="4028119"/>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2E552C08-7FC3-BB43-BFC7-548D0B846FD6}"/>
                    </a:ext>
                  </a:extLst>
                </p:cNvPr>
                <p:cNvCxnSpPr>
                  <a:cxnSpLocks/>
                  <a:endCxn id="9" idx="0"/>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A5170866-AB7C-A64F-8EF1-4D7963FBB851}"/>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0D574F2F-BB4B-C54F-9F74-543BD0DD8B3D}"/>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a:extLst>
                    <a:ext uri="{FF2B5EF4-FFF2-40B4-BE49-F238E27FC236}">
                      <a16:creationId xmlns:a16="http://schemas.microsoft.com/office/drawing/2014/main" id="{0B075A56-384C-774E-83A2-DB17977B8ED6}"/>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nvGrpSpPr>
              <p:cNvPr id="16" name="Group 15">
                <a:extLst>
                  <a:ext uri="{FF2B5EF4-FFF2-40B4-BE49-F238E27FC236}">
                    <a16:creationId xmlns:a16="http://schemas.microsoft.com/office/drawing/2014/main" id="{FDAC4012-E3F7-B144-BB8E-7658EBE590EE}"/>
                  </a:ext>
                </a:extLst>
              </p:cNvPr>
              <p:cNvGrpSpPr/>
              <p:nvPr/>
            </p:nvGrpSpPr>
            <p:grpSpPr>
              <a:xfrm>
                <a:off x="1503940" y="4889070"/>
                <a:ext cx="9178968" cy="558288"/>
                <a:chOff x="1518227" y="4017533"/>
                <a:chExt cx="9178968" cy="558288"/>
              </a:xfrm>
            </p:grpSpPr>
            <p:cxnSp>
              <p:nvCxnSpPr>
                <p:cNvPr id="17" name="Straight Arrow Connector 16">
                  <a:extLst>
                    <a:ext uri="{FF2B5EF4-FFF2-40B4-BE49-F238E27FC236}">
                      <a16:creationId xmlns:a16="http://schemas.microsoft.com/office/drawing/2014/main" id="{9ACF1080-EDC0-9A4B-BAD3-70AD71DADE64}"/>
                    </a:ext>
                  </a:extLst>
                </p:cNvPr>
                <p:cNvCxnSpPr>
                  <a:cxnSpLocks/>
                  <a:stCxn id="11" idx="2"/>
                </p:cNvCxnSpPr>
                <p:nvPr/>
              </p:nvCxnSpPr>
              <p:spPr>
                <a:xfrm>
                  <a:off x="6110287" y="4017533"/>
                  <a:ext cx="0" cy="558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34D8A936-D61D-5C48-8BF0-C7E26BBF84F7}"/>
                    </a:ext>
                  </a:extLst>
                </p:cNvPr>
                <p:cNvCxnSpPr>
                  <a:cxnSpLocks/>
                </p:cNvCxnSpPr>
                <p:nvPr/>
              </p:nvCxnSpPr>
              <p:spPr>
                <a:xfrm>
                  <a:off x="1518227" y="4285302"/>
                  <a:ext cx="917896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Straight Arrow Connector 18">
                  <a:extLst>
                    <a:ext uri="{FF2B5EF4-FFF2-40B4-BE49-F238E27FC236}">
                      <a16:creationId xmlns:a16="http://schemas.microsoft.com/office/drawing/2014/main" id="{6E58E22A-620E-5D49-9EAB-CBA30994DD97}"/>
                    </a:ext>
                  </a:extLst>
                </p:cNvPr>
                <p:cNvCxnSpPr/>
                <p:nvPr/>
              </p:nvCxnSpPr>
              <p:spPr>
                <a:xfrm>
                  <a:off x="1518227"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949E43B9-C5C8-3843-88BE-0167B2634995}"/>
                    </a:ext>
                  </a:extLst>
                </p:cNvPr>
                <p:cNvCxnSpPr/>
                <p:nvPr/>
              </p:nvCxnSpPr>
              <p:spPr>
                <a:xfrm>
                  <a:off x="10697195"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AE2F800D-ACB2-9C4F-9C2B-5972A6341EF5}"/>
                    </a:ext>
                  </a:extLst>
                </p:cNvPr>
                <p:cNvCxnSpPr>
                  <a:cxnSpLocks/>
                </p:cNvCxnSpPr>
                <p:nvPr/>
              </p:nvCxnSpPr>
              <p:spPr>
                <a:xfrm>
                  <a:off x="3796496"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8A82454F-2024-714E-8834-C7051AFA6AE7}"/>
                    </a:ext>
                  </a:extLst>
                </p:cNvPr>
                <p:cNvCxnSpPr>
                  <a:cxnSpLocks/>
                </p:cNvCxnSpPr>
                <p:nvPr/>
              </p:nvCxnSpPr>
              <p:spPr>
                <a:xfrm>
                  <a:off x="8474632" y="4028119"/>
                  <a:ext cx="0" cy="25737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grpSp>
      </p:grpSp>
    </p:spTree>
    <p:extLst>
      <p:ext uri="{BB962C8B-B14F-4D97-AF65-F5344CB8AC3E}">
        <p14:creationId xmlns:p14="http://schemas.microsoft.com/office/powerpoint/2010/main" val="291339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439</Words>
  <Application>Microsoft Office PowerPoint</Application>
  <PresentationFormat>On-screen Show (16:9)</PresentationFormat>
  <Paragraphs>79</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Times</vt:lpstr>
      <vt:lpstr>Roboto Condensed Light</vt:lpstr>
      <vt:lpstr>Roboto</vt:lpstr>
      <vt:lpstr>Times New Roman</vt:lpstr>
      <vt:lpstr>Abel</vt:lpstr>
      <vt:lpstr>Arial</vt:lpstr>
      <vt:lpstr>Libre Baskerville</vt:lpstr>
      <vt:lpstr>Generation of '27 by Slidesgo</vt:lpstr>
      <vt:lpstr>Library Management System</vt:lpstr>
      <vt:lpstr>Introduction</vt:lpstr>
      <vt:lpstr>Introduction</vt:lpstr>
      <vt:lpstr>Problem Statement</vt:lpstr>
      <vt:lpstr>Scope</vt:lpstr>
      <vt:lpstr>Objectives</vt:lpstr>
      <vt:lpstr>Waterfall Model</vt:lpstr>
      <vt:lpstr>Use case diagram</vt:lpstr>
      <vt:lpstr>System Flow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Books Management System</dc:title>
  <cp:lastModifiedBy>SanDip Shrestha</cp:lastModifiedBy>
  <cp:revision>68</cp:revision>
  <dcterms:modified xsi:type="dcterms:W3CDTF">2022-08-20T17:50:23Z</dcterms:modified>
</cp:coreProperties>
</file>