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11/10/2017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11/10/2017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11/10/2017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11/10/2017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11/10/2017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11/10/2017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11/10/2017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11/10/2017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11/10/2017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11/10/2017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11/10/2017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11/10/2017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560263" y="979233"/>
            <a:ext cx="11073798" cy="4506296"/>
            <a:chOff x="568809" y="543397"/>
            <a:chExt cx="11073798" cy="4506296"/>
          </a:xfrm>
        </p:grpSpPr>
        <p:sp>
          <p:nvSpPr>
            <p:cNvPr id="2" name="Rectangle 1"/>
            <p:cNvSpPr/>
            <p:nvPr/>
          </p:nvSpPr>
          <p:spPr>
            <a:xfrm>
              <a:off x="572568" y="615297"/>
              <a:ext cx="1283294" cy="82894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Generate bit sequence</a:t>
              </a:r>
              <a:endParaRPr lang="en-US" sz="1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434127" y="615297"/>
              <a:ext cx="1283294" cy="82894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Represent bit information as a symbolic information</a:t>
              </a:r>
              <a:endParaRPr lang="en-US" sz="1200" dirty="0"/>
            </a:p>
          </p:txBody>
        </p:sp>
        <p:cxnSp>
          <p:nvCxnSpPr>
            <p:cNvPr id="5" name="Straight Arrow Connector 4"/>
            <p:cNvCxnSpPr>
              <a:stCxn id="2" idx="3"/>
              <a:endCxn id="3" idx="1"/>
            </p:cNvCxnSpPr>
            <p:nvPr/>
          </p:nvCxnSpPr>
          <p:spPr>
            <a:xfrm>
              <a:off x="1855862" y="1029768"/>
              <a:ext cx="57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295686" y="615297"/>
              <a:ext cx="1283294" cy="82894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Binary to decimal for MQAM</a:t>
              </a:r>
              <a:endParaRPr lang="en-US" sz="1200" dirty="0"/>
            </a:p>
          </p:txBody>
        </p:sp>
        <p:cxnSp>
          <p:nvCxnSpPr>
            <p:cNvPr id="9" name="Straight Arrow Connector 8"/>
            <p:cNvCxnSpPr>
              <a:stCxn id="3" idx="3"/>
              <a:endCxn id="7" idx="1"/>
            </p:cNvCxnSpPr>
            <p:nvPr/>
          </p:nvCxnSpPr>
          <p:spPr>
            <a:xfrm>
              <a:off x="3717421" y="1029768"/>
              <a:ext cx="57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157245" y="615297"/>
              <a:ext cx="1283294" cy="82894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MQAM Mapping</a:t>
              </a:r>
            </a:p>
          </p:txBody>
        </p:sp>
        <p:cxnSp>
          <p:nvCxnSpPr>
            <p:cNvPr id="12" name="Straight Arrow Connector 11"/>
            <p:cNvCxnSpPr>
              <a:stCxn id="7" idx="3"/>
              <a:endCxn id="11" idx="1"/>
            </p:cNvCxnSpPr>
            <p:nvPr/>
          </p:nvCxnSpPr>
          <p:spPr>
            <a:xfrm>
              <a:off x="5578980" y="1029768"/>
              <a:ext cx="57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440539" y="811850"/>
              <a:ext cx="7377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440539" y="1254807"/>
              <a:ext cx="7377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750913" y="543397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913" y="543397"/>
                  <a:ext cx="14837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7500" r="-3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7750913" y="1263352"/>
              <a:ext cx="15549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78325" y="640934"/>
              <a:ext cx="965674" cy="34183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RRC Filter</a:t>
              </a:r>
              <a:endParaRPr lang="en-US" sz="1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78325" y="1083891"/>
              <a:ext cx="965674" cy="34183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RRC Filter</a:t>
              </a:r>
              <a:endParaRPr lang="en-US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881785" y="640933"/>
              <a:ext cx="1283294" cy="82894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IQ modulator</a:t>
              </a:r>
              <a:endParaRPr lang="en-US" sz="12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9143999" y="811850"/>
              <a:ext cx="7377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9143999" y="1254807"/>
              <a:ext cx="7377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68809" y="3245086"/>
              <a:ext cx="1283294" cy="82894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Hilbert Transformer</a:t>
              </a:r>
              <a:endParaRPr lang="en-US" sz="1200" dirty="0"/>
            </a:p>
          </p:txBody>
        </p:sp>
        <p:sp>
          <p:nvSpPr>
            <p:cNvPr id="40" name="Flowchart: Or 39"/>
            <p:cNvSpPr/>
            <p:nvPr/>
          </p:nvSpPr>
          <p:spPr>
            <a:xfrm>
              <a:off x="2577515" y="3376477"/>
              <a:ext cx="523101" cy="566159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39" idx="3"/>
              <a:endCxn id="40" idx="2"/>
            </p:cNvCxnSpPr>
            <p:nvPr/>
          </p:nvCxnSpPr>
          <p:spPr>
            <a:xfrm>
              <a:off x="1852103" y="3659557"/>
              <a:ext cx="725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6" idx="3"/>
              <a:endCxn id="40" idx="0"/>
            </p:cNvCxnSpPr>
            <p:nvPr/>
          </p:nvCxnSpPr>
          <p:spPr>
            <a:xfrm flipH="1">
              <a:off x="2839066" y="1055404"/>
              <a:ext cx="8326013" cy="2321073"/>
            </a:xfrm>
            <a:prstGeom prst="bentConnector4">
              <a:avLst>
                <a:gd name="adj1" fmla="val -2746"/>
                <a:gd name="adj2" fmla="val 5892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6" idx="2"/>
              <a:endCxn id="39" idx="0"/>
            </p:cNvCxnSpPr>
            <p:nvPr/>
          </p:nvCxnSpPr>
          <p:spPr>
            <a:xfrm rot="5400000">
              <a:off x="4979339" y="-2299008"/>
              <a:ext cx="1775211" cy="9312976"/>
            </a:xfrm>
            <a:prstGeom prst="bentConnector3">
              <a:avLst>
                <a:gd name="adj1" fmla="val 273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6"/>
            </p:cNvCxnSpPr>
            <p:nvPr/>
          </p:nvCxnSpPr>
          <p:spPr>
            <a:xfrm flipV="1">
              <a:off x="3100616" y="3659556"/>
              <a:ext cx="1878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4977526" y="3229695"/>
              <a:ext cx="492736" cy="828942"/>
              <a:chOff x="4131322" y="4186806"/>
              <a:chExt cx="492736" cy="828942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131322" y="4601276"/>
                <a:ext cx="492736" cy="4144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>
                    <a:latin typeface="+mj-lt"/>
                  </a:rPr>
                  <a:t>Imag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131322" y="4186806"/>
                <a:ext cx="492736" cy="4186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latin typeface="+mj-lt"/>
                  </a:rPr>
                  <a:t>Real</a:t>
                </a:r>
                <a:endParaRPr lang="en-US" sz="1200" b="1" dirty="0">
                  <a:latin typeface="+mj-lt"/>
                </a:endParaRPr>
              </a:p>
            </p:txBody>
          </p:sp>
        </p:grp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3276" y="3311519"/>
              <a:ext cx="764628" cy="811494"/>
            </a:xfrm>
            <a:prstGeom prst="rect">
              <a:avLst/>
            </a:prstGeom>
          </p:spPr>
        </p:pic>
        <p:cxnSp>
          <p:nvCxnSpPr>
            <p:cNvPr id="108" name="Straight Connector 107"/>
            <p:cNvCxnSpPr>
              <a:stCxn id="106" idx="3"/>
            </p:cNvCxnSpPr>
            <p:nvPr/>
          </p:nvCxnSpPr>
          <p:spPr>
            <a:xfrm>
              <a:off x="7637904" y="3717266"/>
              <a:ext cx="355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873343" y="3006393"/>
              <a:ext cx="612134" cy="354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LASER</a:t>
              </a:r>
              <a:endParaRPr lang="en-US" sz="1400" dirty="0"/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6513" y="2835561"/>
              <a:ext cx="1349959" cy="1765715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10379397" y="2771979"/>
              <a:ext cx="537597" cy="602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Fiber</a:t>
              </a:r>
            </a:p>
            <a:p>
              <a:pPr algn="ctr"/>
              <a:r>
                <a:rPr lang="en-US" sz="1400" dirty="0" smtClean="0"/>
                <a:t>Loop</a:t>
              </a:r>
              <a:endParaRPr lang="en-US" sz="14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9029438" y="3718418"/>
              <a:ext cx="442637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10403337" y="3339330"/>
              <a:ext cx="493187" cy="377101"/>
              <a:chOff x="9200668" y="2800350"/>
              <a:chExt cx="840581" cy="45243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9296400" y="2800350"/>
                <a:ext cx="469106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9376960" y="2800350"/>
                <a:ext cx="482085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9462923" y="2800350"/>
                <a:ext cx="469106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9200668" y="3252788"/>
                <a:ext cx="84058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/>
            <p:cNvCxnSpPr/>
            <p:nvPr/>
          </p:nvCxnSpPr>
          <p:spPr>
            <a:xfrm flipV="1">
              <a:off x="9456129" y="3717264"/>
              <a:ext cx="923268" cy="11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10904235" y="3716431"/>
              <a:ext cx="442637" cy="2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1332712" y="3716431"/>
              <a:ext cx="30989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9422895" y="4081342"/>
              <a:ext cx="1105051" cy="594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SSB </a:t>
              </a:r>
            </a:p>
            <a:p>
              <a:pPr algn="ctr"/>
              <a:r>
                <a:rPr lang="en-US" sz="1400" dirty="0" smtClean="0"/>
                <a:t>Optical Signal</a:t>
              </a:r>
              <a:endParaRPr lang="en-US" sz="1400" dirty="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5470262" y="2705099"/>
              <a:ext cx="3022581" cy="733902"/>
              <a:chOff x="5470262" y="2705099"/>
              <a:chExt cx="3022581" cy="733902"/>
            </a:xfrm>
          </p:grpSpPr>
          <p:cxnSp>
            <p:nvCxnSpPr>
              <p:cNvPr id="168" name="Elbow Connector 167"/>
              <p:cNvCxnSpPr>
                <a:stCxn id="62" idx="3"/>
              </p:cNvCxnSpPr>
              <p:nvPr/>
            </p:nvCxnSpPr>
            <p:spPr>
              <a:xfrm flipV="1">
                <a:off x="5470262" y="2705099"/>
                <a:ext cx="1953360" cy="7339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Elbow Connector 170"/>
              <p:cNvCxnSpPr/>
              <p:nvPr/>
            </p:nvCxnSpPr>
            <p:spPr>
              <a:xfrm>
                <a:off x="7417180" y="2705099"/>
                <a:ext cx="1075663" cy="319059"/>
              </a:xfrm>
              <a:prstGeom prst="bentConnector3">
                <a:avLst>
                  <a:gd name="adj1" fmla="val 10025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5470262" y="3851401"/>
              <a:ext cx="3029023" cy="857502"/>
              <a:chOff x="5443101" y="2640394"/>
              <a:chExt cx="3029023" cy="857502"/>
            </a:xfrm>
          </p:grpSpPr>
          <p:cxnSp>
            <p:nvCxnSpPr>
              <p:cNvPr id="182" name="Elbow Connector 181"/>
              <p:cNvCxnSpPr>
                <a:stCxn id="61" idx="3"/>
              </p:cNvCxnSpPr>
              <p:nvPr/>
            </p:nvCxnSpPr>
            <p:spPr>
              <a:xfrm>
                <a:off x="5443101" y="2640394"/>
                <a:ext cx="1953360" cy="8575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lbow Connector 182"/>
              <p:cNvCxnSpPr/>
              <p:nvPr/>
            </p:nvCxnSpPr>
            <p:spPr>
              <a:xfrm flipV="1">
                <a:off x="7396461" y="3178837"/>
                <a:ext cx="1075663" cy="319059"/>
              </a:xfrm>
              <a:prstGeom prst="bentConnector3">
                <a:avLst>
                  <a:gd name="adj1" fmla="val 10025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7899287" y="4741916"/>
              <a:ext cx="1385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MZM modulator</a:t>
              </a:r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/>
                <p:cNvSpPr txBox="1"/>
                <p:nvPr/>
              </p:nvSpPr>
              <p:spPr>
                <a:xfrm>
                  <a:off x="11254952" y="811850"/>
                  <a:ext cx="3494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04" name="TextBox 2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4952" y="811850"/>
                  <a:ext cx="34945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7018" r="-17544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2037258" y="3410294"/>
                  <a:ext cx="3494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7258" y="3410294"/>
                  <a:ext cx="349455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7018" t="-17143" r="-17544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3240191" y="3410294"/>
                  <a:ext cx="150098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191" y="3410294"/>
                  <a:ext cx="150098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220" t="-17143" r="-4065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Rectangle 221"/>
                <p:cNvSpPr/>
                <p:nvPr/>
              </p:nvSpPr>
              <p:spPr>
                <a:xfrm>
                  <a:off x="8422563" y="2671282"/>
                  <a:ext cx="53412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563" y="2671282"/>
                  <a:ext cx="53412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Rectangle 222"/>
                <p:cNvSpPr/>
                <p:nvPr/>
              </p:nvSpPr>
              <p:spPr>
                <a:xfrm>
                  <a:off x="8450833" y="4401126"/>
                  <a:ext cx="53412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833" y="4401126"/>
                  <a:ext cx="53412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Rectangle 224"/>
              <p:cNvSpPr/>
              <p:nvPr/>
            </p:nvSpPr>
            <p:spPr>
              <a:xfrm>
                <a:off x="9525811" y="4222178"/>
                <a:ext cx="7668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5" name="Rectangle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811" y="4222178"/>
                <a:ext cx="76681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/>
              <p:cNvSpPr txBox="1"/>
              <p:nvPr/>
            </p:nvSpPr>
            <p:spPr>
              <a:xfrm>
                <a:off x="560263" y="5502621"/>
                <a:ext cx="2966902" cy="107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𝑚𝑜𝑑𝑢𝑙𝑎𝑡𝑒𝑑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</m:oMath>
                  </m:oMathPara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: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Hilbert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transform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𝐴𝑛𝑎𝑙𝑦𝑡𝑖𝑐𝑎𝑙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𝑠𝑖𝑔𝑛𝑎𝑙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𝑆𝑖𝑛𝑔𝑙𝑒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𝑆𝑖𝑑𝑒𝑏𝑎𝑛𝑑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𝑠𝑖𝑔𝑛𝑎𝑙</m:t>
                      </m:r>
                    </m:oMath>
                  </m:oMathPara>
                </a14:m>
                <a:endParaRPr lang="en-US" sz="1400" dirty="0" smtClean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63" y="5502621"/>
                <a:ext cx="2966902" cy="1077218"/>
              </a:xfrm>
              <a:prstGeom prst="rect">
                <a:avLst/>
              </a:prstGeom>
              <a:blipFill>
                <a:blip r:embed="rId11"/>
                <a:stretch>
                  <a:fillRect l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801" y="1657884"/>
            <a:ext cx="270377" cy="162334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COUPLER</a:t>
            </a:r>
            <a:endParaRPr lang="en-US" sz="12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0282" y="2062106"/>
            <a:ext cx="708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97816" y="3941567"/>
            <a:ext cx="537121" cy="50715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LO</a:t>
            </a:r>
            <a:endParaRPr lang="en-US" sz="1400" b="1" dirty="0"/>
          </a:p>
        </p:txBody>
      </p:sp>
      <p:cxnSp>
        <p:nvCxnSpPr>
          <p:cNvPr id="14" name="Elbow Connector 13"/>
          <p:cNvCxnSpPr>
            <a:stCxn id="12" idx="0"/>
          </p:cNvCxnSpPr>
          <p:nvPr/>
        </p:nvCxnSpPr>
        <p:spPr>
          <a:xfrm rot="5400000" flipH="1" flipV="1">
            <a:off x="198474" y="3221240"/>
            <a:ext cx="988230" cy="452425"/>
          </a:xfrm>
          <a:prstGeom prst="bentConnector3">
            <a:avLst>
              <a:gd name="adj1" fmla="val 100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22" idx="1"/>
          </p:cNvCxnSpPr>
          <p:nvPr/>
        </p:nvCxnSpPr>
        <p:spPr>
          <a:xfrm>
            <a:off x="1189178" y="2469558"/>
            <a:ext cx="634344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823522" y="2194696"/>
                <a:ext cx="1045015" cy="55547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+mj-lt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dirty="0">
                              <a:latin typeface="+mj-lt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1400" b="1" i="1">
                              <a:latin typeface="+mj-lt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latin typeface="+mj-lt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latin typeface="+mj-lt"/>
                            </a:rPr>
                            <m:t> </m:t>
                          </m:r>
                        </m:e>
                        <m:sup>
                          <m:r>
                            <a:rPr lang="en-US" sz="1400" b="1" i="1" smtClean="0">
                              <a:latin typeface="+mj-lt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latin typeface="+mj-lt"/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22" y="2194696"/>
                <a:ext cx="1045015" cy="555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197817" y="1728265"/>
                <a:ext cx="73344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7" y="1728265"/>
                <a:ext cx="733447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366612" y="3581662"/>
                <a:ext cx="14300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2" y="3581662"/>
                <a:ext cx="1430021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151672" y="1918493"/>
                <a:ext cx="3887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672" y="1918493"/>
                <a:ext cx="388714" cy="276999"/>
              </a:xfrm>
              <a:prstGeom prst="rect">
                <a:avLst/>
              </a:prstGeom>
              <a:blipFill>
                <a:blip r:embed="rId5"/>
                <a:stretch>
                  <a:fillRect l="-7813" r="-781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53647" y="5160983"/>
                <a:ext cx="3142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7" y="5160983"/>
                <a:ext cx="314233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/>
              <p:cNvSpPr/>
              <p:nvPr/>
            </p:nvSpPr>
            <p:spPr>
              <a:xfrm>
                <a:off x="1250598" y="2194587"/>
                <a:ext cx="5677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598" y="2194587"/>
                <a:ext cx="56772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/>
          <p:cNvCxnSpPr>
            <a:stCxn id="22" idx="3"/>
            <a:endCxn id="167" idx="1"/>
          </p:cNvCxnSpPr>
          <p:nvPr/>
        </p:nvCxnSpPr>
        <p:spPr>
          <a:xfrm flipV="1">
            <a:off x="2868537" y="2469716"/>
            <a:ext cx="1489636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8391971" y="4367534"/>
            <a:ext cx="1194710" cy="5554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Demodulation</a:t>
            </a:r>
          </a:p>
          <a:p>
            <a:pPr algn="ctr"/>
            <a:r>
              <a:rPr lang="en-US" sz="1400" b="1" dirty="0" smtClean="0">
                <a:latin typeface="+mj-lt"/>
              </a:rPr>
              <a:t>DSP</a:t>
            </a:r>
            <a:endParaRPr lang="en-US" sz="1400" b="1" dirty="0">
              <a:latin typeface="+mj-lt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4051775" y="1657884"/>
            <a:ext cx="7865283" cy="1623348"/>
            <a:chOff x="3603172" y="1657884"/>
            <a:chExt cx="7865283" cy="1623348"/>
          </a:xfrm>
        </p:grpSpPr>
        <p:grpSp>
          <p:nvGrpSpPr>
            <p:cNvPr id="137" name="Group 136"/>
            <p:cNvGrpSpPr/>
            <p:nvPr/>
          </p:nvGrpSpPr>
          <p:grpSpPr>
            <a:xfrm>
              <a:off x="3603172" y="1657884"/>
              <a:ext cx="7865283" cy="1623348"/>
              <a:chOff x="2683759" y="1657885"/>
              <a:chExt cx="7865283" cy="1623348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683759" y="1688971"/>
                <a:ext cx="7865283" cy="1592262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28575">
                <a:solidFill>
                  <a:schemeClr val="dk1"/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4034276" y="2307300"/>
                    <a:ext cx="734168" cy="324517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200" dirty="0">
                              <a:latin typeface="+mj-lt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1200" i="1">
                              <a:latin typeface="+mj-lt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+mj-lt"/>
                              <a:cs typeface="Calibri" panose="020F0502020204030204" pitchFamily="34" charset="0"/>
                            </a:rPr>
                            <m:t>|</m:t>
                          </m:r>
                        </m:oMath>
                      </m:oMathPara>
                    </a14:m>
                    <a:endParaRPr lang="en-US" sz="1200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4276" y="2307300"/>
                    <a:ext cx="734168" cy="32451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5069276" y="2307684"/>
                    <a:ext cx="734168" cy="324517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9276" y="2307684"/>
                    <a:ext cx="734168" cy="32451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>
                <a:stCxn id="39" idx="3"/>
                <a:endCxn id="56" idx="1"/>
              </p:cNvCxnSpPr>
              <p:nvPr/>
            </p:nvCxnSpPr>
            <p:spPr>
              <a:xfrm>
                <a:off x="4768444" y="2469559"/>
                <a:ext cx="300832" cy="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6113393" y="2307684"/>
                    <a:ext cx="734168" cy="324517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FFT</m:t>
                          </m:r>
                        </m:oMath>
                      </m:oMathPara>
                    </a14:m>
                    <a:endParaRPr lang="en-US" sz="1200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3393" y="2307684"/>
                    <a:ext cx="734168" cy="32451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/>
              <p:cNvCxnSpPr>
                <a:stCxn id="56" idx="3"/>
                <a:endCxn id="59" idx="1"/>
              </p:cNvCxnSpPr>
              <p:nvPr/>
            </p:nvCxnSpPr>
            <p:spPr>
              <a:xfrm>
                <a:off x="5803443" y="2469942"/>
                <a:ext cx="3099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lowchart: Summing Junction 63"/>
              <p:cNvSpPr/>
              <p:nvPr/>
            </p:nvSpPr>
            <p:spPr>
              <a:xfrm>
                <a:off x="7157512" y="2307684"/>
                <a:ext cx="384241" cy="32451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59" idx="3"/>
                <a:endCxn id="64" idx="2"/>
              </p:cNvCxnSpPr>
              <p:nvPr/>
            </p:nvCxnSpPr>
            <p:spPr>
              <a:xfrm flipV="1">
                <a:off x="6847562" y="2469941"/>
                <a:ext cx="30995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951873" y="2963618"/>
                    <a:ext cx="795519" cy="17843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𝑠𝑔𝑛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873" y="2963618"/>
                    <a:ext cx="795519" cy="17843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3448" r="-769" b="-448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>
                <a:endCxn id="64" idx="4"/>
              </p:cNvCxnSpPr>
              <p:nvPr/>
            </p:nvCxnSpPr>
            <p:spPr>
              <a:xfrm flipV="1">
                <a:off x="7349633" y="2632199"/>
                <a:ext cx="0" cy="331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7851704" y="2307683"/>
                    <a:ext cx="734168" cy="324517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IFFT</m:t>
                          </m:r>
                        </m:oMath>
                      </m:oMathPara>
                    </a14:m>
                    <a:endParaRPr lang="en-US" sz="1200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1704" y="2307683"/>
                    <a:ext cx="734168" cy="32451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>
                <a:stCxn id="64" idx="6"/>
                <a:endCxn id="74" idx="1"/>
              </p:cNvCxnSpPr>
              <p:nvPr/>
            </p:nvCxnSpPr>
            <p:spPr>
              <a:xfrm>
                <a:off x="7541753" y="2469941"/>
                <a:ext cx="3099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8895821" y="2307683"/>
                    <a:ext cx="776365" cy="324517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(∙)}</m:t>
                          </m:r>
                        </m:oMath>
                      </m:oMathPara>
                    </a14:m>
                    <a:endParaRPr lang="en-US" sz="1200" dirty="0">
                      <a:latin typeface="+mj-lt"/>
                    </a:endParaRPr>
                  </a:p>
                </p:txBody>
              </p:sp>
            </mc:Choice>
            <mc:Fallback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5821" y="2307683"/>
                    <a:ext cx="776365" cy="32451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Arrow Connector 78"/>
              <p:cNvCxnSpPr>
                <a:stCxn id="74" idx="3"/>
                <a:endCxn id="78" idx="1"/>
              </p:cNvCxnSpPr>
              <p:nvPr/>
            </p:nvCxnSpPr>
            <p:spPr>
              <a:xfrm>
                <a:off x="8585872" y="2469942"/>
                <a:ext cx="3099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Flowchart: Summing Junction 85"/>
              <p:cNvSpPr/>
              <p:nvPr/>
            </p:nvSpPr>
            <p:spPr>
              <a:xfrm>
                <a:off x="9939940" y="2307684"/>
                <a:ext cx="384241" cy="32451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78" idx="3"/>
                <a:endCxn id="86" idx="2"/>
              </p:cNvCxnSpPr>
              <p:nvPr/>
            </p:nvCxnSpPr>
            <p:spPr>
              <a:xfrm>
                <a:off x="9672186" y="2469942"/>
                <a:ext cx="2677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>
                <a:endCxn id="86" idx="0"/>
              </p:cNvCxnSpPr>
              <p:nvPr/>
            </p:nvCxnSpPr>
            <p:spPr>
              <a:xfrm flipV="1">
                <a:off x="4901692" y="2307684"/>
                <a:ext cx="5230369" cy="162258"/>
              </a:xfrm>
              <a:prstGeom prst="bentConnector4">
                <a:avLst>
                  <a:gd name="adj1" fmla="val 33"/>
                  <a:gd name="adj2" fmla="val 21383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6365598" y="1657885"/>
                <a:ext cx="2206281" cy="298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 smtClean="0"/>
                  <a:t>Kramers-Kronig</a:t>
                </a:r>
                <a:r>
                  <a:rPr lang="en-US" dirty="0" smtClean="0"/>
                  <a:t> </a:t>
                </a:r>
                <a:r>
                  <a:rPr lang="en-US" dirty="0"/>
                  <a:t>Algorithm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Rectangle 166"/>
                <p:cNvSpPr/>
                <p:nvPr/>
              </p:nvSpPr>
              <p:spPr>
                <a:xfrm>
                  <a:off x="3909570" y="2307299"/>
                  <a:ext cx="734168" cy="324834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9570" y="2307299"/>
                  <a:ext cx="734168" cy="32483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Arrow Connector 172"/>
            <p:cNvCxnSpPr>
              <a:stCxn id="167" idx="3"/>
              <a:endCxn id="39" idx="1"/>
            </p:cNvCxnSpPr>
            <p:nvPr/>
          </p:nvCxnSpPr>
          <p:spPr>
            <a:xfrm flipV="1">
              <a:off x="4643738" y="2469558"/>
              <a:ext cx="309951" cy="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Elbow Connector 181"/>
          <p:cNvCxnSpPr>
            <a:stCxn id="86" idx="6"/>
            <a:endCxn id="202" idx="3"/>
          </p:cNvCxnSpPr>
          <p:nvPr/>
        </p:nvCxnSpPr>
        <p:spPr>
          <a:xfrm flipH="1">
            <a:off x="11133333" y="2469941"/>
            <a:ext cx="558864" cy="2175332"/>
          </a:xfrm>
          <a:prstGeom prst="bentConnector3">
            <a:avLst>
              <a:gd name="adj1" fmla="val -62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/>
              <p:cNvSpPr txBox="1"/>
              <p:nvPr/>
            </p:nvSpPr>
            <p:spPr>
              <a:xfrm>
                <a:off x="2998223" y="2236467"/>
                <a:ext cx="1009315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+mj-lt"/>
                        </a:rPr>
                        <m:t>𝑰</m:t>
                      </m:r>
                      <m:r>
                        <a:rPr lang="en-US" sz="1400" b="1" i="1" smtClean="0">
                          <a:latin typeface="+mj-lt"/>
                        </a:rPr>
                        <m:t>(</m:t>
                      </m:r>
                      <m:r>
                        <a:rPr lang="en-US" sz="1400" b="1" i="1" smtClean="0">
                          <a:latin typeface="+mj-lt"/>
                        </a:rPr>
                        <m:t>𝒕</m:t>
                      </m:r>
                      <m:r>
                        <a:rPr lang="en-US" sz="1400" b="1" i="1" smtClean="0">
                          <a:latin typeface="+mj-lt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400" b="1" dirty="0">
                          <a:latin typeface="+mj-lt"/>
                          <a:sym typeface="Symbol" panose="05050102010706020507" pitchFamily="18" charset="2"/>
                        </a:rPr>
                        <m:t></m:t>
                      </m:r>
                      <m:sSup>
                        <m:sSupPr>
                          <m:ctrlPr>
                            <a:rPr lang="en-US" sz="1400" b="1" i="1" dirty="0" smtClean="0">
                              <a:latin typeface="+mj-lt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latin typeface="+mj-lt"/>
                              <a:sym typeface="Symbol" panose="05050102010706020507" pitchFamily="18" charset="2"/>
                            </a:rPr>
                            <m:t>|</m:t>
                          </m:r>
                          <m:r>
                            <a:rPr lang="en-US" sz="1400" b="1" i="1" dirty="0" smtClean="0">
                              <a:latin typeface="+mj-lt"/>
                              <a:sym typeface="Symbol" panose="05050102010706020507" pitchFamily="18" charset="2"/>
                            </a:rPr>
                            <m:t>𝑨</m:t>
                          </m:r>
                          <m:r>
                            <a:rPr lang="en-US" sz="1400" b="1" i="1" dirty="0" smtClean="0">
                              <a:latin typeface="+mj-lt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1400" b="1" i="1" dirty="0" smtClean="0">
                              <a:latin typeface="+mj-lt"/>
                              <a:sym typeface="Symbol" panose="05050102010706020507" pitchFamily="18" charset="2"/>
                            </a:rPr>
                            <m:t>𝒕</m:t>
                          </m:r>
                          <m:r>
                            <a:rPr lang="en-US" sz="1400" b="1" i="1" dirty="0" smtClean="0">
                              <a:latin typeface="+mj-lt"/>
                              <a:sym typeface="Symbol" panose="05050102010706020507" pitchFamily="18" charset="2"/>
                            </a:rPr>
                            <m:t>)|</m:t>
                          </m:r>
                        </m:e>
                        <m:sup>
                          <m:r>
                            <a:rPr lang="en-US" sz="1400" b="1" i="1" dirty="0" smtClean="0">
                              <a:latin typeface="+mj-lt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latin typeface="+mj-lt"/>
                </a:endParaRPr>
              </a:p>
            </p:txBody>
          </p:sp>
        </mc:Choice>
        <mc:Fallback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223" y="2236467"/>
                <a:ext cx="1009315" cy="220253"/>
              </a:xfrm>
              <a:prstGeom prst="rect">
                <a:avLst/>
              </a:prstGeom>
              <a:blipFill>
                <a:blip r:embed="rId15"/>
                <a:stretch>
                  <a:fillRect l="-3636" t="-2778" r="-181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Arrow Connector 196"/>
          <p:cNvCxnSpPr>
            <a:endCxn id="157" idx="3"/>
          </p:cNvCxnSpPr>
          <p:nvPr/>
        </p:nvCxnSpPr>
        <p:spPr>
          <a:xfrm flipH="1">
            <a:off x="9586681" y="4645273"/>
            <a:ext cx="353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Rectangle 201"/>
              <p:cNvSpPr/>
              <p:nvPr/>
            </p:nvSpPr>
            <p:spPr>
              <a:xfrm>
                <a:off x="9938623" y="4367534"/>
                <a:ext cx="1194710" cy="55547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𝐂𝐃</m:t>
                          </m:r>
                          <m:r>
                            <m:rPr>
                              <m:nor/>
                            </m:rPr>
                            <a:rPr lang="en-US" sz="1400" b="1" dirty="0"/>
                            <m:t> </m:t>
                          </m:r>
                        </m:e>
                        <m:sup>
                          <m:r>
                            <a:rPr lang="en-US" sz="140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623" y="4367534"/>
                <a:ext cx="1194710" cy="5554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0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82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44</cp:revision>
  <dcterms:created xsi:type="dcterms:W3CDTF">2017-09-29T13:07:37Z</dcterms:created>
  <dcterms:modified xsi:type="dcterms:W3CDTF">2017-10-11T17:43:33Z</dcterms:modified>
</cp:coreProperties>
</file>