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4/9/2024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4/9/2024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5" Type="http://schemas.openxmlformats.org/officeDocument/2006/relationships/image" Target="../media/image5.jpeg" /><Relationship Id="rId4" Type="http://schemas.openxmlformats.org/officeDocument/2006/relationships/image" Target="../media/image4.jpeg" /></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topics/zomato-data-analysis" TargetMode="External" /><Relationship Id="rId2" Type="http://schemas.openxmlformats.org/officeDocument/2006/relationships/hyperlink" Target="https://www.geeksforgeeks.org/zomato-data-analysis-using-python" TargetMode="External" /><Relationship Id="rId1" Type="http://schemas.openxmlformats.org/officeDocument/2006/relationships/slideLayout" Target="../slideLayouts/slideLayout2.xml" /><Relationship Id="rId5" Type="http://schemas.openxmlformats.org/officeDocument/2006/relationships/hyperlink" Target="https://www.nomidl.com/python/zomato-data-analysis-project-using-python/" TargetMode="External" /><Relationship Id="rId4" Type="http://schemas.openxmlformats.org/officeDocument/2006/relationships/hyperlink" Target="https://www.kaggle.com/code/chirag9073/zomato-restaurants-analysis-and-prediction"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python-introduction-matplotlib/" TargetMode="External" /><Relationship Id="rId2" Type="http://schemas.openxmlformats.org/officeDocument/2006/relationships/hyperlink" Target="https://www.geeksforgeeks.org/python-numpy/" TargetMode="External" /><Relationship Id="rId1" Type="http://schemas.openxmlformats.org/officeDocument/2006/relationships/slideLayout" Target="../slideLayouts/slideLayout2.xml" /><Relationship Id="rId5" Type="http://schemas.openxmlformats.org/officeDocument/2006/relationships/hyperlink" Target="https://www.geeksforgeeks.org/introduction-to-seaborn-python/" TargetMode="External" /><Relationship Id="rId4" Type="http://schemas.openxmlformats.org/officeDocument/2006/relationships/hyperlink" Target="https://www.geeksforgeeks.org/pandas-tutorial/" TargetMode="Externa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44057"/>
            <a:ext cx="8825658" cy="1359672"/>
          </a:xfrm>
        </p:spPr>
        <p:txBody>
          <a:bodyPr/>
          <a:lstStyle/>
          <a:p>
            <a:r>
              <a:rPr lang="en-US" sz="4000" dirty="0">
                <a:latin typeface="Times New Roman" panose="02020603050405020304" pitchFamily="18" charset="0"/>
                <a:cs typeface="Times New Roman" panose="02020603050405020304" pitchFamily="18" charset="0"/>
              </a:rPr>
              <a:t>NAAN MUDHALVAN DATASCIENCE FUNDAMENTAL PROJECT</a:t>
            </a: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89329" y="2003729"/>
            <a:ext cx="8891284" cy="3951798"/>
          </a:xfrm>
        </p:spPr>
        <p:txBody>
          <a:bodyPr>
            <a:normAutofit lnSpcReduction="10000"/>
          </a:bodyPr>
          <a:lstStyle/>
          <a:p>
            <a:r>
              <a:rPr lang="en-US" dirty="0"/>
              <a:t>                            </a:t>
            </a:r>
            <a:endParaRPr lang="en-US" dirty="0">
              <a:solidFill>
                <a:schemeClr val="tx1">
                  <a:lumMod val="90000"/>
                  <a:lumOff val="10000"/>
                </a:schemeClr>
              </a:solidFill>
            </a:endParaRPr>
          </a:p>
          <a:p>
            <a:r>
              <a:rPr lang="en-US" dirty="0">
                <a:solidFill>
                  <a:schemeClr val="tx1">
                    <a:lumMod val="90000"/>
                    <a:lumOff val="10000"/>
                  </a:schemeClr>
                </a:solidFill>
                <a:latin typeface="Times New Roman" panose="02020603050405020304" pitchFamily="18" charset="0"/>
                <a:cs typeface="Times New Roman" panose="02020603050405020304" pitchFamily="18" charset="0"/>
              </a:rPr>
              <a:t>                                        </a:t>
            </a:r>
            <a:r>
              <a:rPr lang="en-GB" dirty="0">
                <a:solidFill>
                  <a:schemeClr val="tx1">
                    <a:lumMod val="90000"/>
                    <a:lumOff val="10000"/>
                  </a:schemeClr>
                </a:solidFill>
                <a:latin typeface="Times New Roman" panose="02020603050405020304" pitchFamily="18" charset="0"/>
                <a:cs typeface="Times New Roman" panose="02020603050405020304" pitchFamily="18" charset="0"/>
              </a:rPr>
              <a:t>        </a:t>
            </a:r>
            <a:r>
              <a:rPr lang="en-US" sz="2400" dirty="0">
                <a:solidFill>
                  <a:schemeClr val="tx1">
                    <a:lumMod val="90000"/>
                    <a:lumOff val="10000"/>
                  </a:schemeClr>
                </a:solidFill>
                <a:latin typeface="Times New Roman" panose="02020603050405020304" pitchFamily="18" charset="0"/>
                <a:cs typeface="Times New Roman" panose="02020603050405020304" pitchFamily="18" charset="0"/>
              </a:rPr>
              <a:t>PROJECT  TITLE :</a:t>
            </a:r>
          </a:p>
          <a:p>
            <a:r>
              <a:rPr lang="en-US" sz="2400" dirty="0">
                <a:solidFill>
                  <a:schemeClr val="tx1">
                    <a:lumMod val="90000"/>
                    <a:lumOff val="10000"/>
                  </a:schemeClr>
                </a:solidFill>
                <a:latin typeface="Times New Roman" panose="02020603050405020304" pitchFamily="18" charset="0"/>
                <a:cs typeface="Times New Roman" panose="02020603050405020304" pitchFamily="18" charset="0"/>
              </a:rPr>
              <a:t>           ZOMATO DATA ANALYSIS USING PYTHON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PRESENTED BY:</a:t>
            </a:r>
          </a:p>
          <a:p>
            <a:r>
              <a:rPr lang="en-US" dirty="0">
                <a:latin typeface="Times New Roman" panose="02020603050405020304" pitchFamily="18" charset="0"/>
                <a:cs typeface="Times New Roman" panose="02020603050405020304" pitchFamily="18" charset="0"/>
              </a:rPr>
              <a:t>                  ANDISAMY N</a:t>
            </a:r>
          </a:p>
          <a:p>
            <a:r>
              <a:rPr lang="en-US" dirty="0">
                <a:latin typeface="Times New Roman" panose="02020603050405020304" pitchFamily="18" charset="0"/>
                <a:cs typeface="Times New Roman" panose="02020603050405020304" pitchFamily="18" charset="0"/>
              </a:rPr>
              <a:t>                  SACS M.A.V.M.M.ENGINEERING COLLEGE</a:t>
            </a:r>
          </a:p>
          <a:p>
            <a:r>
              <a:rPr lang="en-US" dirty="0">
                <a:latin typeface="Times New Roman" panose="02020603050405020304" pitchFamily="18" charset="0"/>
                <a:cs typeface="Times New Roman" panose="02020603050405020304" pitchFamily="18" charset="0"/>
              </a:rPr>
              <a:t>                   III YEAR EEE DEPARTMENT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956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 </a:t>
            </a:r>
            <a:endParaRPr lang="en-IN" dirty="0"/>
          </a:p>
        </p:txBody>
      </p:sp>
      <p:pic>
        <p:nvPicPr>
          <p:cNvPr id="4" name="Content Placeholder 3">
            <a:extLst>
              <a:ext uri="{FF2B5EF4-FFF2-40B4-BE49-F238E27FC236}">
                <a16:creationId xmlns:a16="http://schemas.microsoft.com/office/drawing/2014/main" id="{7D34520C-609D-8576-0BBE-FBCB3D593089}"/>
              </a:ext>
            </a:extLst>
          </p:cNvPr>
          <p:cNvPicPr>
            <a:picLocks noGrp="1" noChangeAspect="1"/>
          </p:cNvPicPr>
          <p:nvPr>
            <p:ph idx="1"/>
          </p:nvPr>
        </p:nvPicPr>
        <p:blipFill>
          <a:blip r:embed="rId2"/>
          <a:stretch>
            <a:fillRect/>
          </a:stretch>
        </p:blipFill>
        <p:spPr>
          <a:xfrm>
            <a:off x="397687" y="2533129"/>
            <a:ext cx="3122028" cy="1791741"/>
          </a:xfrm>
        </p:spPr>
      </p:pic>
      <p:pic>
        <p:nvPicPr>
          <p:cNvPr id="5" name="Picture 4">
            <a:extLst>
              <a:ext uri="{FF2B5EF4-FFF2-40B4-BE49-F238E27FC236}">
                <a16:creationId xmlns:a16="http://schemas.microsoft.com/office/drawing/2014/main" id="{E990E723-410E-40F3-DC40-0EC17A6F2581}"/>
              </a:ext>
            </a:extLst>
          </p:cNvPr>
          <p:cNvPicPr>
            <a:picLocks noChangeAspect="1"/>
          </p:cNvPicPr>
          <p:nvPr/>
        </p:nvPicPr>
        <p:blipFill>
          <a:blip r:embed="rId3"/>
          <a:stretch>
            <a:fillRect/>
          </a:stretch>
        </p:blipFill>
        <p:spPr>
          <a:xfrm>
            <a:off x="3748376" y="2533128"/>
            <a:ext cx="3574565" cy="1791741"/>
          </a:xfrm>
          <a:prstGeom prst="rect">
            <a:avLst/>
          </a:prstGeom>
        </p:spPr>
      </p:pic>
      <p:pic>
        <p:nvPicPr>
          <p:cNvPr id="6" name="Picture 5">
            <a:extLst>
              <a:ext uri="{FF2B5EF4-FFF2-40B4-BE49-F238E27FC236}">
                <a16:creationId xmlns:a16="http://schemas.microsoft.com/office/drawing/2014/main" id="{2D95EEBF-1A01-0B35-DA96-35028C0B2EE3}"/>
              </a:ext>
            </a:extLst>
          </p:cNvPr>
          <p:cNvPicPr>
            <a:picLocks noChangeAspect="1"/>
          </p:cNvPicPr>
          <p:nvPr/>
        </p:nvPicPr>
        <p:blipFill>
          <a:blip r:embed="rId4"/>
          <a:stretch>
            <a:fillRect/>
          </a:stretch>
        </p:blipFill>
        <p:spPr>
          <a:xfrm>
            <a:off x="7798831" y="2514985"/>
            <a:ext cx="3774552" cy="1651824"/>
          </a:xfrm>
          <a:prstGeom prst="rect">
            <a:avLst/>
          </a:prstGeom>
        </p:spPr>
      </p:pic>
      <p:pic>
        <p:nvPicPr>
          <p:cNvPr id="7" name="Picture 6">
            <a:extLst>
              <a:ext uri="{FF2B5EF4-FFF2-40B4-BE49-F238E27FC236}">
                <a16:creationId xmlns:a16="http://schemas.microsoft.com/office/drawing/2014/main" id="{7491A4F5-E7C9-8C9A-3457-9FED59709B76}"/>
              </a:ext>
            </a:extLst>
          </p:cNvPr>
          <p:cNvPicPr>
            <a:picLocks noChangeAspect="1"/>
          </p:cNvPicPr>
          <p:nvPr/>
        </p:nvPicPr>
        <p:blipFill>
          <a:blip r:embed="rId5"/>
          <a:stretch>
            <a:fillRect/>
          </a:stretch>
        </p:blipFill>
        <p:spPr>
          <a:xfrm>
            <a:off x="397687" y="4729184"/>
            <a:ext cx="4664274" cy="1567980"/>
          </a:xfrm>
          <a:prstGeom prst="rect">
            <a:avLst/>
          </a:prstGeom>
        </p:spPr>
      </p:pic>
      <p:pic>
        <p:nvPicPr>
          <p:cNvPr id="8" name="Picture 7">
            <a:extLst>
              <a:ext uri="{FF2B5EF4-FFF2-40B4-BE49-F238E27FC236}">
                <a16:creationId xmlns:a16="http://schemas.microsoft.com/office/drawing/2014/main" id="{336A09A9-80F3-4FF1-49DF-9E5CF1679F58}"/>
              </a:ext>
            </a:extLst>
          </p:cNvPr>
          <p:cNvPicPr>
            <a:picLocks noChangeAspect="1"/>
          </p:cNvPicPr>
          <p:nvPr/>
        </p:nvPicPr>
        <p:blipFill>
          <a:blip r:embed="rId4"/>
          <a:stretch>
            <a:fillRect/>
          </a:stretch>
        </p:blipFill>
        <p:spPr>
          <a:xfrm>
            <a:off x="5704991" y="4496870"/>
            <a:ext cx="5297413" cy="2032607"/>
          </a:xfrm>
          <a:prstGeom prst="rect">
            <a:avLst/>
          </a:prstGeom>
        </p:spPr>
      </p:pic>
    </p:spTree>
    <p:extLst>
      <p:ext uri="{BB962C8B-B14F-4D97-AF65-F5344CB8AC3E}">
        <p14:creationId xmlns:p14="http://schemas.microsoft.com/office/powerpoint/2010/main" val="1768870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IN" dirty="0"/>
          </a:p>
        </p:txBody>
      </p:sp>
      <p:sp>
        <p:nvSpPr>
          <p:cNvPr id="3" name="Content Placeholder 2"/>
          <p:cNvSpPr>
            <a:spLocks noGrp="1"/>
          </p:cNvSpPr>
          <p:nvPr>
            <p:ph idx="1"/>
          </p:nvPr>
        </p:nvSpPr>
        <p:spPr/>
        <p:txBody>
          <a:bodyPr/>
          <a:lstStyle/>
          <a:p>
            <a:r>
              <a:rPr lang="en-IN" dirty="0">
                <a:solidFill>
                  <a:schemeClr val="tx2">
                    <a:lumMod val="60000"/>
                    <a:lumOff val="40000"/>
                  </a:schemeClr>
                </a:solidFill>
                <a:hlinkClick r:id="rId2">
                  <a:extLst>
                    <a:ext uri="{A12FA001-AC4F-418D-AE19-62706E023703}">
                      <ahyp:hlinkClr xmlns:ahyp="http://schemas.microsoft.com/office/drawing/2018/hyperlinkcolor" val="tx"/>
                    </a:ext>
                  </a:extLst>
                </a:hlinkClick>
              </a:rPr>
              <a:t>https://www.geeksforgeeks.org/zomato-data-analysis-using-python</a:t>
            </a:r>
            <a:endParaRPr lang="en-IN" dirty="0">
              <a:solidFill>
                <a:schemeClr val="tx2">
                  <a:lumMod val="60000"/>
                  <a:lumOff val="40000"/>
                </a:schemeClr>
              </a:solidFill>
            </a:endParaRPr>
          </a:p>
          <a:p>
            <a:r>
              <a:rPr lang="en-IN" dirty="0">
                <a:solidFill>
                  <a:schemeClr val="tx2">
                    <a:lumMod val="60000"/>
                    <a:lumOff val="40000"/>
                  </a:schemeClr>
                </a:solidFill>
                <a:hlinkClick r:id="rId3">
                  <a:extLst>
                    <a:ext uri="{A12FA001-AC4F-418D-AE19-62706E023703}">
                      <ahyp:hlinkClr xmlns:ahyp="http://schemas.microsoft.com/office/drawing/2018/hyperlinkcolor" val="tx"/>
                    </a:ext>
                  </a:extLst>
                </a:hlinkClick>
              </a:rPr>
              <a:t>https://github.com/topics/zomato-data-analysis</a:t>
            </a:r>
            <a:endParaRPr lang="en-IN" dirty="0">
              <a:solidFill>
                <a:schemeClr val="tx2">
                  <a:lumMod val="60000"/>
                  <a:lumOff val="40000"/>
                </a:schemeClr>
              </a:solidFill>
            </a:endParaRPr>
          </a:p>
          <a:p>
            <a:r>
              <a:rPr lang="en-IN" dirty="0">
                <a:solidFill>
                  <a:schemeClr val="tx2">
                    <a:lumMod val="60000"/>
                    <a:lumOff val="40000"/>
                  </a:schemeClr>
                </a:solidFill>
                <a:hlinkClick r:id="rId4">
                  <a:extLst>
                    <a:ext uri="{A12FA001-AC4F-418D-AE19-62706E023703}">
                      <ahyp:hlinkClr xmlns:ahyp="http://schemas.microsoft.com/office/drawing/2018/hyperlinkcolor" val="tx"/>
                    </a:ext>
                  </a:extLst>
                </a:hlinkClick>
              </a:rPr>
              <a:t>https://www.kaggle.com/code/chirag9073/zomato-restaurants-analysis-and-prediction</a:t>
            </a:r>
            <a:endParaRPr lang="en-IN" dirty="0">
              <a:solidFill>
                <a:schemeClr val="tx2">
                  <a:lumMod val="60000"/>
                  <a:lumOff val="40000"/>
                </a:schemeClr>
              </a:solidFill>
            </a:endParaRPr>
          </a:p>
          <a:p>
            <a:r>
              <a:rPr lang="en-IN" dirty="0">
                <a:solidFill>
                  <a:schemeClr val="tx2">
                    <a:lumMod val="60000"/>
                    <a:lumOff val="40000"/>
                  </a:schemeClr>
                </a:solidFill>
                <a:hlinkClick r:id="rId5">
                  <a:extLst>
                    <a:ext uri="{A12FA001-AC4F-418D-AE19-62706E023703}">
                      <ahyp:hlinkClr xmlns:ahyp="http://schemas.microsoft.com/office/drawing/2018/hyperlinkcolor" val="tx"/>
                    </a:ext>
                  </a:extLst>
                </a:hlinkClick>
              </a:rPr>
              <a:t>https://www.nomidl.com/python/zomato-data-analysis-project-using-python/</a:t>
            </a:r>
            <a:endParaRPr lang="en-IN" dirty="0">
              <a:solidFill>
                <a:schemeClr val="tx2">
                  <a:lumMod val="60000"/>
                  <a:lumOff val="40000"/>
                </a:schemeClr>
              </a:solidFill>
            </a:endParaRPr>
          </a:p>
          <a:p>
            <a:pPr marL="0" indent="0">
              <a:buNone/>
            </a:pPr>
            <a:endParaRPr lang="en-IN" dirty="0">
              <a:solidFill>
                <a:schemeClr val="tx2">
                  <a:lumMod val="60000"/>
                  <a:lumOff val="40000"/>
                </a:schemeClr>
              </a:solidFill>
            </a:endParaRPr>
          </a:p>
          <a:p>
            <a:pPr marL="0" indent="0">
              <a:buNone/>
            </a:pPr>
            <a:endParaRPr lang="en-IN" dirty="0">
              <a:solidFill>
                <a:schemeClr val="tx2">
                  <a:lumMod val="60000"/>
                  <a:lumOff val="40000"/>
                </a:schemeClr>
              </a:solidFill>
            </a:endParaRPr>
          </a:p>
          <a:p>
            <a:endParaRPr lang="en-IN" dirty="0"/>
          </a:p>
        </p:txBody>
      </p:sp>
    </p:spTree>
    <p:extLst>
      <p:ext uri="{BB962C8B-B14F-4D97-AF65-F5344CB8AC3E}">
        <p14:creationId xmlns:p14="http://schemas.microsoft.com/office/powerpoint/2010/main" val="28438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2167" y="2099733"/>
            <a:ext cx="8048446" cy="1470403"/>
          </a:xfrm>
        </p:spPr>
        <p:txBody>
          <a:bodyPr/>
          <a:lstStyle/>
          <a:p>
            <a:r>
              <a:rPr lang="en-US" dirty="0"/>
              <a:t>      Thank you!!</a:t>
            </a:r>
            <a:endParaRPr lang="en-IN" dirty="0"/>
          </a:p>
        </p:txBody>
      </p:sp>
    </p:spTree>
    <p:extLst>
      <p:ext uri="{BB962C8B-B14F-4D97-AF65-F5344CB8AC3E}">
        <p14:creationId xmlns:p14="http://schemas.microsoft.com/office/powerpoint/2010/main" val="403093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t>Zomato</a:t>
            </a:r>
            <a:r>
              <a:rPr lang="en-US" dirty="0"/>
              <a:t> is a leading online food delivery and restaurant discovery platform headquartered in India. Founded in 2008 by </a:t>
            </a:r>
            <a:r>
              <a:rPr lang="en-US" dirty="0" err="1"/>
              <a:t>Deepinder</a:t>
            </a:r>
            <a:r>
              <a:rPr lang="en-US" dirty="0"/>
              <a:t> </a:t>
            </a:r>
            <a:r>
              <a:rPr lang="en-US" dirty="0" err="1"/>
              <a:t>Goyal</a:t>
            </a:r>
            <a:r>
              <a:rPr lang="en-US" dirty="0"/>
              <a:t> and Pankaj </a:t>
            </a:r>
            <a:r>
              <a:rPr lang="en-US" dirty="0" err="1"/>
              <a:t>Chaddah</a:t>
            </a:r>
            <a:r>
              <a:rPr lang="en-US" dirty="0"/>
              <a:t>, </a:t>
            </a:r>
            <a:r>
              <a:rPr lang="en-US" dirty="0" err="1"/>
              <a:t>Zomato</a:t>
            </a:r>
            <a:r>
              <a:rPr lang="en-US" dirty="0"/>
              <a:t> has grown into one of the largest food technology companies globally, operating in numerous countries and serving millions of users.</a:t>
            </a:r>
          </a:p>
          <a:p>
            <a:pPr marL="0" indent="0">
              <a:buNone/>
            </a:pPr>
            <a:endParaRPr lang="en-US" dirty="0"/>
          </a:p>
          <a:p>
            <a:r>
              <a:rPr lang="en-US" dirty="0"/>
              <a:t>We analyzed the best restaurants for each cuisine to provide the data you need. This means you can find out what part of the country has the most restaurants for your desired cuisine, then check out those places and provide a review of all the local places.</a:t>
            </a:r>
            <a:endParaRPr lang="en-IN" dirty="0"/>
          </a:p>
        </p:txBody>
      </p:sp>
    </p:spTree>
    <p:extLst>
      <p:ext uri="{BB962C8B-B14F-4D97-AF65-F5344CB8AC3E}">
        <p14:creationId xmlns:p14="http://schemas.microsoft.com/office/powerpoint/2010/main" val="164087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STATEMENT </a:t>
            </a:r>
            <a:endParaRPr lang="en-IN" dirty="0"/>
          </a:p>
        </p:txBody>
      </p:sp>
      <p:sp>
        <p:nvSpPr>
          <p:cNvPr id="3" name="Content Placeholder 2"/>
          <p:cNvSpPr>
            <a:spLocks noGrp="1"/>
          </p:cNvSpPr>
          <p:nvPr>
            <p:ph idx="1"/>
          </p:nvPr>
        </p:nvSpPr>
        <p:spPr/>
        <p:txBody>
          <a:bodyPr/>
          <a:lstStyle/>
          <a:p>
            <a:r>
              <a:rPr lang="en-US" dirty="0"/>
              <a:t>The food industry is dynamic, with trends shifting rapidly due to changing consumer preferences, economic factors, and cultural influences. Restaurant owners, investors, and food enthusiasts rely on platforms like </a:t>
            </a:r>
            <a:r>
              <a:rPr lang="en-US" dirty="0" err="1"/>
              <a:t>Zomato</a:t>
            </a:r>
            <a:r>
              <a:rPr lang="en-US" dirty="0"/>
              <a:t> for insights into emerging trends, popular cuisines, and customer sentiments. However, navigating through vast amounts of data on </a:t>
            </a:r>
            <a:r>
              <a:rPr lang="en-US" dirty="0" err="1"/>
              <a:t>Zomato</a:t>
            </a:r>
            <a:r>
              <a:rPr lang="en-US" dirty="0"/>
              <a:t> can be overwhelming. Thus, the problem at hand is to leverage Python for in-depth analysis of </a:t>
            </a:r>
            <a:r>
              <a:rPr lang="en-US" dirty="0" err="1"/>
              <a:t>Zomato</a:t>
            </a:r>
            <a:r>
              <a:rPr lang="en-US" dirty="0"/>
              <a:t> data to extract actionable insights and trends that can inform decision-making processes within the food industry.</a:t>
            </a:r>
            <a:endParaRPr lang="en-IN" dirty="0"/>
          </a:p>
        </p:txBody>
      </p:sp>
    </p:spTree>
    <p:extLst>
      <p:ext uri="{BB962C8B-B14F-4D97-AF65-F5344CB8AC3E}">
        <p14:creationId xmlns:p14="http://schemas.microsoft.com/office/powerpoint/2010/main" val="28021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SOLUTION </a:t>
            </a:r>
            <a:endParaRPr lang="en-IN" dirty="0"/>
          </a:p>
        </p:txBody>
      </p:sp>
      <p:sp>
        <p:nvSpPr>
          <p:cNvPr id="3" name="Content Placeholder 2"/>
          <p:cNvSpPr>
            <a:spLocks noGrp="1"/>
          </p:cNvSpPr>
          <p:nvPr>
            <p:ph idx="1"/>
          </p:nvPr>
        </p:nvSpPr>
        <p:spPr/>
        <p:txBody>
          <a:bodyPr/>
          <a:lstStyle/>
          <a:p>
            <a:br>
              <a:rPr lang="en-US" dirty="0"/>
            </a:br>
            <a:r>
              <a:rPr lang="en-US" dirty="0"/>
              <a:t>The project solution involves leveraging Python for </a:t>
            </a:r>
            <a:r>
              <a:rPr lang="en-US" dirty="0" err="1"/>
              <a:t>Zomato</a:t>
            </a:r>
            <a:r>
              <a:rPr lang="en-US" dirty="0"/>
              <a:t> data analysis. Utilizing </a:t>
            </a:r>
            <a:r>
              <a:rPr lang="en-US" dirty="0" err="1"/>
              <a:t>Zomato's</a:t>
            </a:r>
            <a:r>
              <a:rPr lang="en-US" dirty="0"/>
              <a:t> API, comprehensive restaurant data is collected, cleaned, and analyzed. Key insights on popular cuisines, geographic preferences, and customer sentiments are extracted through exploratory data analysis and sentiment analysis. Actionable recommendations are provided based on analysis findings.</a:t>
            </a:r>
            <a:endParaRPr lang="en-IN" dirty="0"/>
          </a:p>
        </p:txBody>
      </p:sp>
    </p:spTree>
    <p:extLst>
      <p:ext uri="{BB962C8B-B14F-4D97-AF65-F5344CB8AC3E}">
        <p14:creationId xmlns:p14="http://schemas.microsoft.com/office/powerpoint/2010/main" val="74954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APPROACH </a:t>
            </a:r>
            <a:endParaRPr lang="en-IN" dirty="0"/>
          </a:p>
        </p:txBody>
      </p:sp>
      <p:sp>
        <p:nvSpPr>
          <p:cNvPr id="3" name="Content Placeholder 2"/>
          <p:cNvSpPr>
            <a:spLocks noGrp="1"/>
          </p:cNvSpPr>
          <p:nvPr>
            <p:ph idx="1"/>
          </p:nvPr>
        </p:nvSpPr>
        <p:spPr/>
        <p:txBody>
          <a:bodyPr/>
          <a:lstStyle/>
          <a:p>
            <a:pPr fontAlgn="base"/>
            <a:r>
              <a:rPr lang="en-US" dirty="0"/>
              <a:t>Python and its following libraries are used to analyze </a:t>
            </a:r>
            <a:r>
              <a:rPr lang="en-US" dirty="0" err="1"/>
              <a:t>Zomato</a:t>
            </a:r>
            <a:r>
              <a:rPr lang="en-US" dirty="0"/>
              <a:t> data.</a:t>
            </a:r>
          </a:p>
          <a:p>
            <a:pPr fontAlgn="base"/>
            <a:r>
              <a:rPr lang="en-US" b="1" u="sng" dirty="0" err="1">
                <a:hlinkClick r:id="rId2"/>
              </a:rPr>
              <a:t>Numpy</a:t>
            </a:r>
            <a:r>
              <a:rPr lang="en-US" dirty="0"/>
              <a:t>– With </a:t>
            </a:r>
            <a:r>
              <a:rPr lang="en-US" dirty="0" err="1"/>
              <a:t>Numpy</a:t>
            </a:r>
            <a:r>
              <a:rPr lang="en-US" dirty="0"/>
              <a:t> arrays, complex computations are executed quickly, and large calculations are handled efficiently.</a:t>
            </a:r>
          </a:p>
          <a:p>
            <a:pPr fontAlgn="base"/>
            <a:r>
              <a:rPr lang="en-US" b="1" u="sng" dirty="0" err="1">
                <a:hlinkClick r:id="rId3"/>
              </a:rPr>
              <a:t>Matplotlib</a:t>
            </a:r>
            <a:r>
              <a:rPr lang="en-US" dirty="0"/>
              <a:t>– It has a wide range of features for creating high-quality plots, charts, histograms, scatter plots, and more.</a:t>
            </a:r>
          </a:p>
          <a:p>
            <a:pPr fontAlgn="base"/>
            <a:r>
              <a:rPr lang="en-US" b="1" u="sng" dirty="0">
                <a:hlinkClick r:id="rId4"/>
              </a:rPr>
              <a:t>Pandas</a:t>
            </a:r>
            <a:r>
              <a:rPr lang="en-US" dirty="0"/>
              <a:t>– The library simplifies the loading of data frames into 2D arrays and provides functions for performing multiple analysis tasks in a single operation.</a:t>
            </a:r>
          </a:p>
          <a:p>
            <a:pPr fontAlgn="base"/>
            <a:r>
              <a:rPr lang="en-US" b="1" u="sng" dirty="0" err="1">
                <a:hlinkClick r:id="rId5"/>
              </a:rPr>
              <a:t>Seaborn</a:t>
            </a:r>
            <a:r>
              <a:rPr lang="en-US" dirty="0"/>
              <a:t>– It offers a high-level interface for creating visually appealing and informative statistical graphics. </a:t>
            </a:r>
          </a:p>
          <a:p>
            <a:endParaRPr lang="en-IN" dirty="0"/>
          </a:p>
        </p:txBody>
      </p:sp>
    </p:spTree>
    <p:extLst>
      <p:ext uri="{BB962C8B-B14F-4D97-AF65-F5344CB8AC3E}">
        <p14:creationId xmlns:p14="http://schemas.microsoft.com/office/powerpoint/2010/main" val="156631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&amp; DEPLOYMENT</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Data Collection: </a:t>
            </a:r>
          </a:p>
          <a:p>
            <a:pPr marL="0" indent="0">
              <a:buNone/>
            </a:pPr>
            <a:r>
              <a:rPr lang="en-US" dirty="0"/>
              <a:t>                 Retrieve comprehensive restaurant data from </a:t>
            </a:r>
            <a:r>
              <a:rPr lang="en-US" dirty="0" err="1"/>
              <a:t>Zomato's</a:t>
            </a:r>
            <a:r>
              <a:rPr lang="en-US" dirty="0"/>
              <a:t> API, encompassing attributes such as name, location, cuisines, ratings, reviews, and more.</a:t>
            </a:r>
          </a:p>
          <a:p>
            <a:r>
              <a:rPr lang="en-US" b="1" dirty="0"/>
              <a:t>Data Cleaning and Preprocessing: </a:t>
            </a:r>
          </a:p>
          <a:p>
            <a:pPr marL="0" indent="0">
              <a:buNone/>
            </a:pPr>
            <a:r>
              <a:rPr lang="en-US" dirty="0"/>
              <a:t>                Prepare the collected data by addressing issues like missing values, duplicates, inconsistent formatting, and outliers to ensure its reliability and usability for analysis.</a:t>
            </a:r>
          </a:p>
          <a:p>
            <a:r>
              <a:rPr lang="en-US" b="1" dirty="0"/>
              <a:t>Exploratory Data Analysis (EDA): </a:t>
            </a:r>
          </a:p>
          <a:p>
            <a:pPr marL="0" indent="0">
              <a:buNone/>
            </a:pPr>
            <a:r>
              <a:rPr lang="en-US" dirty="0"/>
              <a:t>                Explore the dataset through statistical summaries, visualizations, and correlation analyses to uncover trends, patterns, and relationships among variables.</a:t>
            </a:r>
          </a:p>
          <a:p>
            <a:r>
              <a:rPr lang="en-US" b="1" dirty="0"/>
              <a:t>Cuisines and Restaurant Preferences:</a:t>
            </a:r>
          </a:p>
          <a:p>
            <a:pPr marL="0" indent="0">
              <a:buNone/>
            </a:pPr>
            <a:r>
              <a:rPr lang="en-US" dirty="0"/>
              <a:t>              Identify the most popular cuisines, highest-rated restaurants, and factors influencing customer preferences based on analysis.</a:t>
            </a:r>
          </a:p>
          <a:p>
            <a:endParaRPr lang="en-IN" dirty="0"/>
          </a:p>
        </p:txBody>
      </p:sp>
    </p:spTree>
    <p:extLst>
      <p:ext uri="{BB962C8B-B14F-4D97-AF65-F5344CB8AC3E}">
        <p14:creationId xmlns:p14="http://schemas.microsoft.com/office/powerpoint/2010/main" val="307249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&amp; DEPLOYMENT</a:t>
            </a:r>
            <a:endParaRPr lang="en-IN" dirty="0"/>
          </a:p>
        </p:txBody>
      </p:sp>
      <p:sp>
        <p:nvSpPr>
          <p:cNvPr id="3" name="Content Placeholder 2"/>
          <p:cNvSpPr>
            <a:spLocks noGrp="1"/>
          </p:cNvSpPr>
          <p:nvPr>
            <p:ph idx="1"/>
          </p:nvPr>
        </p:nvSpPr>
        <p:spPr>
          <a:xfrm>
            <a:off x="1154954" y="2603500"/>
            <a:ext cx="8903445" cy="4254500"/>
          </a:xfrm>
        </p:spPr>
        <p:txBody>
          <a:bodyPr>
            <a:normAutofit fontScale="70000" lnSpcReduction="20000"/>
          </a:bodyPr>
          <a:lstStyle/>
          <a:p>
            <a:r>
              <a:rPr lang="en-US" sz="2100" b="1" dirty="0"/>
              <a:t>Geographic Analysis:</a:t>
            </a:r>
            <a:endParaRPr lang="en-US" sz="2100" dirty="0"/>
          </a:p>
          <a:p>
            <a:pPr lvl="1"/>
            <a:r>
              <a:rPr lang="en-US" sz="2100" dirty="0"/>
              <a:t>Visualize restaurant distribution on maps to understand geographic preferences and trends.</a:t>
            </a:r>
          </a:p>
          <a:p>
            <a:pPr lvl="1"/>
            <a:r>
              <a:rPr lang="en-US" sz="2100" dirty="0"/>
              <a:t>Analyze restaurant density, ratings, and customer engagement across different regions or neighborhoods.</a:t>
            </a:r>
          </a:p>
          <a:p>
            <a:r>
              <a:rPr lang="en-US" sz="2100" b="1" dirty="0"/>
              <a:t>Sentiment Analysis:</a:t>
            </a:r>
            <a:endParaRPr lang="en-US" sz="2100" dirty="0"/>
          </a:p>
          <a:p>
            <a:pPr lvl="1"/>
            <a:r>
              <a:rPr lang="en-US" sz="2100" dirty="0"/>
              <a:t>Implement sentiment analysis techniques to extract insights from user reviews.</a:t>
            </a:r>
          </a:p>
          <a:p>
            <a:pPr lvl="1"/>
            <a:r>
              <a:rPr lang="en-US" sz="2100" dirty="0"/>
              <a:t>Analyze customer sentiments towards various restaurants, cuisines, and dining experiences.</a:t>
            </a:r>
          </a:p>
          <a:p>
            <a:pPr lvl="1"/>
            <a:r>
              <a:rPr lang="en-US" sz="2100" dirty="0"/>
              <a:t>Identify common themes, positive/negative sentiments, and areas for improvement based on user feedback.</a:t>
            </a:r>
          </a:p>
          <a:p>
            <a:r>
              <a:rPr lang="en-US" sz="2100" b="1" dirty="0"/>
              <a:t>Predictive Modeling :</a:t>
            </a:r>
            <a:endParaRPr lang="en-US" sz="2100" dirty="0"/>
          </a:p>
          <a:p>
            <a:pPr lvl="1"/>
            <a:r>
              <a:rPr lang="en-US" sz="2100" dirty="0"/>
              <a:t>Develop machine learning models, such as regression or classification algorithms, to predict restaurant ratings or customer preferences.</a:t>
            </a:r>
          </a:p>
          <a:p>
            <a:pPr lvl="1"/>
            <a:r>
              <a:rPr lang="en-US" sz="2100" dirty="0"/>
              <a:t>Train models using historical data and evaluate their performance using metrics like RMSE (Root Mean Squared Error) or accuracy.</a:t>
            </a:r>
          </a:p>
          <a:p>
            <a:endParaRPr lang="en-IN" dirty="0"/>
          </a:p>
        </p:txBody>
      </p:sp>
    </p:spTree>
    <p:extLst>
      <p:ext uri="{BB962C8B-B14F-4D97-AF65-F5344CB8AC3E}">
        <p14:creationId xmlns:p14="http://schemas.microsoft.com/office/powerpoint/2010/main" val="258212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&amp; DEPLOYMENT</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Location Analysis:</a:t>
            </a:r>
            <a:r>
              <a:rPr lang="en-US" dirty="0"/>
              <a:t> Investigate the distribution of restaurants across different locations. Analyze restaurant density, ratings, and user preferences by geographical area.</a:t>
            </a:r>
          </a:p>
          <a:p>
            <a:r>
              <a:rPr lang="en-US" b="1" dirty="0"/>
              <a:t>Ratings Analysis:</a:t>
            </a:r>
            <a:r>
              <a:rPr lang="en-US" dirty="0"/>
              <a:t> Examine the distribution of restaurant ratings and factors influencing high and low ratings. Identify correlations between ratings and other variables such as cuisine type, location, etc.</a:t>
            </a:r>
          </a:p>
          <a:p>
            <a:r>
              <a:rPr lang="en-US" b="1" dirty="0"/>
              <a:t>User Preferences:</a:t>
            </a:r>
            <a:r>
              <a:rPr lang="en-US" dirty="0"/>
              <a:t> Analyze user preferences based on reviews and ratings. Extract insights into common themes, sentiments, and factors influencing user choices when selecting restaurants.</a:t>
            </a:r>
          </a:p>
          <a:p>
            <a:r>
              <a:rPr lang="en-US" b="1" dirty="0"/>
              <a:t>Visualization and Reporting:</a:t>
            </a:r>
            <a:r>
              <a:rPr lang="en-US" dirty="0"/>
              <a:t> Visualize key findings and insights using charts, graphs, and maps. Prepare a comprehensive report or presentation summarizing the analysis process, results, and actionable recommendations.</a:t>
            </a:r>
          </a:p>
          <a:p>
            <a:endParaRPr lang="en-IN" dirty="0"/>
          </a:p>
        </p:txBody>
      </p:sp>
    </p:spTree>
    <p:extLst>
      <p:ext uri="{BB962C8B-B14F-4D97-AF65-F5344CB8AC3E}">
        <p14:creationId xmlns:p14="http://schemas.microsoft.com/office/powerpoint/2010/main" val="275481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endParaRPr lang="en-US" dirty="0"/>
          </a:p>
          <a:p>
            <a:endParaRPr lang="en-US" dirty="0"/>
          </a:p>
          <a:p>
            <a:r>
              <a:rPr lang="en-US" dirty="0"/>
              <a:t>we aim to uncover valuable insights from </a:t>
            </a:r>
            <a:r>
              <a:rPr lang="en-US" dirty="0" err="1"/>
              <a:t>Zomato's</a:t>
            </a:r>
            <a:r>
              <a:rPr lang="en-US" dirty="0"/>
              <a:t> restaurant data using Python. By analyzing factors such as cuisine popularity, location preferences, and user ratings, we can gain a deeper understanding of consumer behavior and trends in the food industry. Ultimately, this analysis can help businesses make informed decisions and enhance the dining experience for customers.</a:t>
            </a:r>
            <a:endParaRPr lang="en-IN" dirty="0"/>
          </a:p>
        </p:txBody>
      </p:sp>
    </p:spTree>
    <p:extLst>
      <p:ext uri="{BB962C8B-B14F-4D97-AF65-F5344CB8AC3E}">
        <p14:creationId xmlns:p14="http://schemas.microsoft.com/office/powerpoint/2010/main" val="202746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77</TotalTime>
  <Words>773</Words>
  <Application>Microsoft Office PowerPoint</Application>
  <PresentationFormat>Widescreen</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NAAN MUDHALVAN DATASCIENCE FUNDAMENTAL PROJECT</vt:lpstr>
      <vt:lpstr>INTRODUCTION</vt:lpstr>
      <vt:lpstr>PROJECT STATEMENT </vt:lpstr>
      <vt:lpstr>PROJECT SOLUTION </vt:lpstr>
      <vt:lpstr>SYSTEM APPROACH </vt:lpstr>
      <vt:lpstr>ALGORITHMS &amp; DEPLOYMENT</vt:lpstr>
      <vt:lpstr>ALGORITHMS &amp; DEPLOYMENT</vt:lpstr>
      <vt:lpstr>ALGORITHMS &amp; DEPLOYMENT</vt:lpstr>
      <vt:lpstr>CONCLUSION</vt:lpstr>
      <vt:lpstr>RESULT </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 DATASCIENCE FUNDAMENTAL PROJCT</dc:title>
  <dc:creator>student</dc:creator>
  <cp:lastModifiedBy>Guest User</cp:lastModifiedBy>
  <cp:revision>9</cp:revision>
  <dcterms:created xsi:type="dcterms:W3CDTF">2024-04-09T09:36:36Z</dcterms:created>
  <dcterms:modified xsi:type="dcterms:W3CDTF">2024-04-09T16:33:13Z</dcterms:modified>
</cp:coreProperties>
</file>