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638da7e2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638da7e2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638da7e2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638da7e2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638da7e2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638da7e2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638da7e2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638da7e2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638da7e2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638da7e2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68b53a0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68b53a0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638da7e2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638da7e2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638da7e2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638da7e2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638da7e2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638da7e2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638da7e2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638da7e2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638da7e2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638da7e2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638da7e2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638da7e2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638da7e2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638da7e2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638da7e2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638da7e2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r" sz="4800">
                <a:latin typeface="Times New Roman"/>
                <a:ea typeface="Times New Roman"/>
                <a:cs typeface="Times New Roman"/>
                <a:sym typeface="Times New Roman"/>
              </a:rPr>
              <a:t>Увод у теорију узорака</a:t>
            </a:r>
            <a:endParaRPr sz="48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sr">
                <a:solidFill>
                  <a:schemeClr val="dk1"/>
                </a:solidFill>
                <a:latin typeface="Times New Roman"/>
                <a:ea typeface="Times New Roman"/>
                <a:cs typeface="Times New Roman"/>
                <a:sym typeface="Times New Roman"/>
              </a:rPr>
              <a:t>Истраживачки рад о начинима узорковања и оцењивања</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Резултати стратификованог узорковања</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0" y="1700227"/>
            <a:ext cx="9143999" cy="17430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Узорак кластеровањем</a:t>
            </a:r>
            <a:endParaRPr>
              <a:latin typeface="Times New Roman"/>
              <a:ea typeface="Times New Roman"/>
              <a:cs typeface="Times New Roman"/>
              <a:sym typeface="Times New Roman"/>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sr">
                <a:solidFill>
                  <a:schemeClr val="dk1"/>
                </a:solidFill>
                <a:latin typeface="Times New Roman"/>
                <a:ea typeface="Times New Roman"/>
                <a:cs typeface="Times New Roman"/>
                <a:sym typeface="Times New Roman"/>
              </a:rPr>
              <a:t>Идеја овог начина узорковања јесте да се све јединке популације поделе у кластере, али тако да су јединке које се налазе у оквиру једног кластера међусобно различите, док су сви кластери међусобно слични, тј. идеја је да сваки кластер што верније осликава целу популацију.</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sr">
                <a:solidFill>
                  <a:schemeClr val="dk1"/>
                </a:solidFill>
                <a:latin typeface="Times New Roman"/>
                <a:ea typeface="Times New Roman"/>
                <a:cs typeface="Times New Roman"/>
                <a:sym typeface="Times New Roman"/>
              </a:rPr>
              <a:t>За потребе овог рада поделу јединки у кластере ћемо извршити на следећи начин: прво ћемо све јединке распоредити у стратуме као што смо урадили и у претходном случају. Затим је те јединке потребно распоредити у кластере тако да сваки кластер што верније осликава популацију. Размотрићемо 2 начина за поделу јединки у кластере: прва опција је да кластери буду исте величине, док је друга опција да јединке поделимо тако да се 40% свих јединки налази у првом кластеру, 30% у другом, 20% у трећем, а по 5% у четвртом и петом кластеру</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Резултати кластеровања</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57150" y="976313"/>
            <a:ext cx="9029700" cy="319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Систематски узорак</a:t>
            </a:r>
            <a:endParaRPr>
              <a:latin typeface="Times New Roman"/>
              <a:ea typeface="Times New Roman"/>
              <a:cs typeface="Times New Roman"/>
              <a:sym typeface="Times New Roman"/>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solidFill>
                  <a:schemeClr val="dk1"/>
                </a:solidFill>
                <a:latin typeface="Times New Roman"/>
                <a:ea typeface="Times New Roman"/>
                <a:cs typeface="Times New Roman"/>
                <a:sym typeface="Times New Roman"/>
              </a:rPr>
              <a:t>Основна идеја овог узорковања подразумева да се из популације обима N извлачи узорак обима n. Уколико  k=N/n није природан број, онда се он заокружи. Следећи корак јесте насумично одабрати један број из интервала [1,k] и узима се јединка која се налази на тој позицији у узорку. Након ње, у узорак се узима свака k-та јединка. Као што се да претпоставити, резултати ће умногоме зависити од распореда јединки у популацији.</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sr">
                <a:solidFill>
                  <a:schemeClr val="dk1"/>
                </a:solidFill>
                <a:latin typeface="Times New Roman"/>
                <a:ea typeface="Times New Roman"/>
                <a:cs typeface="Times New Roman"/>
                <a:sym typeface="Times New Roman"/>
              </a:rPr>
              <a:t>За потребе овог рада биће коришћене оне вредности n које су делиоци броја N, ради лакшег рачуна.</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Резултати систематског узорковања</a:t>
            </a:r>
            <a:endParaRPr>
              <a:latin typeface="Times New Roman"/>
              <a:ea typeface="Times New Roman"/>
              <a:cs typeface="Times New Roman"/>
              <a:sym typeface="Times New Roman"/>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6"/>
          <p:cNvPicPr preferRelativeResize="0"/>
          <p:nvPr/>
        </p:nvPicPr>
        <p:blipFill>
          <a:blip r:embed="rId3">
            <a:alphaModFix/>
          </a:blip>
          <a:stretch>
            <a:fillRect/>
          </a:stretch>
        </p:blipFill>
        <p:spPr>
          <a:xfrm>
            <a:off x="0" y="1498819"/>
            <a:ext cx="9143999" cy="21458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Закључци</a:t>
            </a:r>
            <a:endParaRPr>
              <a:latin typeface="Times New Roman"/>
              <a:ea typeface="Times New Roman"/>
              <a:cs typeface="Times New Roman"/>
              <a:sym typeface="Times New Roman"/>
            </a:endParaRPr>
          </a:p>
        </p:txBody>
      </p:sp>
      <p:sp>
        <p:nvSpPr>
          <p:cNvPr id="145" name="Google Shape;145;p27"/>
          <p:cNvSpPr txBox="1"/>
          <p:nvPr>
            <p:ph idx="1" type="body"/>
          </p:nvPr>
        </p:nvSpPr>
        <p:spPr>
          <a:xfrm>
            <a:off x="311700" y="1140750"/>
            <a:ext cx="32853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sr">
                <a:solidFill>
                  <a:schemeClr val="dk1"/>
                </a:solidFill>
                <a:latin typeface="Times New Roman"/>
                <a:ea typeface="Times New Roman"/>
                <a:cs typeface="Times New Roman"/>
                <a:sym typeface="Times New Roman"/>
              </a:rPr>
              <a:t>Поређење техника узорковања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sr">
                <a:solidFill>
                  <a:schemeClr val="dk1"/>
                </a:solidFill>
                <a:latin typeface="Times New Roman"/>
                <a:ea typeface="Times New Roman"/>
                <a:cs typeface="Times New Roman"/>
                <a:sym typeface="Times New Roman"/>
              </a:rPr>
              <a:t>за оцену индикатора:</a:t>
            </a:r>
            <a:endParaRPr>
              <a:solidFill>
                <a:schemeClr val="dk1"/>
              </a:solidFill>
              <a:latin typeface="Times New Roman"/>
              <a:ea typeface="Times New Roman"/>
              <a:cs typeface="Times New Roman"/>
              <a:sym typeface="Times New Roman"/>
            </a:endParaRPr>
          </a:p>
          <a:p>
            <a:pPr indent="-334327" lvl="0" marL="457200" rtl="0" algn="l">
              <a:spcBef>
                <a:spcPts val="1200"/>
              </a:spcBef>
              <a:spcAft>
                <a:spcPts val="0"/>
              </a:spcAft>
              <a:buClr>
                <a:schemeClr val="dk1"/>
              </a:buClr>
              <a:buSzPct val="100000"/>
              <a:buFont typeface="Times New Roman"/>
              <a:buAutoNum type="arabicPeriod"/>
            </a:pPr>
            <a:r>
              <a:rPr lang="sr">
                <a:solidFill>
                  <a:schemeClr val="dk1"/>
                </a:solidFill>
                <a:latin typeface="Times New Roman"/>
                <a:ea typeface="Times New Roman"/>
                <a:cs typeface="Times New Roman"/>
                <a:sym typeface="Times New Roman"/>
              </a:rPr>
              <a:t>стратификовани узорак</a:t>
            </a:r>
            <a:endParaRPr>
              <a:solidFill>
                <a:schemeClr val="dk1"/>
              </a:solidFill>
              <a:latin typeface="Times New Roman"/>
              <a:ea typeface="Times New Roman"/>
              <a:cs typeface="Times New Roman"/>
              <a:sym typeface="Times New Roman"/>
            </a:endParaRPr>
          </a:p>
          <a:p>
            <a:pPr indent="-334327" lvl="0" marL="457200" rtl="0" algn="l">
              <a:spcBef>
                <a:spcPts val="0"/>
              </a:spcBef>
              <a:spcAft>
                <a:spcPts val="0"/>
              </a:spcAft>
              <a:buClr>
                <a:schemeClr val="dk1"/>
              </a:buClr>
              <a:buSzPct val="100000"/>
              <a:buFont typeface="Times New Roman"/>
              <a:buAutoNum type="arabicPeriod"/>
            </a:pPr>
            <a:r>
              <a:rPr lang="sr">
                <a:solidFill>
                  <a:schemeClr val="dk1"/>
                </a:solidFill>
                <a:latin typeface="Times New Roman"/>
                <a:ea typeface="Times New Roman"/>
                <a:cs typeface="Times New Roman"/>
                <a:sym typeface="Times New Roman"/>
              </a:rPr>
              <a:t>систематски узорак</a:t>
            </a:r>
            <a:endParaRPr>
              <a:solidFill>
                <a:schemeClr val="dk1"/>
              </a:solidFill>
              <a:latin typeface="Times New Roman"/>
              <a:ea typeface="Times New Roman"/>
              <a:cs typeface="Times New Roman"/>
              <a:sym typeface="Times New Roman"/>
            </a:endParaRPr>
          </a:p>
          <a:p>
            <a:pPr indent="-334327" lvl="0" marL="457200" rtl="0" algn="l">
              <a:spcBef>
                <a:spcPts val="0"/>
              </a:spcBef>
              <a:spcAft>
                <a:spcPts val="0"/>
              </a:spcAft>
              <a:buClr>
                <a:schemeClr val="dk1"/>
              </a:buClr>
              <a:buSzPct val="100000"/>
              <a:buFont typeface="Times New Roman"/>
              <a:buAutoNum type="arabicPeriod"/>
            </a:pPr>
            <a:r>
              <a:rPr lang="sr">
                <a:solidFill>
                  <a:schemeClr val="dk1"/>
                </a:solidFill>
                <a:latin typeface="Times New Roman"/>
                <a:ea typeface="Times New Roman"/>
                <a:cs typeface="Times New Roman"/>
                <a:sym typeface="Times New Roman"/>
              </a:rPr>
              <a:t>кластеровање са једнаким величинама кластера</a:t>
            </a:r>
            <a:endParaRPr>
              <a:solidFill>
                <a:schemeClr val="dk1"/>
              </a:solidFill>
              <a:latin typeface="Times New Roman"/>
              <a:ea typeface="Times New Roman"/>
              <a:cs typeface="Times New Roman"/>
              <a:sym typeface="Times New Roman"/>
            </a:endParaRPr>
          </a:p>
          <a:p>
            <a:pPr indent="-334327" lvl="0" marL="457200" rtl="0" algn="l">
              <a:spcBef>
                <a:spcPts val="0"/>
              </a:spcBef>
              <a:spcAft>
                <a:spcPts val="0"/>
              </a:spcAft>
              <a:buClr>
                <a:schemeClr val="dk1"/>
              </a:buClr>
              <a:buSzPct val="100000"/>
              <a:buFont typeface="Times New Roman"/>
              <a:buAutoNum type="arabicPeriod"/>
            </a:pPr>
            <a:r>
              <a:rPr lang="sr">
                <a:solidFill>
                  <a:schemeClr val="dk1"/>
                </a:solidFill>
                <a:latin typeface="Times New Roman"/>
                <a:ea typeface="Times New Roman"/>
                <a:cs typeface="Times New Roman"/>
                <a:sym typeface="Times New Roman"/>
              </a:rPr>
              <a:t>прост случајан узорак без понављања</a:t>
            </a:r>
            <a:endParaRPr>
              <a:solidFill>
                <a:schemeClr val="dk1"/>
              </a:solidFill>
              <a:latin typeface="Times New Roman"/>
              <a:ea typeface="Times New Roman"/>
              <a:cs typeface="Times New Roman"/>
              <a:sym typeface="Times New Roman"/>
            </a:endParaRPr>
          </a:p>
          <a:p>
            <a:pPr indent="-334327" lvl="0" marL="457200" rtl="0" algn="l">
              <a:spcBef>
                <a:spcPts val="0"/>
              </a:spcBef>
              <a:spcAft>
                <a:spcPts val="0"/>
              </a:spcAft>
              <a:buClr>
                <a:schemeClr val="dk1"/>
              </a:buClr>
              <a:buSzPct val="100000"/>
              <a:buFont typeface="Times New Roman"/>
              <a:buAutoNum type="arabicPeriod"/>
            </a:pPr>
            <a:r>
              <a:rPr lang="sr">
                <a:solidFill>
                  <a:schemeClr val="dk1"/>
                </a:solidFill>
                <a:latin typeface="Times New Roman"/>
                <a:ea typeface="Times New Roman"/>
                <a:cs typeface="Times New Roman"/>
                <a:sym typeface="Times New Roman"/>
              </a:rPr>
              <a:t>кластеровање са неједнаким величинама кластера</a:t>
            </a:r>
            <a:endParaRPr>
              <a:solidFill>
                <a:schemeClr val="dk1"/>
              </a:solidFill>
              <a:latin typeface="Times New Roman"/>
              <a:ea typeface="Times New Roman"/>
              <a:cs typeface="Times New Roman"/>
              <a:sym typeface="Times New Roman"/>
            </a:endParaRPr>
          </a:p>
          <a:p>
            <a:pPr indent="-334327" lvl="0" marL="457200" rtl="0" algn="l">
              <a:spcBef>
                <a:spcPts val="0"/>
              </a:spcBef>
              <a:spcAft>
                <a:spcPts val="0"/>
              </a:spcAft>
              <a:buClr>
                <a:schemeClr val="dk1"/>
              </a:buClr>
              <a:buSzPct val="100000"/>
              <a:buFont typeface="Times New Roman"/>
              <a:buAutoNum type="arabicPeriod"/>
            </a:pPr>
            <a:r>
              <a:rPr lang="sr">
                <a:solidFill>
                  <a:schemeClr val="dk1"/>
                </a:solidFill>
                <a:latin typeface="Times New Roman"/>
                <a:ea typeface="Times New Roman"/>
                <a:cs typeface="Times New Roman"/>
                <a:sym typeface="Times New Roman"/>
              </a:rPr>
              <a:t>прост случајан узорак са понављањем</a:t>
            </a:r>
            <a:endParaRPr>
              <a:solidFill>
                <a:schemeClr val="dk1"/>
              </a:solidFill>
              <a:latin typeface="Times New Roman"/>
              <a:ea typeface="Times New Roman"/>
              <a:cs typeface="Times New Roman"/>
              <a:sym typeface="Times New Roman"/>
            </a:endParaRPr>
          </a:p>
        </p:txBody>
      </p:sp>
      <p:sp>
        <p:nvSpPr>
          <p:cNvPr id="146" name="Google Shape;146;p27"/>
          <p:cNvSpPr txBox="1"/>
          <p:nvPr/>
        </p:nvSpPr>
        <p:spPr>
          <a:xfrm>
            <a:off x="4569400" y="1140750"/>
            <a:ext cx="4592700" cy="363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sr" sz="1800">
                <a:solidFill>
                  <a:schemeClr val="dk1"/>
                </a:solidFill>
                <a:latin typeface="Times New Roman"/>
                <a:ea typeface="Times New Roman"/>
                <a:cs typeface="Times New Roman"/>
                <a:sym typeface="Times New Roman"/>
              </a:rPr>
              <a:t>Поређење техника узорковања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sr" sz="1800">
                <a:solidFill>
                  <a:schemeClr val="dk1"/>
                </a:solidFill>
                <a:latin typeface="Times New Roman"/>
                <a:ea typeface="Times New Roman"/>
                <a:cs typeface="Times New Roman"/>
                <a:sym typeface="Times New Roman"/>
              </a:rPr>
              <a:t>за оцену нивоа неуређености протеина:</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AutoNum type="arabicPeriod"/>
            </a:pPr>
            <a:r>
              <a:rPr lang="sr" sz="1800">
                <a:solidFill>
                  <a:schemeClr val="dk1"/>
                </a:solidFill>
                <a:latin typeface="Times New Roman"/>
                <a:ea typeface="Times New Roman"/>
                <a:cs typeface="Times New Roman"/>
                <a:sym typeface="Times New Roman"/>
              </a:rPr>
              <a:t>систематски узорак</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sr" sz="1800">
                <a:solidFill>
                  <a:schemeClr val="dk1"/>
                </a:solidFill>
                <a:latin typeface="Times New Roman"/>
                <a:ea typeface="Times New Roman"/>
                <a:cs typeface="Times New Roman"/>
                <a:sym typeface="Times New Roman"/>
              </a:rPr>
              <a:t>стратификовани  узорак</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sr" sz="1800">
                <a:solidFill>
                  <a:schemeClr val="dk1"/>
                </a:solidFill>
                <a:latin typeface="Times New Roman"/>
                <a:ea typeface="Times New Roman"/>
                <a:cs typeface="Times New Roman"/>
                <a:sym typeface="Times New Roman"/>
              </a:rPr>
              <a:t>прост случајан узорак без понављања</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sr" sz="1800">
                <a:solidFill>
                  <a:schemeClr val="dk1"/>
                </a:solidFill>
                <a:latin typeface="Times New Roman"/>
                <a:ea typeface="Times New Roman"/>
                <a:cs typeface="Times New Roman"/>
                <a:sym typeface="Times New Roman"/>
              </a:rPr>
              <a:t>кластеровање са једнаким величинама кластера</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sr" sz="1800">
                <a:solidFill>
                  <a:schemeClr val="dk1"/>
                </a:solidFill>
                <a:latin typeface="Times New Roman"/>
                <a:ea typeface="Times New Roman"/>
                <a:cs typeface="Times New Roman"/>
                <a:sym typeface="Times New Roman"/>
              </a:rPr>
              <a:t>кластеровање са неједнаким величинама кластера</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sr" sz="1800">
                <a:solidFill>
                  <a:schemeClr val="dk1"/>
                </a:solidFill>
                <a:latin typeface="Times New Roman"/>
                <a:ea typeface="Times New Roman"/>
                <a:cs typeface="Times New Roman"/>
                <a:sym typeface="Times New Roman"/>
              </a:rPr>
              <a:t>прост случајан узорак са понављањем</a:t>
            </a:r>
            <a:endParaRPr/>
          </a:p>
        </p:txBody>
      </p:sp>
      <p:sp>
        <p:nvSpPr>
          <p:cNvPr id="147" name="Google Shape;147;p27"/>
          <p:cNvSpPr txBox="1"/>
          <p:nvPr/>
        </p:nvSpPr>
        <p:spPr>
          <a:xfrm>
            <a:off x="5295825" y="4721700"/>
            <a:ext cx="38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latin typeface="Times New Roman"/>
                <a:ea typeface="Times New Roman"/>
                <a:cs typeface="Times New Roman"/>
                <a:sym typeface="Times New Roman"/>
              </a:rPr>
              <a:t>Анђела Дамњановић, 59/2019</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Упознавање са скупом података за рад</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solidFill>
                  <a:schemeClr val="dk1"/>
                </a:solidFill>
                <a:latin typeface="Times New Roman"/>
                <a:ea typeface="Times New Roman"/>
                <a:cs typeface="Times New Roman"/>
                <a:sym typeface="Times New Roman"/>
              </a:rPr>
              <a:t>Подаци над којима ће бити демонстриране технике узорковања и оцењивања налазе се у датотеци datasetClean.csv. Ова датотека садржи следеће информације:</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поновак</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таксономију врста код којих је пронађен протеин</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вредност нивоа неуређености протеина, у интервалу [0,1]</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индикатор да ли неуређени регион садржи поновак (узима вредности 0 или 1)</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индикатор да ли неуређени регион пресеца поновак (узима вредности 0 или 1)</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Анализа обележја</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r">
                <a:solidFill>
                  <a:schemeClr val="dk1"/>
                </a:solidFill>
                <a:latin typeface="Times New Roman"/>
                <a:ea typeface="Times New Roman"/>
                <a:cs typeface="Times New Roman"/>
                <a:sym typeface="Times New Roman"/>
              </a:rPr>
              <a:t>На слици испод могу се видети добијене сумарне статистике сваког од обележја. Од посебног значаја за интерпретацију резултата су вредности средње вредности и медијане</a:t>
            </a:r>
            <a:endParaRPr>
              <a:solidFill>
                <a:schemeClr val="dk1"/>
              </a:solidFill>
              <a:latin typeface="Times New Roman"/>
              <a:ea typeface="Times New Roman"/>
              <a:cs typeface="Times New Roman"/>
              <a:sym typeface="Times New Roman"/>
            </a:endParaRPr>
          </a:p>
        </p:txBody>
      </p:sp>
      <p:pic>
        <p:nvPicPr>
          <p:cNvPr id="68" name="Google Shape;68;p15"/>
          <p:cNvPicPr preferRelativeResize="0"/>
          <p:nvPr/>
        </p:nvPicPr>
        <p:blipFill rotWithShape="1">
          <a:blip r:embed="rId3">
            <a:alphaModFix/>
          </a:blip>
          <a:srcRect b="33809" l="0" r="0" t="-33809"/>
          <a:stretch/>
        </p:blipFill>
        <p:spPr>
          <a:xfrm>
            <a:off x="590550" y="1785938"/>
            <a:ext cx="7962900" cy="157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Планови узорковања</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646900" cy="376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sr">
                <a:solidFill>
                  <a:schemeClr val="dk1"/>
                </a:solidFill>
                <a:latin typeface="Times New Roman"/>
                <a:ea typeface="Times New Roman"/>
                <a:cs typeface="Times New Roman"/>
                <a:sym typeface="Times New Roman"/>
              </a:rPr>
              <a:t>Студије се спроводе на узорцима јер је обично немогуће проучити целу популацију. Закључци извучени из узорака имају за циљ да се генерализују на популацију, те је зато веома битно да узорак буде што репрезентативнији.</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sr">
                <a:solidFill>
                  <a:schemeClr val="dk1"/>
                </a:solidFill>
                <a:latin typeface="Times New Roman"/>
                <a:ea typeface="Times New Roman"/>
                <a:cs typeface="Times New Roman"/>
                <a:sym typeface="Times New Roman"/>
              </a:rPr>
              <a:t>Постоје две врсте узорковања: вероватносно и невероватносно.</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sr">
                <a:solidFill>
                  <a:schemeClr val="dk1"/>
                </a:solidFill>
                <a:latin typeface="Times New Roman"/>
                <a:ea typeface="Times New Roman"/>
                <a:cs typeface="Times New Roman"/>
                <a:sym typeface="Times New Roman"/>
              </a:rPr>
              <a:t>У оквиру овог рада демонстрирано је само вероватносно узорковање и то следеће технике:</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прост случајан узорак без понављања</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прост случајан узорак са понављањем</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стратификовани узорак</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кластер узорак и</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систематски узорак</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Прост случајан узорак без понављања</a:t>
            </a:r>
            <a:endParaRPr>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solidFill>
                  <a:schemeClr val="dk1"/>
                </a:solidFill>
                <a:latin typeface="Times New Roman"/>
                <a:ea typeface="Times New Roman"/>
                <a:cs typeface="Times New Roman"/>
                <a:sym typeface="Times New Roman"/>
              </a:rPr>
              <a:t>Прост случајан узорак подразумева да свака јединка има једнаку вероватноћу да буде извучена у узорак, док без понављања значи да једна јединка може бити извучена највише једном.</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sr">
                <a:solidFill>
                  <a:schemeClr val="dk1"/>
                </a:solidFill>
                <a:latin typeface="Times New Roman"/>
                <a:ea typeface="Times New Roman"/>
                <a:cs typeface="Times New Roman"/>
                <a:sym typeface="Times New Roman"/>
              </a:rPr>
              <a:t>Проблем: велики обим популације</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sr">
                <a:solidFill>
                  <a:schemeClr val="dk1"/>
                </a:solidFill>
                <a:latin typeface="Times New Roman"/>
                <a:ea typeface="Times New Roman"/>
                <a:cs typeface="Times New Roman"/>
                <a:sym typeface="Times New Roman"/>
              </a:rPr>
              <a:t>Очекивања: веома добри резултати</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Резултати простог случајног узорковања без понављања</a:t>
            </a:r>
            <a:endParaRPr>
              <a:latin typeface="Times New Roman"/>
              <a:ea typeface="Times New Roman"/>
              <a:cs typeface="Times New Roman"/>
              <a:sym typeface="Times New Roman"/>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233350" y="1017725"/>
            <a:ext cx="8677275" cy="400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Прост случајан узорак са понављањем</a:t>
            </a:r>
            <a:endParaRPr>
              <a:latin typeface="Times New Roman"/>
              <a:ea typeface="Times New Roman"/>
              <a:cs typeface="Times New Roman"/>
              <a:sym typeface="Times New Roman"/>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solidFill>
                  <a:schemeClr val="dk1"/>
                </a:solidFill>
                <a:latin typeface="Times New Roman"/>
                <a:ea typeface="Times New Roman"/>
                <a:cs typeface="Times New Roman"/>
                <a:sym typeface="Times New Roman"/>
              </a:rPr>
              <a:t>Ова техника опет подразумева да свака јединка има једнаку вероватнићу да буду извучене у узорак, с тим што иста јединка може да буде изабрана више пута у узорак.</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sr">
                <a:solidFill>
                  <a:schemeClr val="dk1"/>
                </a:solidFill>
                <a:latin typeface="Times New Roman"/>
                <a:ea typeface="Times New Roman"/>
                <a:cs typeface="Times New Roman"/>
                <a:sym typeface="Times New Roman"/>
              </a:rPr>
              <a:t>Проблем: велика популација</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sr">
                <a:solidFill>
                  <a:schemeClr val="dk1"/>
                </a:solidFill>
                <a:latin typeface="Times New Roman"/>
                <a:ea typeface="Times New Roman"/>
                <a:cs typeface="Times New Roman"/>
                <a:sym typeface="Times New Roman"/>
              </a:rPr>
              <a:t>Очекивања: веома лоши резултати</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123575"/>
            <a:ext cx="8520600" cy="59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Резултати простог случајног узорка са понављањем</a:t>
            </a:r>
            <a:endParaRPr>
              <a:latin typeface="Times New Roman"/>
              <a:ea typeface="Times New Roman"/>
              <a:cs typeface="Times New Roman"/>
              <a:sym typeface="Times New Roman"/>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142075" y="605475"/>
            <a:ext cx="8520601" cy="444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11200"/>
            <a:ext cx="8520600" cy="51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latin typeface="Times New Roman"/>
                <a:ea typeface="Times New Roman"/>
                <a:cs typeface="Times New Roman"/>
                <a:sym typeface="Times New Roman"/>
              </a:rPr>
              <a:t>Стратификовани узорак</a:t>
            </a:r>
            <a:endParaRPr>
              <a:latin typeface="Times New Roman"/>
              <a:ea typeface="Times New Roman"/>
              <a:cs typeface="Times New Roman"/>
              <a:sym typeface="Times New Roman"/>
            </a:endParaRPr>
          </a:p>
        </p:txBody>
      </p:sp>
      <p:sp>
        <p:nvSpPr>
          <p:cNvPr id="106" name="Google Shape;106;p21"/>
          <p:cNvSpPr txBox="1"/>
          <p:nvPr>
            <p:ph idx="1" type="body"/>
          </p:nvPr>
        </p:nvSpPr>
        <p:spPr>
          <a:xfrm>
            <a:off x="311700" y="741400"/>
            <a:ext cx="8634600" cy="430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sr">
                <a:solidFill>
                  <a:schemeClr val="dk1"/>
                </a:solidFill>
                <a:latin typeface="Times New Roman"/>
                <a:ea typeface="Times New Roman"/>
                <a:cs typeface="Times New Roman"/>
                <a:sym typeface="Times New Roman"/>
              </a:rPr>
              <a:t>Стратификовани узорак подразумева да се почетни скуп подели у неколико стратума (скупова) тако да су јединке које припадају једном стратуму сличне (у териминима вредности обележја), док су јединке које се налазе у различитим стратумима међусобно различите. Потребно је нагласити да је неопходно да стратуми буду међусобно дисјунктни, али и да покривају целу популацију.</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sr">
                <a:solidFill>
                  <a:schemeClr val="dk1"/>
                </a:solidFill>
                <a:latin typeface="Times New Roman"/>
                <a:ea typeface="Times New Roman"/>
                <a:cs typeface="Times New Roman"/>
                <a:sym typeface="Times New Roman"/>
              </a:rPr>
              <a:t>Обележја која су индикатори природно можемо да поделимо у два стратума, при чему све јединке у једном стратуму имају вредност обележја 1, док све јединке другог стратума имају вредност 0</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sr">
                <a:solidFill>
                  <a:schemeClr val="dk1"/>
                </a:solidFill>
                <a:latin typeface="Times New Roman"/>
                <a:ea typeface="Times New Roman"/>
                <a:cs typeface="Times New Roman"/>
                <a:sym typeface="Times New Roman"/>
              </a:rPr>
              <a:t>Са друге стране, ниво неуређености ћемо поделити у 5 стратума, тако да:</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у први стратум упадну јединке којима је вредност обележја [0, 0.2)</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други стратум садржи јединке са вредностима обележја [0.2, 0.4)</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трећи обухвата јединке чија је вредност обележја [0.4, 0.6)</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четврти садржи јединке чија је вредност [0.6, 0.8)</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sr">
                <a:solidFill>
                  <a:schemeClr val="dk1"/>
                </a:solidFill>
                <a:latin typeface="Times New Roman"/>
                <a:ea typeface="Times New Roman"/>
                <a:cs typeface="Times New Roman"/>
                <a:sym typeface="Times New Roman"/>
              </a:rPr>
              <a:t>а пети остале</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