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0F7CCA-9B3C-4A53-8856-3D8E913DCBAB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2FDC5C7-55AF-413F-ACC6-1D30352063AF}">
      <dgm:prSet/>
      <dgm:spPr/>
      <dgm:t>
        <a:bodyPr/>
        <a:lstStyle/>
        <a:p>
          <a:r>
            <a:rPr lang="sr-Latn-RS" dirty="0"/>
            <a:t>Kreiranje mreže koja bi povezala sve </a:t>
          </a:r>
          <a:r>
            <a:rPr lang="vi-VN" dirty="0"/>
            <a:t>ljubitelj</a:t>
          </a:r>
          <a:r>
            <a:rPr lang="sr-Latn-RS" dirty="0"/>
            <a:t>e</a:t>
          </a:r>
          <a:r>
            <a:rPr lang="vi-VN" dirty="0"/>
            <a:t> </a:t>
          </a:r>
          <a:r>
            <a:rPr lang="en-US" dirty="0" err="1"/>
            <a:t>hrane</a:t>
          </a:r>
          <a:r>
            <a:rPr lang="vi-VN" dirty="0"/>
            <a:t>, bilo da su amateri ili iskusni</a:t>
          </a:r>
          <a:r>
            <a:rPr lang="en-US" dirty="0"/>
            <a:t> </a:t>
          </a:r>
          <a:r>
            <a:rPr lang="en-US" dirty="0" err="1"/>
            <a:t>kuvari</a:t>
          </a:r>
          <a:r>
            <a:rPr lang="vi-VN" dirty="0"/>
            <a:t>, koji će moći da se predstave svojim </a:t>
          </a:r>
          <a:r>
            <a:rPr lang="en-US" dirty="0" err="1"/>
            <a:t>receptima</a:t>
          </a:r>
          <a:r>
            <a:rPr lang="vi-VN" dirty="0"/>
            <a:t>, sa namerom da baš njihov </a:t>
          </a:r>
          <a:r>
            <a:rPr lang="en-US" dirty="0" err="1"/>
            <a:t>recept</a:t>
          </a:r>
          <a:r>
            <a:rPr lang="en-US" dirty="0"/>
            <a:t> </a:t>
          </a:r>
          <a:r>
            <a:rPr lang="vi-VN" dirty="0"/>
            <a:t>osvoji pobedničku titulu</a:t>
          </a:r>
          <a:r>
            <a:rPr lang="en-US" dirty="0"/>
            <a:t>.</a:t>
          </a:r>
        </a:p>
      </dgm:t>
    </dgm:pt>
    <dgm:pt modelId="{0E2A8AE8-4CEA-4DB1-8C7F-B13256BC8F57}" type="parTrans" cxnId="{DC341437-3D86-42FC-AD76-F8A74881546A}">
      <dgm:prSet/>
      <dgm:spPr/>
      <dgm:t>
        <a:bodyPr/>
        <a:lstStyle/>
        <a:p>
          <a:endParaRPr lang="en-US"/>
        </a:p>
      </dgm:t>
    </dgm:pt>
    <dgm:pt modelId="{7CE11D5A-F035-40BE-A1FF-A9D55D8550E4}" type="sibTrans" cxnId="{DC341437-3D86-42FC-AD76-F8A74881546A}">
      <dgm:prSet/>
      <dgm:spPr/>
      <dgm:t>
        <a:bodyPr/>
        <a:lstStyle/>
        <a:p>
          <a:endParaRPr lang="en-US"/>
        </a:p>
      </dgm:t>
    </dgm:pt>
    <dgm:pt modelId="{8AB14D18-3988-460D-B7A4-7D98638E33E3}">
      <dgm:prSet/>
      <dgm:spPr/>
      <dgm:t>
        <a:bodyPr/>
        <a:lstStyle/>
        <a:p>
          <a:r>
            <a:rPr lang="sr-Latn-RS" dirty="0"/>
            <a:t>Primena naučenih teorijskih principa softverskog inženjerstva, gde se u timskom razvoju jedne kompletno funkcionalne aplikacije, prikazuju različiti aspekti životnog ciklusa softvera</a:t>
          </a:r>
          <a:r>
            <a:rPr lang="en-US" dirty="0"/>
            <a:t>.</a:t>
          </a:r>
        </a:p>
      </dgm:t>
    </dgm:pt>
    <dgm:pt modelId="{936C70B3-377A-4934-896C-DB663945EA46}" type="parTrans" cxnId="{EC09C0E9-3779-4A78-8ABF-732B45E40AE4}">
      <dgm:prSet/>
      <dgm:spPr/>
      <dgm:t>
        <a:bodyPr/>
        <a:lstStyle/>
        <a:p>
          <a:endParaRPr lang="en-US"/>
        </a:p>
      </dgm:t>
    </dgm:pt>
    <dgm:pt modelId="{8188D360-70BC-47DC-8B79-2246EA143463}" type="sibTrans" cxnId="{EC09C0E9-3779-4A78-8ABF-732B45E40AE4}">
      <dgm:prSet/>
      <dgm:spPr/>
      <dgm:t>
        <a:bodyPr/>
        <a:lstStyle/>
        <a:p>
          <a:endParaRPr lang="en-US"/>
        </a:p>
      </dgm:t>
    </dgm:pt>
    <dgm:pt modelId="{F6D74F28-6180-403A-80BC-65EEDAF65226}" type="pres">
      <dgm:prSet presAssocID="{130F7CCA-9B3C-4A53-8856-3D8E913DCBA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B827002-D532-4808-8AAF-A4E20545D0DF}" type="pres">
      <dgm:prSet presAssocID="{12FDC5C7-55AF-413F-ACC6-1D30352063AF}" presName="hierRoot1" presStyleCnt="0"/>
      <dgm:spPr/>
    </dgm:pt>
    <dgm:pt modelId="{0211A5A6-6CAA-477A-A769-4BEF03121628}" type="pres">
      <dgm:prSet presAssocID="{12FDC5C7-55AF-413F-ACC6-1D30352063AF}" presName="composite" presStyleCnt="0"/>
      <dgm:spPr/>
    </dgm:pt>
    <dgm:pt modelId="{16C3A0AF-0E44-47A3-9EDD-52A37A859897}" type="pres">
      <dgm:prSet presAssocID="{12FDC5C7-55AF-413F-ACC6-1D30352063AF}" presName="background" presStyleLbl="node0" presStyleIdx="0" presStyleCnt="2"/>
      <dgm:spPr/>
    </dgm:pt>
    <dgm:pt modelId="{53130CB3-52CE-4D7E-A514-A46555D13035}" type="pres">
      <dgm:prSet presAssocID="{12FDC5C7-55AF-413F-ACC6-1D30352063AF}" presName="text" presStyleLbl="fgAcc0" presStyleIdx="0" presStyleCnt="2">
        <dgm:presLayoutVars>
          <dgm:chPref val="3"/>
        </dgm:presLayoutVars>
      </dgm:prSet>
      <dgm:spPr/>
    </dgm:pt>
    <dgm:pt modelId="{99FFF860-C06D-4936-A399-A5A99DB77A19}" type="pres">
      <dgm:prSet presAssocID="{12FDC5C7-55AF-413F-ACC6-1D30352063AF}" presName="hierChild2" presStyleCnt="0"/>
      <dgm:spPr/>
    </dgm:pt>
    <dgm:pt modelId="{ABDBBD6B-3A3A-407F-AAA1-FD1D505EA4DE}" type="pres">
      <dgm:prSet presAssocID="{8AB14D18-3988-460D-B7A4-7D98638E33E3}" presName="hierRoot1" presStyleCnt="0"/>
      <dgm:spPr/>
    </dgm:pt>
    <dgm:pt modelId="{1911F4AE-3578-4CD6-B943-E8403FEB980A}" type="pres">
      <dgm:prSet presAssocID="{8AB14D18-3988-460D-B7A4-7D98638E33E3}" presName="composite" presStyleCnt="0"/>
      <dgm:spPr/>
    </dgm:pt>
    <dgm:pt modelId="{F6DA94E8-96C1-419E-BF1D-4E3E5120E194}" type="pres">
      <dgm:prSet presAssocID="{8AB14D18-3988-460D-B7A4-7D98638E33E3}" presName="background" presStyleLbl="node0" presStyleIdx="1" presStyleCnt="2"/>
      <dgm:spPr/>
    </dgm:pt>
    <dgm:pt modelId="{110BAA96-48D8-4731-BC67-B215865FE73E}" type="pres">
      <dgm:prSet presAssocID="{8AB14D18-3988-460D-B7A4-7D98638E33E3}" presName="text" presStyleLbl="fgAcc0" presStyleIdx="1" presStyleCnt="2">
        <dgm:presLayoutVars>
          <dgm:chPref val="3"/>
        </dgm:presLayoutVars>
      </dgm:prSet>
      <dgm:spPr/>
    </dgm:pt>
    <dgm:pt modelId="{57B09DD7-5D52-43EA-AFF6-50108414AF45}" type="pres">
      <dgm:prSet presAssocID="{8AB14D18-3988-460D-B7A4-7D98638E33E3}" presName="hierChild2" presStyleCnt="0"/>
      <dgm:spPr/>
    </dgm:pt>
  </dgm:ptLst>
  <dgm:cxnLst>
    <dgm:cxn modelId="{DC341437-3D86-42FC-AD76-F8A74881546A}" srcId="{130F7CCA-9B3C-4A53-8856-3D8E913DCBAB}" destId="{12FDC5C7-55AF-413F-ACC6-1D30352063AF}" srcOrd="0" destOrd="0" parTransId="{0E2A8AE8-4CEA-4DB1-8C7F-B13256BC8F57}" sibTransId="{7CE11D5A-F035-40BE-A1FF-A9D55D8550E4}"/>
    <dgm:cxn modelId="{F0184E5A-1A3F-47D5-82FC-CDB0FBDBAEE1}" type="presOf" srcId="{130F7CCA-9B3C-4A53-8856-3D8E913DCBAB}" destId="{F6D74F28-6180-403A-80BC-65EEDAF65226}" srcOrd="0" destOrd="0" presId="urn:microsoft.com/office/officeart/2005/8/layout/hierarchy1"/>
    <dgm:cxn modelId="{A8021F84-AA2B-4D1D-A482-8767445A2F38}" type="presOf" srcId="{12FDC5C7-55AF-413F-ACC6-1D30352063AF}" destId="{53130CB3-52CE-4D7E-A514-A46555D13035}" srcOrd="0" destOrd="0" presId="urn:microsoft.com/office/officeart/2005/8/layout/hierarchy1"/>
    <dgm:cxn modelId="{F08AAB8A-5DE6-4092-8F3E-30F02FCE8170}" type="presOf" srcId="{8AB14D18-3988-460D-B7A4-7D98638E33E3}" destId="{110BAA96-48D8-4731-BC67-B215865FE73E}" srcOrd="0" destOrd="0" presId="urn:microsoft.com/office/officeart/2005/8/layout/hierarchy1"/>
    <dgm:cxn modelId="{EC09C0E9-3779-4A78-8ABF-732B45E40AE4}" srcId="{130F7CCA-9B3C-4A53-8856-3D8E913DCBAB}" destId="{8AB14D18-3988-460D-B7A4-7D98638E33E3}" srcOrd="1" destOrd="0" parTransId="{936C70B3-377A-4934-896C-DB663945EA46}" sibTransId="{8188D360-70BC-47DC-8B79-2246EA143463}"/>
    <dgm:cxn modelId="{8702CBCD-DB34-4B75-A34E-60444537981D}" type="presParOf" srcId="{F6D74F28-6180-403A-80BC-65EEDAF65226}" destId="{8B827002-D532-4808-8AAF-A4E20545D0DF}" srcOrd="0" destOrd="0" presId="urn:microsoft.com/office/officeart/2005/8/layout/hierarchy1"/>
    <dgm:cxn modelId="{FD149FA7-0CC8-4229-8C0A-32BD75F0EDF7}" type="presParOf" srcId="{8B827002-D532-4808-8AAF-A4E20545D0DF}" destId="{0211A5A6-6CAA-477A-A769-4BEF03121628}" srcOrd="0" destOrd="0" presId="urn:microsoft.com/office/officeart/2005/8/layout/hierarchy1"/>
    <dgm:cxn modelId="{DE21A047-F9FD-4D08-890C-A5FCADF16443}" type="presParOf" srcId="{0211A5A6-6CAA-477A-A769-4BEF03121628}" destId="{16C3A0AF-0E44-47A3-9EDD-52A37A859897}" srcOrd="0" destOrd="0" presId="urn:microsoft.com/office/officeart/2005/8/layout/hierarchy1"/>
    <dgm:cxn modelId="{7D1B7105-8755-4F61-9143-8B9204879380}" type="presParOf" srcId="{0211A5A6-6CAA-477A-A769-4BEF03121628}" destId="{53130CB3-52CE-4D7E-A514-A46555D13035}" srcOrd="1" destOrd="0" presId="urn:microsoft.com/office/officeart/2005/8/layout/hierarchy1"/>
    <dgm:cxn modelId="{8F6C6AB1-7CBD-4433-A9A9-A966E686179A}" type="presParOf" srcId="{8B827002-D532-4808-8AAF-A4E20545D0DF}" destId="{99FFF860-C06D-4936-A399-A5A99DB77A19}" srcOrd="1" destOrd="0" presId="urn:microsoft.com/office/officeart/2005/8/layout/hierarchy1"/>
    <dgm:cxn modelId="{EF61D74B-5107-457E-B695-0F173569585B}" type="presParOf" srcId="{F6D74F28-6180-403A-80BC-65EEDAF65226}" destId="{ABDBBD6B-3A3A-407F-AAA1-FD1D505EA4DE}" srcOrd="1" destOrd="0" presId="urn:microsoft.com/office/officeart/2005/8/layout/hierarchy1"/>
    <dgm:cxn modelId="{045203D3-E141-4A83-BC60-F1C0116B91DF}" type="presParOf" srcId="{ABDBBD6B-3A3A-407F-AAA1-FD1D505EA4DE}" destId="{1911F4AE-3578-4CD6-B943-E8403FEB980A}" srcOrd="0" destOrd="0" presId="urn:microsoft.com/office/officeart/2005/8/layout/hierarchy1"/>
    <dgm:cxn modelId="{83492B03-68B8-448A-9694-F4695AF630D4}" type="presParOf" srcId="{1911F4AE-3578-4CD6-B943-E8403FEB980A}" destId="{F6DA94E8-96C1-419E-BF1D-4E3E5120E194}" srcOrd="0" destOrd="0" presId="urn:microsoft.com/office/officeart/2005/8/layout/hierarchy1"/>
    <dgm:cxn modelId="{9828E204-BB5B-4F2D-A9D5-34586DB63190}" type="presParOf" srcId="{1911F4AE-3578-4CD6-B943-E8403FEB980A}" destId="{110BAA96-48D8-4731-BC67-B215865FE73E}" srcOrd="1" destOrd="0" presId="urn:microsoft.com/office/officeart/2005/8/layout/hierarchy1"/>
    <dgm:cxn modelId="{6B27C511-9650-4188-AA69-3BA7C17D8783}" type="presParOf" srcId="{ABDBBD6B-3A3A-407F-AAA1-FD1D505EA4DE}" destId="{57B09DD7-5D52-43EA-AFF6-50108414AF4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C3A0AF-0E44-47A3-9EDD-52A37A859897}">
      <dsp:nvSpPr>
        <dsp:cNvPr id="0" name=""/>
        <dsp:cNvSpPr/>
      </dsp:nvSpPr>
      <dsp:spPr>
        <a:xfrm>
          <a:off x="1241" y="233896"/>
          <a:ext cx="4356705" cy="27665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130CB3-52CE-4D7E-A514-A46555D13035}">
      <dsp:nvSpPr>
        <dsp:cNvPr id="0" name=""/>
        <dsp:cNvSpPr/>
      </dsp:nvSpPr>
      <dsp:spPr>
        <a:xfrm>
          <a:off x="485319" y="693771"/>
          <a:ext cx="4356705" cy="27665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2200" kern="1200" dirty="0"/>
            <a:t>Kreiranje mreže koja bi povezala sve </a:t>
          </a:r>
          <a:r>
            <a:rPr lang="vi-VN" sz="2200" kern="1200" dirty="0"/>
            <a:t>ljubitelj</a:t>
          </a:r>
          <a:r>
            <a:rPr lang="sr-Latn-RS" sz="2200" kern="1200" dirty="0"/>
            <a:t>e</a:t>
          </a:r>
          <a:r>
            <a:rPr lang="vi-VN" sz="2200" kern="1200" dirty="0"/>
            <a:t> </a:t>
          </a:r>
          <a:r>
            <a:rPr lang="en-US" sz="2200" kern="1200" dirty="0" err="1"/>
            <a:t>hrane</a:t>
          </a:r>
          <a:r>
            <a:rPr lang="vi-VN" sz="2200" kern="1200" dirty="0"/>
            <a:t>, bilo da su amateri ili iskusni</a:t>
          </a:r>
          <a:r>
            <a:rPr lang="en-US" sz="2200" kern="1200" dirty="0"/>
            <a:t> </a:t>
          </a:r>
          <a:r>
            <a:rPr lang="en-US" sz="2200" kern="1200" dirty="0" err="1"/>
            <a:t>kuvari</a:t>
          </a:r>
          <a:r>
            <a:rPr lang="vi-VN" sz="2200" kern="1200" dirty="0"/>
            <a:t>, koji će moći da se predstave svojim </a:t>
          </a:r>
          <a:r>
            <a:rPr lang="en-US" sz="2200" kern="1200" dirty="0" err="1"/>
            <a:t>receptima</a:t>
          </a:r>
          <a:r>
            <a:rPr lang="vi-VN" sz="2200" kern="1200" dirty="0"/>
            <a:t>, sa namerom da baš njihov </a:t>
          </a:r>
          <a:r>
            <a:rPr lang="en-US" sz="2200" kern="1200" dirty="0" err="1"/>
            <a:t>recept</a:t>
          </a:r>
          <a:r>
            <a:rPr lang="en-US" sz="2200" kern="1200" dirty="0"/>
            <a:t> </a:t>
          </a:r>
          <a:r>
            <a:rPr lang="vi-VN" sz="2200" kern="1200" dirty="0"/>
            <a:t>osvoji pobedničku titulu</a:t>
          </a:r>
          <a:r>
            <a:rPr lang="en-US" sz="2200" kern="1200" dirty="0"/>
            <a:t>.</a:t>
          </a:r>
        </a:p>
      </dsp:txBody>
      <dsp:txXfrm>
        <a:off x="566347" y="774799"/>
        <a:ext cx="4194649" cy="2604451"/>
      </dsp:txXfrm>
    </dsp:sp>
    <dsp:sp modelId="{F6DA94E8-96C1-419E-BF1D-4E3E5120E194}">
      <dsp:nvSpPr>
        <dsp:cNvPr id="0" name=""/>
        <dsp:cNvSpPr/>
      </dsp:nvSpPr>
      <dsp:spPr>
        <a:xfrm>
          <a:off x="5326103" y="233896"/>
          <a:ext cx="4356705" cy="27665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0BAA96-48D8-4731-BC67-B215865FE73E}">
      <dsp:nvSpPr>
        <dsp:cNvPr id="0" name=""/>
        <dsp:cNvSpPr/>
      </dsp:nvSpPr>
      <dsp:spPr>
        <a:xfrm>
          <a:off x="5810181" y="693771"/>
          <a:ext cx="4356705" cy="27665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2200" kern="1200" dirty="0"/>
            <a:t>Primena naučenih teorijskih principa softverskog inženjerstva, gde se u timskom razvoju jedne kompletno funkcionalne aplikacije, prikazuju različiti aspekti životnog ciklusa softvera</a:t>
          </a:r>
          <a:r>
            <a:rPr lang="en-US" sz="2200" kern="1200" dirty="0"/>
            <a:t>.</a:t>
          </a:r>
        </a:p>
      </dsp:txBody>
      <dsp:txXfrm>
        <a:off x="5891209" y="774799"/>
        <a:ext cx="4194649" cy="26044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19.06.2021.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6513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19.06.2021.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52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19.06.2021.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873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19.06.2021.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517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19.06.2021.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16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19.06.2021.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432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19.06.2021.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180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19.06.2021.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441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19.06.2021.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66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19.06.2021.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102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19.06.2021.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35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19.06.2021.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141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1" r:id="rId6"/>
    <p:sldLayoutId id="2147483757" r:id="rId7"/>
    <p:sldLayoutId id="2147483758" r:id="rId8"/>
    <p:sldLayoutId id="2147483759" r:id="rId9"/>
    <p:sldLayoutId id="2147483760" r:id="rId10"/>
    <p:sldLayoutId id="214748376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9" name="Freeform: Shape 48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1" name="Freeform: Shape 50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5B821D-01AE-4181-8187-6F281EDDE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800"/>
              <a:t>Receptoar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BDB912-368A-447C-BC5B-26F1E258FD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r>
              <a:rPr lang="en-US" sz="2000"/>
              <a:t>Kinderi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9097550E-6212-49DA-8ED9-7E3D2E7F43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" r="389" b="1"/>
          <a:stretch/>
        </p:blipFill>
        <p:spPr>
          <a:xfrm>
            <a:off x="5414356" y="818234"/>
            <a:ext cx="6408836" cy="50702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1484323-C2E5-4663-89FD-84F2EC90386C}"/>
              </a:ext>
            </a:extLst>
          </p:cNvPr>
          <p:cNvSpPr txBox="1"/>
          <p:nvPr/>
        </p:nvSpPr>
        <p:spPr>
          <a:xfrm>
            <a:off x="145418" y="6406932"/>
            <a:ext cx="11141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solidFill>
                  <a:srgbClr val="04001A"/>
                </a:solidFill>
                <a:latin typeface="+mj-lt"/>
              </a:rPr>
              <a:t>Odsek</a:t>
            </a:r>
            <a:r>
              <a:rPr lang="en-US" sz="1800" dirty="0">
                <a:solidFill>
                  <a:srgbClr val="04001A"/>
                </a:solidFill>
                <a:latin typeface="+mj-lt"/>
              </a:rPr>
              <a:t> za </a:t>
            </a:r>
            <a:r>
              <a:rPr lang="en-US" sz="1800" dirty="0" err="1">
                <a:solidFill>
                  <a:srgbClr val="04001A"/>
                </a:solidFill>
                <a:latin typeface="+mj-lt"/>
              </a:rPr>
              <a:t>Softversko</a:t>
            </a:r>
            <a:r>
              <a:rPr lang="en-US" sz="1800" dirty="0">
                <a:solidFill>
                  <a:srgbClr val="04001A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04001A"/>
                </a:solidFill>
                <a:latin typeface="+mj-lt"/>
              </a:rPr>
              <a:t>inženjerstvo</a:t>
            </a:r>
            <a:r>
              <a:rPr lang="en-US" sz="1800" dirty="0">
                <a:solidFill>
                  <a:srgbClr val="04001A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04001A"/>
                </a:solidFill>
                <a:latin typeface="+mj-lt"/>
              </a:rPr>
              <a:t>Elektrotehničkog</a:t>
            </a:r>
            <a:r>
              <a:rPr lang="en-US" sz="1800" dirty="0">
                <a:solidFill>
                  <a:srgbClr val="04001A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04001A"/>
                </a:solidFill>
                <a:latin typeface="+mj-lt"/>
              </a:rPr>
              <a:t>fakulteta</a:t>
            </a:r>
            <a:r>
              <a:rPr lang="en-US" sz="1800" dirty="0">
                <a:solidFill>
                  <a:srgbClr val="04001A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04001A"/>
                </a:solidFill>
                <a:latin typeface="+mj-lt"/>
              </a:rPr>
              <a:t>univerziteta</a:t>
            </a:r>
            <a:r>
              <a:rPr lang="en-US" sz="1800" dirty="0">
                <a:solidFill>
                  <a:srgbClr val="04001A"/>
                </a:solidFill>
                <a:latin typeface="+mj-lt"/>
              </a:rPr>
              <a:t> u </a:t>
            </a:r>
            <a:r>
              <a:rPr lang="en-US" sz="1800" dirty="0" err="1">
                <a:solidFill>
                  <a:srgbClr val="04001A"/>
                </a:solidFill>
                <a:latin typeface="+mj-lt"/>
              </a:rPr>
              <a:t>Beogradu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813554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A6FA2-5019-4F10-B3E7-D2DC86259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z="4000" dirty="0">
                <a:cs typeface="Arial" pitchFamily="34" charset="0"/>
              </a:rPr>
              <a:t>3. Formalna inspekcija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5C4A8-F008-4C9D-A362-1C2048B29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altLang="ko-KR" sz="2000" dirty="0">
                <a:latin typeface="+mj-lt"/>
                <a:cs typeface="Arial" pitchFamily="34" charset="0"/>
              </a:rPr>
              <a:t>Tim: </a:t>
            </a:r>
            <a:r>
              <a:rPr lang="en-US" sz="2000" i="1" dirty="0">
                <a:latin typeface="+mj-lt"/>
                <a:cs typeface="Arial" pitchFamily="34" charset="0"/>
              </a:rPr>
              <a:t>Na</a:t>
            </a:r>
            <a:r>
              <a:rPr lang="sr-Latn-RS" sz="2000" i="1" dirty="0">
                <a:latin typeface="+mj-lt"/>
                <a:cs typeface="Arial" pitchFamily="34" charset="0"/>
              </a:rPr>
              <a:t>ša stvar </a:t>
            </a:r>
            <a:endParaRPr lang="sr-Latn-RS" altLang="ko-KR" sz="2000" i="1" dirty="0">
              <a:latin typeface="+mj-lt"/>
              <a:cs typeface="Arial" pitchFamily="34" charset="0"/>
            </a:endParaRPr>
          </a:p>
          <a:p>
            <a:r>
              <a:rPr lang="sr-Latn-RS" altLang="ko-KR" sz="2000" dirty="0">
                <a:latin typeface="+mj-lt"/>
                <a:cs typeface="Arial" pitchFamily="34" charset="0"/>
              </a:rPr>
              <a:t>Projekat: </a:t>
            </a:r>
            <a:r>
              <a:rPr lang="en-US" sz="2000" i="1" dirty="0">
                <a:latin typeface="+mj-lt"/>
                <a:cs typeface="Arial" pitchFamily="34" charset="0"/>
              </a:rPr>
              <a:t>Morph Project</a:t>
            </a:r>
            <a:endParaRPr lang="sr-Latn-RS" altLang="ko-KR" sz="2000" i="1" dirty="0">
              <a:latin typeface="+mj-lt"/>
              <a:cs typeface="Arial" pitchFamily="34" charset="0"/>
            </a:endParaRPr>
          </a:p>
          <a:p>
            <a:r>
              <a:rPr lang="sr-Latn-RS" altLang="ko-KR" sz="2000" dirty="0">
                <a:latin typeface="+mj-lt"/>
                <a:cs typeface="Arial" pitchFamily="34" charset="0"/>
              </a:rPr>
              <a:t>Zaključak:  </a:t>
            </a:r>
            <a:r>
              <a:rPr lang="de-DE" sz="2000" i="1" dirty="0">
                <a:latin typeface="+mj-lt"/>
                <a:cs typeface="Arial" pitchFamily="34" charset="0"/>
              </a:rPr>
              <a:t>Nije potrebno raditi ponovnu inspekciju. Ima grešaka, ali nisu toliko značajne da bi zahtevale ponovno pisanje SSU-a i projektnog zadatka.</a:t>
            </a:r>
            <a:endParaRPr lang="sr-Latn-CS" sz="2000" i="1" dirty="0">
              <a:latin typeface="+mj-lt"/>
              <a:cs typeface="Arial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sr-Latn-RS" sz="2000" dirty="0">
              <a:latin typeface="+mj-lt"/>
              <a:cs typeface="Arial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sr-Latn-RS" sz="2000" dirty="0">
              <a:latin typeface="+mj-lt"/>
              <a:cs typeface="Arial" pitchFamily="34" charset="0"/>
            </a:endParaRPr>
          </a:p>
          <a:p>
            <a:pPr marL="457200" indent="-457200"/>
            <a:r>
              <a:rPr lang="sr-Latn-RS" sz="2000" b="1" dirty="0">
                <a:latin typeface="+mj-lt"/>
                <a:cs typeface="Arial" pitchFamily="34" charset="0"/>
              </a:rPr>
              <a:t>Realizovali: </a:t>
            </a:r>
            <a:r>
              <a:rPr lang="sr-Latn-RS" sz="2000" dirty="0">
                <a:latin typeface="+mj-lt"/>
                <a:cs typeface="Arial" pitchFamily="34" charset="0"/>
              </a:rPr>
              <a:t>U formalnoj inspekciji učestvovali svi članovi tima, za moderatora je izabran </a:t>
            </a:r>
            <a:r>
              <a:rPr lang="en-US" sz="2000" dirty="0">
                <a:latin typeface="+mj-lt"/>
                <a:cs typeface="Arial" pitchFamily="34" charset="0"/>
              </a:rPr>
              <a:t>Aleksandar </a:t>
            </a:r>
            <a:r>
              <a:rPr lang="en-US" sz="2000" dirty="0" err="1">
                <a:latin typeface="+mj-lt"/>
                <a:cs typeface="Arial" pitchFamily="34" charset="0"/>
              </a:rPr>
              <a:t>Dopu</a:t>
            </a:r>
            <a:r>
              <a:rPr lang="sr-Latn-RS" sz="2000" dirty="0">
                <a:latin typeface="+mj-lt"/>
                <a:cs typeface="Arial" pitchFamily="34" charset="0"/>
              </a:rPr>
              <a:t>đ</a:t>
            </a:r>
            <a:r>
              <a:rPr lang="en-US" sz="2000" dirty="0">
                <a:latin typeface="+mj-lt"/>
                <a:cs typeface="Arial" pitchFamily="34" charset="0"/>
              </a:rPr>
              <a:t>a</a:t>
            </a:r>
            <a:r>
              <a:rPr lang="sr-Latn-RS" sz="2000" dirty="0">
                <a:latin typeface="+mj-lt"/>
                <a:cs typeface="Arial" pitchFamily="34" charset="0"/>
              </a:rPr>
              <a:t>, za zapisničara </a:t>
            </a:r>
            <a:r>
              <a:rPr lang="en-US" sz="2000" dirty="0">
                <a:latin typeface="+mj-lt"/>
                <a:cs typeface="Arial" pitchFamily="34" charset="0"/>
              </a:rPr>
              <a:t>An</a:t>
            </a:r>
            <a:r>
              <a:rPr lang="sr-Latn-RS" sz="2000" dirty="0">
                <a:latin typeface="+mj-lt"/>
                <a:cs typeface="Arial" pitchFamily="34" charset="0"/>
              </a:rPr>
              <a:t>đela Dubak</a:t>
            </a:r>
          </a:p>
        </p:txBody>
      </p:sp>
    </p:spTree>
    <p:extLst>
      <p:ext uri="{BB962C8B-B14F-4D97-AF65-F5344CB8AC3E}">
        <p14:creationId xmlns:p14="http://schemas.microsoft.com/office/powerpoint/2010/main" val="1746039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67A56-38CA-40A6-8D3E-8BB828D5F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z="4000" dirty="0">
                <a:cs typeface="Arial" pitchFamily="34" charset="0"/>
              </a:rPr>
              <a:t>4. Modelovanje baze podataka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7F20E-9F2F-491A-8224-EEE3C4BEF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sr-Latn-RS" sz="2000" dirty="0">
                <a:latin typeface="+mj-lt"/>
                <a:cs typeface="Arial" pitchFamily="34" charset="0"/>
              </a:rPr>
              <a:t>Pravljenje logičkog modela podataka u IE notaciji uz pomoć E</a:t>
            </a:r>
            <a:r>
              <a:rPr lang="sr-Latn-CS" sz="2000" dirty="0">
                <a:latin typeface="+mj-lt"/>
                <a:cs typeface="Arial" pitchFamily="34" charset="0"/>
              </a:rPr>
              <a:t>r</a:t>
            </a:r>
            <a:r>
              <a:rPr lang="sr-Latn-RS" sz="2000" dirty="0">
                <a:latin typeface="+mj-lt"/>
                <a:cs typeface="Arial" pitchFamily="34" charset="0"/>
              </a:rPr>
              <a:t>win Data Modeler-a i pisanje specifikacije baze podataka</a:t>
            </a:r>
          </a:p>
          <a:p>
            <a:pPr marL="457200" indent="-457200"/>
            <a:endParaRPr lang="sr-Latn-RS" sz="2000" dirty="0">
              <a:latin typeface="+mj-lt"/>
              <a:cs typeface="Arial" pitchFamily="34" charset="0"/>
            </a:endParaRPr>
          </a:p>
          <a:p>
            <a:pPr marL="457200" indent="-457200"/>
            <a:endParaRPr lang="sr-Latn-RS" sz="2000" dirty="0">
              <a:latin typeface="+mj-lt"/>
              <a:cs typeface="Arial" pitchFamily="34" charset="0"/>
            </a:endParaRPr>
          </a:p>
          <a:p>
            <a:pPr marL="457200" indent="-457200"/>
            <a:endParaRPr lang="sr-Latn-RS" sz="2000" dirty="0">
              <a:latin typeface="+mj-lt"/>
              <a:cs typeface="Arial" pitchFamily="34" charset="0"/>
            </a:endParaRPr>
          </a:p>
          <a:p>
            <a:pPr marL="457200" indent="-457200"/>
            <a:r>
              <a:rPr lang="sr-Latn-RS" sz="2000" b="1" dirty="0">
                <a:latin typeface="+mj-lt"/>
                <a:cs typeface="Arial" pitchFamily="34" charset="0"/>
              </a:rPr>
              <a:t>Realizovali: </a:t>
            </a:r>
            <a:r>
              <a:rPr lang="sr-Latn-RS" sz="2000" dirty="0">
                <a:latin typeface="+mj-lt"/>
                <a:cs typeface="Arial" pitchFamily="34" charset="0"/>
              </a:rPr>
              <a:t>U izradi ove faze učestvovali su svi članovi tima</a:t>
            </a:r>
            <a:endParaRPr lang="sr-Latn-RS" sz="2000" b="1" dirty="0"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2560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EEF6B-AE50-4E55-A767-2F030221F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5. Implementacija veb aplikacije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60D85-933E-4BCF-8F6D-051D760A0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sr-Latn-RS" sz="2000" dirty="0">
                <a:latin typeface="+mj-lt"/>
                <a:cs typeface="Arial" pitchFamily="34" charset="0"/>
              </a:rPr>
              <a:t>Korišćenjem PHP framework-a (Codeigniter) realizovane su sve funkcionalnosti aplikacije</a:t>
            </a:r>
          </a:p>
          <a:p>
            <a:pPr marL="457200" indent="-457200"/>
            <a:endParaRPr lang="sr-Latn-RS" sz="2000" dirty="0">
              <a:latin typeface="+mj-lt"/>
              <a:cs typeface="Arial" pitchFamily="34" charset="0"/>
            </a:endParaRPr>
          </a:p>
          <a:p>
            <a:pPr marL="0" indent="0">
              <a:buNone/>
            </a:pPr>
            <a:endParaRPr lang="sr-Latn-RS" sz="2000" dirty="0">
              <a:latin typeface="+mj-lt"/>
              <a:cs typeface="Arial" pitchFamily="34" charset="0"/>
            </a:endParaRPr>
          </a:p>
          <a:p>
            <a:pPr marL="457200" indent="-457200"/>
            <a:r>
              <a:rPr lang="sr-Latn-RS" sz="2000" b="1" dirty="0">
                <a:latin typeface="+mj-lt"/>
                <a:cs typeface="Arial" pitchFamily="34" charset="0"/>
              </a:rPr>
              <a:t>Realizovali: </a:t>
            </a:r>
            <a:r>
              <a:rPr lang="en-US" sz="2000" dirty="0">
                <a:latin typeface="+mj-lt"/>
                <a:cs typeface="Arial" pitchFamily="34" charset="0"/>
              </a:rPr>
              <a:t>U </a:t>
            </a:r>
            <a:r>
              <a:rPr lang="en-US" sz="2000" dirty="0" err="1">
                <a:latin typeface="+mj-lt"/>
                <a:cs typeface="Arial" pitchFamily="34" charset="0"/>
              </a:rPr>
              <a:t>implementaciji</a:t>
            </a:r>
            <a:r>
              <a:rPr lang="en-US" sz="2000" dirty="0">
                <a:latin typeface="+mj-lt"/>
                <a:cs typeface="Arial" pitchFamily="34" charset="0"/>
              </a:rPr>
              <a:t> </a:t>
            </a:r>
            <a:r>
              <a:rPr lang="en-US" sz="2000" dirty="0" err="1">
                <a:latin typeface="+mj-lt"/>
                <a:cs typeface="Arial" pitchFamily="34" charset="0"/>
              </a:rPr>
              <a:t>veb</a:t>
            </a:r>
            <a:r>
              <a:rPr lang="en-US" sz="2000" dirty="0">
                <a:latin typeface="+mj-lt"/>
                <a:cs typeface="Arial" pitchFamily="34" charset="0"/>
              </a:rPr>
              <a:t> </a:t>
            </a:r>
            <a:r>
              <a:rPr lang="en-US" sz="2000" dirty="0" err="1">
                <a:latin typeface="+mj-lt"/>
                <a:cs typeface="Arial" pitchFamily="34" charset="0"/>
              </a:rPr>
              <a:t>aplikacije</a:t>
            </a:r>
            <a:r>
              <a:rPr lang="en-US" sz="2000" dirty="0">
                <a:latin typeface="+mj-lt"/>
                <a:cs typeface="Arial" pitchFamily="34" charset="0"/>
              </a:rPr>
              <a:t> u</a:t>
            </a:r>
            <a:r>
              <a:rPr lang="sr-Latn-RS" sz="2000" dirty="0">
                <a:latin typeface="+mj-lt"/>
                <a:cs typeface="Arial" pitchFamily="34" charset="0"/>
              </a:rPr>
              <a:t>četvovali svi članovi tima</a:t>
            </a:r>
            <a:endParaRPr lang="sr-Latn-RS" sz="2000" b="1" dirty="0">
              <a:latin typeface="+mj-lt"/>
              <a:cs typeface="Arial" pitchFamily="34" charset="0"/>
            </a:endParaRPr>
          </a:p>
          <a:p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86150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72211-0C77-4B2F-8AA7-015776F3B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6</a:t>
            </a:r>
            <a:r>
              <a:rPr lang="sr-Latn-RS" sz="4000" dirty="0"/>
              <a:t>. Modelovanje veb aplikacije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F84E6-2BC1-492C-9C22-442808E8C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altLang="ko-KR" sz="2000" dirty="0">
                <a:latin typeface="+mj-lt"/>
                <a:cs typeface="Arial" pitchFamily="34" charset="0"/>
              </a:rPr>
              <a:t>Upotrebom alata StarUML realizovan je WAE model aplikacije, i to:</a:t>
            </a:r>
            <a:endParaRPr lang="en-US" altLang="ko-KR" sz="2000" dirty="0">
              <a:latin typeface="+mj-lt"/>
              <a:cs typeface="Arial" pitchFamily="34" charset="0"/>
            </a:endParaRPr>
          </a:p>
          <a:p>
            <a:pPr marL="441325" indent="0">
              <a:buFont typeface="Arial" pitchFamily="34" charset="0"/>
              <a:buChar char="•"/>
            </a:pPr>
            <a:r>
              <a:rPr lang="en-US" altLang="ko-KR" sz="2000" dirty="0">
                <a:latin typeface="+mj-lt"/>
                <a:cs typeface="Arial" pitchFamily="34" charset="0"/>
              </a:rPr>
              <a:t> </a:t>
            </a:r>
            <a:r>
              <a:rPr lang="en-US" altLang="ko-KR" sz="2000" dirty="0" err="1">
                <a:latin typeface="+mj-lt"/>
                <a:cs typeface="Arial" pitchFamily="34" charset="0"/>
              </a:rPr>
              <a:t>dijagram</a:t>
            </a:r>
            <a:r>
              <a:rPr lang="en-US" altLang="ko-KR" sz="2000" dirty="0">
                <a:latin typeface="+mj-lt"/>
                <a:cs typeface="Arial" pitchFamily="34" charset="0"/>
              </a:rPr>
              <a:t> </a:t>
            </a:r>
            <a:r>
              <a:rPr lang="en-US" altLang="ko-KR" sz="2000" dirty="0" err="1">
                <a:latin typeface="+mj-lt"/>
                <a:cs typeface="Arial" pitchFamily="34" charset="0"/>
              </a:rPr>
              <a:t>slu</a:t>
            </a:r>
            <a:r>
              <a:rPr lang="sr-Latn-RS" altLang="ko-KR" sz="2000" dirty="0">
                <a:latin typeface="+mj-lt"/>
                <a:cs typeface="Arial" pitchFamily="34" charset="0"/>
              </a:rPr>
              <a:t>čajeva korišćenja</a:t>
            </a:r>
            <a:endParaRPr lang="en-US" altLang="ko-KR" sz="2000" dirty="0">
              <a:latin typeface="+mj-lt"/>
              <a:cs typeface="Arial" pitchFamily="34" charset="0"/>
            </a:endParaRPr>
          </a:p>
          <a:p>
            <a:pPr marL="441325" indent="0">
              <a:buFont typeface="Arial" pitchFamily="34" charset="0"/>
              <a:buChar char="•"/>
            </a:pPr>
            <a:r>
              <a:rPr lang="en-US" altLang="ko-KR" sz="2000" dirty="0">
                <a:latin typeface="+mj-lt"/>
                <a:cs typeface="Arial" pitchFamily="34" charset="0"/>
              </a:rPr>
              <a:t> </a:t>
            </a:r>
            <a:r>
              <a:rPr lang="en-US" altLang="ko-KR" sz="2000" dirty="0" err="1">
                <a:latin typeface="+mj-lt"/>
                <a:cs typeface="Arial" pitchFamily="34" charset="0"/>
              </a:rPr>
              <a:t>klasni</a:t>
            </a:r>
            <a:r>
              <a:rPr lang="en-US" altLang="ko-KR" sz="2000" dirty="0">
                <a:latin typeface="+mj-lt"/>
                <a:cs typeface="Arial" pitchFamily="34" charset="0"/>
              </a:rPr>
              <a:t> </a:t>
            </a:r>
            <a:r>
              <a:rPr lang="en-US" altLang="ko-KR" sz="2000" dirty="0" err="1">
                <a:latin typeface="+mj-lt"/>
                <a:cs typeface="Arial" pitchFamily="34" charset="0"/>
              </a:rPr>
              <a:t>dijagrami</a:t>
            </a:r>
            <a:r>
              <a:rPr lang="en-US" altLang="ko-KR" sz="2000" dirty="0">
                <a:latin typeface="+mj-lt"/>
                <a:cs typeface="Arial" pitchFamily="34" charset="0"/>
              </a:rPr>
              <a:t> za </a:t>
            </a:r>
            <a:r>
              <a:rPr lang="en-US" altLang="ko-KR" sz="2000" dirty="0" err="1">
                <a:latin typeface="+mj-lt"/>
                <a:cs typeface="Arial" pitchFamily="34" charset="0"/>
              </a:rPr>
              <a:t>svaki</a:t>
            </a:r>
            <a:r>
              <a:rPr lang="en-US" altLang="ko-KR" sz="2000" dirty="0">
                <a:latin typeface="+mj-lt"/>
                <a:cs typeface="Arial" pitchFamily="34" charset="0"/>
              </a:rPr>
              <a:t> tip </a:t>
            </a:r>
            <a:r>
              <a:rPr lang="en-US" altLang="ko-KR" sz="2000" dirty="0" err="1">
                <a:latin typeface="+mj-lt"/>
                <a:cs typeface="Arial" pitchFamily="34" charset="0"/>
              </a:rPr>
              <a:t>korisnika</a:t>
            </a:r>
            <a:endParaRPr lang="en-US" altLang="ko-KR" sz="2000" dirty="0">
              <a:latin typeface="+mj-lt"/>
              <a:cs typeface="Arial" pitchFamily="34" charset="0"/>
            </a:endParaRPr>
          </a:p>
          <a:p>
            <a:pPr marL="441325" indent="0">
              <a:buFont typeface="Arial" pitchFamily="34" charset="0"/>
              <a:buChar char="•"/>
            </a:pPr>
            <a:r>
              <a:rPr lang="en-US" altLang="ko-KR" sz="2000" dirty="0">
                <a:latin typeface="+mj-lt"/>
                <a:cs typeface="Arial" pitchFamily="34" charset="0"/>
              </a:rPr>
              <a:t> </a:t>
            </a:r>
            <a:r>
              <a:rPr lang="en-US" altLang="ko-KR" sz="2000" dirty="0" err="1">
                <a:latin typeface="+mj-lt"/>
                <a:cs typeface="Arial" pitchFamily="34" charset="0"/>
              </a:rPr>
              <a:t>klasni</a:t>
            </a:r>
            <a:r>
              <a:rPr lang="en-US" altLang="ko-KR" sz="2000" dirty="0">
                <a:latin typeface="+mj-lt"/>
                <a:cs typeface="Arial" pitchFamily="34" charset="0"/>
              </a:rPr>
              <a:t> </a:t>
            </a:r>
            <a:r>
              <a:rPr lang="en-US" altLang="ko-KR" sz="2000" dirty="0" err="1">
                <a:latin typeface="+mj-lt"/>
                <a:cs typeface="Arial" pitchFamily="34" charset="0"/>
              </a:rPr>
              <a:t>dijagram</a:t>
            </a:r>
            <a:r>
              <a:rPr lang="en-US" altLang="ko-KR" sz="2000" dirty="0">
                <a:latin typeface="+mj-lt"/>
                <a:cs typeface="Arial" pitchFamily="34" charset="0"/>
              </a:rPr>
              <a:t> za </a:t>
            </a:r>
            <a:r>
              <a:rPr lang="en-US" altLang="ko-KR" sz="2000" dirty="0" err="1">
                <a:latin typeface="+mj-lt"/>
                <a:cs typeface="Arial" pitchFamily="34" charset="0"/>
              </a:rPr>
              <a:t>pristup</a:t>
            </a:r>
            <a:r>
              <a:rPr lang="en-US" altLang="ko-KR" sz="2000" dirty="0">
                <a:latin typeface="+mj-lt"/>
                <a:cs typeface="Arial" pitchFamily="34" charset="0"/>
              </a:rPr>
              <a:t> </a:t>
            </a:r>
            <a:r>
              <a:rPr lang="en-US" altLang="ko-KR" sz="2000" dirty="0" err="1">
                <a:latin typeface="+mj-lt"/>
                <a:cs typeface="Arial" pitchFamily="34" charset="0"/>
              </a:rPr>
              <a:t>bazi</a:t>
            </a:r>
            <a:endParaRPr lang="en-US" altLang="ko-KR" sz="2000" dirty="0">
              <a:latin typeface="+mj-lt"/>
              <a:cs typeface="Arial" pitchFamily="34" charset="0"/>
            </a:endParaRPr>
          </a:p>
          <a:p>
            <a:pPr marL="457200" indent="-457200"/>
            <a:endParaRPr lang="sr-Latn-RS" sz="2000" dirty="0">
              <a:latin typeface="+mj-lt"/>
              <a:cs typeface="Arial" pitchFamily="34" charset="0"/>
            </a:endParaRPr>
          </a:p>
          <a:p>
            <a:pPr marL="457200" indent="-457200"/>
            <a:endParaRPr lang="sr-Latn-RS" sz="2000" dirty="0">
              <a:latin typeface="+mj-lt"/>
              <a:cs typeface="Arial" pitchFamily="34" charset="0"/>
            </a:endParaRPr>
          </a:p>
          <a:p>
            <a:pPr marL="457200" indent="-457200"/>
            <a:r>
              <a:rPr lang="sr-Latn-RS" sz="2000" b="1" dirty="0">
                <a:latin typeface="+mj-lt"/>
                <a:cs typeface="Arial" pitchFamily="34" charset="0"/>
              </a:rPr>
              <a:t>Realizovali: </a:t>
            </a:r>
            <a:r>
              <a:rPr lang="sr-Latn-RS" sz="2000" dirty="0">
                <a:latin typeface="+mj-lt"/>
                <a:cs typeface="Arial" pitchFamily="34" charset="0"/>
              </a:rPr>
              <a:t>U izradi modela veb aplikacije učestvovali svi članovi tima</a:t>
            </a:r>
            <a:endParaRPr lang="sr-Latn-CS" sz="2000" b="1" dirty="0">
              <a:latin typeface="+mj-lt"/>
              <a:cs typeface="Arial" pitchFamily="34" charset="0"/>
            </a:endParaRPr>
          </a:p>
          <a:p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709721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3AEA8-AE93-40D9-BAB5-7DD30E4FC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7. Testiranje veb aplikacije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277D2-9238-4910-9F46-B8AF864B1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1936" y="2401824"/>
            <a:ext cx="10168128" cy="369417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sr-Latn-RS" sz="2000" dirty="0">
              <a:latin typeface="+mj-lt"/>
              <a:cs typeface="Arial" pitchFamily="34" charset="0"/>
            </a:endParaRPr>
          </a:p>
          <a:p>
            <a:pPr marL="457200" indent="-457200"/>
            <a:r>
              <a:rPr lang="sr-Latn-RS" sz="2000" dirty="0">
                <a:latin typeface="+mj-lt"/>
                <a:cs typeface="Arial" pitchFamily="34" charset="0"/>
              </a:rPr>
              <a:t>Testiranje je rađeno u alatu Selenium Web Driver</a:t>
            </a:r>
            <a:endParaRPr lang="sr-Latn-RS" sz="2000" b="1" dirty="0">
              <a:latin typeface="+mj-lt"/>
              <a:cs typeface="Arial" pitchFamily="34" charset="0"/>
            </a:endParaRPr>
          </a:p>
          <a:p>
            <a:pPr marL="457200" indent="-457200"/>
            <a:r>
              <a:rPr lang="sr-Latn-RS" sz="2000" b="1" dirty="0">
                <a:latin typeface="+mj-lt"/>
                <a:cs typeface="Arial" pitchFamily="34" charset="0"/>
              </a:rPr>
              <a:t> </a:t>
            </a:r>
            <a:r>
              <a:rPr lang="sr-Latn-RS" altLang="ko-KR" sz="2000" dirty="0">
                <a:latin typeface="+mj-lt"/>
                <a:cs typeface="Arial" pitchFamily="34" charset="0"/>
              </a:rPr>
              <a:t>Izmene - nakon faze testiranja sve uočene zamerke su ispravljene</a:t>
            </a:r>
          </a:p>
          <a:p>
            <a:pPr marL="457200" indent="-457200"/>
            <a:endParaRPr lang="sr-Latn-RS" sz="2000" b="1" dirty="0">
              <a:latin typeface="+mj-lt"/>
              <a:cs typeface="Arial" pitchFamily="34" charset="0"/>
            </a:endParaRPr>
          </a:p>
          <a:p>
            <a:pPr marL="457200" indent="-457200"/>
            <a:endParaRPr lang="sr-Latn-RS" sz="2000" b="1" dirty="0">
              <a:latin typeface="+mj-lt"/>
              <a:cs typeface="Arial" pitchFamily="34" charset="0"/>
            </a:endParaRPr>
          </a:p>
          <a:p>
            <a:pPr marL="457200" indent="-457200"/>
            <a:r>
              <a:rPr lang="sr-Latn-RS" sz="2000" b="1" dirty="0">
                <a:latin typeface="+mj-lt"/>
                <a:cs typeface="Arial" pitchFamily="34" charset="0"/>
              </a:rPr>
              <a:t>Realizovali: </a:t>
            </a:r>
            <a:r>
              <a:rPr lang="en-US" sz="2000" dirty="0">
                <a:latin typeface="+mj-lt"/>
                <a:cs typeface="Arial" pitchFamily="34" charset="0"/>
              </a:rPr>
              <a:t>U</a:t>
            </a:r>
            <a:r>
              <a:rPr lang="sr-Latn-RS" sz="2000" dirty="0">
                <a:latin typeface="+mj-lt"/>
                <a:cs typeface="Arial" pitchFamily="34" charset="0"/>
              </a:rPr>
              <a:t> testiranju </a:t>
            </a:r>
            <a:r>
              <a:rPr lang="en-US" sz="2000" dirty="0">
                <a:latin typeface="+mj-lt"/>
                <a:cs typeface="Arial" pitchFamily="34" charset="0"/>
              </a:rPr>
              <a:t>u</a:t>
            </a:r>
            <a:r>
              <a:rPr lang="sr-Latn-RS" sz="2000" dirty="0">
                <a:latin typeface="+mj-lt"/>
                <a:cs typeface="Arial" pitchFamily="34" charset="0"/>
              </a:rPr>
              <a:t>četvovali su svi članovi tima</a:t>
            </a:r>
          </a:p>
          <a:p>
            <a:pPr marL="457200" indent="-457200"/>
            <a:endParaRPr lang="sr-Latn-RS" sz="2000" dirty="0">
              <a:latin typeface="+mj-lt"/>
              <a:cs typeface="Arial" pitchFamily="34" charset="0"/>
            </a:endParaRPr>
          </a:p>
          <a:p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53190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AAD468-D166-465D-AEFE-1ECA56E0A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sr-Latn-RS" sz="6000"/>
              <a:t>Rezultat</a:t>
            </a:r>
            <a:endParaRPr lang="en-US" sz="6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0B5DEA-ADF6-4BA5-9307-147F0A468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8680" y="2898648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83982"/>
            <a:ext cx="1873457" cy="137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FBE8B-8A7A-44C3-9B71-3CE8F0AAB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sr-Latn-RS" sz="2000" dirty="0">
                <a:latin typeface="+mj-lt"/>
                <a:cs typeface="Arial" pitchFamily="34" charset="0"/>
              </a:rPr>
              <a:t>Naučen veliki broj modernih tehnologija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sr-Latn-RS" sz="2000" dirty="0">
                <a:latin typeface="+mj-lt"/>
                <a:cs typeface="Arial" pitchFamily="34" charset="0"/>
              </a:rPr>
              <a:t>Kompletno funkcionalna i dokumentovana web aplikacija</a:t>
            </a:r>
          </a:p>
          <a:p>
            <a:pPr marL="285750" indent="-285750">
              <a:buFont typeface="Arial" pitchFamily="34" charset="0"/>
              <a:buChar char="•"/>
            </a:pPr>
            <a:endParaRPr lang="sr-Latn-RS" sz="2000" dirty="0">
              <a:latin typeface="+mj-lt"/>
              <a:cs typeface="Arial" pitchFamily="34" charset="0"/>
            </a:endParaRPr>
          </a:p>
          <a:p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893497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6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8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" name="Rectangle 10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Freeform: Shape 12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63500" sx="102000" sy="102000" algn="ctr" rotWithShape="0">
              <a:schemeClr val="bg1">
                <a:lumMod val="8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2" name="Freeform: Shape 14">
            <a:extLst>
              <a:ext uri="{FF2B5EF4-FFF2-40B4-BE49-F238E27FC236}">
                <a16:creationId xmlns:a16="http://schemas.microsoft.com/office/drawing/2014/main" id="{9C45F024-2468-4D8A-9E11-BB2B1E0A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9C641A-EC62-4E0E-B2BC-BEEB81A84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/>
              <a:t>Hvala na pažnji!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9027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923778-5230-47A9-B34E-E922B2892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dirty="0"/>
              <a:t>Tim </a:t>
            </a:r>
            <a:r>
              <a:rPr lang="en-US" dirty="0" err="1"/>
              <a:t>Kinderi</a:t>
            </a:r>
            <a:r>
              <a:rPr lang="en-US" dirty="0"/>
              <a:t>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EAF823BD-02CD-492E-8058-CEA28A825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r>
              <a:rPr lang="en-US" sz="2000"/>
              <a:t>An</a:t>
            </a:r>
            <a:r>
              <a:rPr lang="sr-Latn-RS" sz="2000"/>
              <a:t>đela Dubak</a:t>
            </a:r>
            <a:r>
              <a:rPr lang="en-US" sz="2000"/>
              <a:t> 18/0658</a:t>
            </a:r>
            <a:endParaRPr lang="sr-Latn-RS" sz="2000"/>
          </a:p>
          <a:p>
            <a:r>
              <a:rPr lang="sr-Latn-RS" sz="2000"/>
              <a:t>Aleksandar Dopuđa</a:t>
            </a:r>
            <a:r>
              <a:rPr lang="en-US" sz="2000"/>
              <a:t> 18/0118</a:t>
            </a:r>
          </a:p>
        </p:txBody>
      </p:sp>
    </p:spTree>
    <p:extLst>
      <p:ext uri="{BB962C8B-B14F-4D97-AF65-F5344CB8AC3E}">
        <p14:creationId xmlns:p14="http://schemas.microsoft.com/office/powerpoint/2010/main" val="3870792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1E4D6-1ADC-44ED-B90D-699E5B4F9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Cilj</a:t>
            </a:r>
            <a:r>
              <a:rPr lang="en-US" dirty="0"/>
              <a:t> </a:t>
            </a:r>
            <a:r>
              <a:rPr lang="en-US" dirty="0" err="1"/>
              <a:t>projekta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AA74C75D-9754-48FB-AA4E-83F97624A1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8520626"/>
              </p:ext>
            </p:extLst>
          </p:nvPr>
        </p:nvGraphicFramePr>
        <p:xfrm>
          <a:off x="1115568" y="2460268"/>
          <a:ext cx="10168128" cy="3694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72022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08A0F-00ED-4E03-A4B8-48631016B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projektu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49437-B6C1-4FE2-A345-FCE443E26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vi-VN" altLang="ko-KR" sz="2800" dirty="0">
                <a:latin typeface="+mj-lt"/>
                <a:cs typeface="Arial" pitchFamily="34" charset="0"/>
              </a:rPr>
              <a:t>U sistemu su predviđene sledeće vrste korisnika:</a:t>
            </a:r>
            <a:endParaRPr lang="sr-Latn-RS" altLang="ko-KR" sz="2800" dirty="0">
              <a:latin typeface="+mj-lt"/>
              <a:cs typeface="Arial" pitchFamily="34" charset="0"/>
            </a:endParaRPr>
          </a:p>
          <a:p>
            <a:pPr marL="285750" indent="341313">
              <a:buFont typeface="Wingdings" pitchFamily="2" charset="2"/>
              <a:buChar char="v"/>
            </a:pPr>
            <a:r>
              <a:rPr lang="sr-Latn-RS" altLang="ko-KR" sz="2800" dirty="0">
                <a:latin typeface="+mj-lt"/>
                <a:cs typeface="Arial" pitchFamily="34" charset="0"/>
              </a:rPr>
              <a:t>Registrovani korisnik</a:t>
            </a:r>
            <a:endParaRPr lang="sr-Latn-RS" altLang="ko-KR" sz="2800" i="1" dirty="0">
              <a:latin typeface="+mj-lt"/>
              <a:cs typeface="Arial" pitchFamily="34" charset="0"/>
            </a:endParaRPr>
          </a:p>
          <a:p>
            <a:pPr marL="285750" indent="341313">
              <a:buFont typeface="Wingdings" pitchFamily="2" charset="2"/>
              <a:buChar char="v"/>
            </a:pPr>
            <a:r>
              <a:rPr lang="sr-Latn-RS" altLang="ko-KR" sz="2800" dirty="0">
                <a:latin typeface="+mj-lt"/>
                <a:cs typeface="Arial" pitchFamily="34" charset="0"/>
              </a:rPr>
              <a:t>Moderator</a:t>
            </a:r>
            <a:endParaRPr lang="sr-Latn-RS" altLang="ko-KR" sz="2800" i="1" dirty="0">
              <a:latin typeface="+mj-lt"/>
              <a:cs typeface="Arial" pitchFamily="34" charset="0"/>
            </a:endParaRPr>
          </a:p>
          <a:p>
            <a:pPr marL="285750" indent="341313">
              <a:buFont typeface="Wingdings" pitchFamily="2" charset="2"/>
              <a:buChar char="v"/>
            </a:pPr>
            <a:r>
              <a:rPr lang="sr-Latn-RS" altLang="ko-KR" sz="2800" dirty="0">
                <a:latin typeface="+mj-lt"/>
                <a:cs typeface="Arial" pitchFamily="34" charset="0"/>
              </a:rPr>
              <a:t>Administrator</a:t>
            </a:r>
            <a:endParaRPr lang="sr-Latn-RS" altLang="ko-KR" sz="2800" i="1" dirty="0">
              <a:latin typeface="+mj-lt"/>
              <a:cs typeface="Arial" pitchFamily="34" charset="0"/>
            </a:endParaRPr>
          </a:p>
          <a:p>
            <a:endParaRPr lang="sr-Latn-RS" altLang="ko-KR" sz="2800" i="1" dirty="0">
              <a:latin typeface="+mj-lt"/>
              <a:cs typeface="Arial" pitchFamily="34" charset="0"/>
            </a:endParaRPr>
          </a:p>
          <a:p>
            <a:r>
              <a:rPr lang="sr-Latn-RS" altLang="ko-KR" sz="2800" dirty="0">
                <a:latin typeface="+mj-lt"/>
                <a:cs typeface="Arial" pitchFamily="34" charset="0"/>
              </a:rPr>
              <a:t>Funkcionalnosti i ograničenja svih grupa korisnika su formirane sa ciljem formiranja pouzdane mreže sa kvalitetnim sadržajem</a:t>
            </a:r>
            <a:endParaRPr lang="sr-Latn-CS" sz="2800" dirty="0">
              <a:latin typeface="+mj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392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DB435-DDE5-4FFC-A395-C35D5EE9F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projektu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84BE9-D00F-4A9B-A031-22D47A84B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sr-Latn-RS" altLang="ko-KR" sz="2800" dirty="0">
                <a:latin typeface="Arial" pitchFamily="34" charset="0"/>
                <a:cs typeface="Arial" pitchFamily="34" charset="0"/>
              </a:rPr>
              <a:t>Osnovni skup funkcionalnosti:</a:t>
            </a:r>
          </a:p>
          <a:p>
            <a:pPr marL="355600" indent="271463">
              <a:buFont typeface="Wingdings" pitchFamily="2" charset="2"/>
              <a:buChar char="v"/>
            </a:pPr>
            <a:r>
              <a:rPr lang="sr-Latn-RS" altLang="ko-KR" sz="2800" dirty="0">
                <a:latin typeface="Arial" pitchFamily="34" charset="0"/>
                <a:cs typeface="Arial" pitchFamily="34" charset="0"/>
              </a:rPr>
              <a:t>Registracija/autorizacija</a:t>
            </a:r>
          </a:p>
          <a:p>
            <a:pPr marL="355600" indent="271463">
              <a:buFont typeface="Wingdings" pitchFamily="2" charset="2"/>
              <a:buChar char="v"/>
            </a:pPr>
            <a:r>
              <a:rPr lang="sr-Latn-RS" altLang="ko-KR" sz="2800" dirty="0">
                <a:latin typeface="Arial" pitchFamily="34" charset="0"/>
                <a:cs typeface="Arial" pitchFamily="34" charset="0"/>
              </a:rPr>
              <a:t>Prikaz </a:t>
            </a:r>
            <a:r>
              <a:rPr lang="en-US" altLang="ko-KR" sz="2800" dirty="0" err="1">
                <a:latin typeface="Arial" pitchFamily="34" charset="0"/>
                <a:cs typeface="Arial" pitchFamily="34" charset="0"/>
              </a:rPr>
              <a:t>recepata</a:t>
            </a:r>
            <a:r>
              <a:rPr lang="sr-Latn-RS" altLang="ko-KR" sz="2800" dirty="0">
                <a:latin typeface="Arial" pitchFamily="34" charset="0"/>
                <a:cs typeface="Arial" pitchFamily="34" charset="0"/>
              </a:rPr>
              <a:t> prema određenom kriterijumu (vreme, broj glasova)</a:t>
            </a:r>
          </a:p>
          <a:p>
            <a:pPr marL="355600" indent="271463">
              <a:buFont typeface="Wingdings" pitchFamily="2" charset="2"/>
              <a:buChar char="v"/>
            </a:pPr>
            <a:r>
              <a:rPr lang="sr-Latn-RS" altLang="ko-KR" sz="2800" dirty="0">
                <a:latin typeface="Arial" pitchFamily="34" charset="0"/>
                <a:cs typeface="Arial" pitchFamily="34" charset="0"/>
              </a:rPr>
              <a:t>Glasanje za </a:t>
            </a:r>
            <a:r>
              <a:rPr lang="en-US" altLang="ko-KR" sz="2800" dirty="0" err="1">
                <a:latin typeface="Arial" pitchFamily="34" charset="0"/>
                <a:cs typeface="Arial" pitchFamily="34" charset="0"/>
              </a:rPr>
              <a:t>recept</a:t>
            </a:r>
            <a:endParaRPr lang="sr-Latn-RS" altLang="ko-KR" sz="2800" dirty="0">
              <a:latin typeface="Arial" pitchFamily="34" charset="0"/>
              <a:cs typeface="Arial" pitchFamily="34" charset="0"/>
            </a:endParaRPr>
          </a:p>
          <a:p>
            <a:pPr marL="355600" indent="271463">
              <a:buFont typeface="Wingdings" pitchFamily="2" charset="2"/>
              <a:buChar char="v"/>
            </a:pPr>
            <a:r>
              <a:rPr lang="sr-Latn-RS" altLang="ko-KR" sz="2800" dirty="0">
                <a:latin typeface="Arial" pitchFamily="34" charset="0"/>
                <a:cs typeface="Arial" pitchFamily="34" charset="0"/>
              </a:rPr>
              <a:t>Komentarisanje </a:t>
            </a:r>
            <a:r>
              <a:rPr lang="en-US" altLang="ko-KR" sz="2800" dirty="0" err="1">
                <a:latin typeface="Arial" pitchFamily="34" charset="0"/>
                <a:cs typeface="Arial" pitchFamily="34" charset="0"/>
              </a:rPr>
              <a:t>recepta</a:t>
            </a:r>
            <a:endParaRPr lang="sr-Latn-RS" altLang="ko-KR" sz="2800" dirty="0">
              <a:latin typeface="Arial" pitchFamily="34" charset="0"/>
              <a:cs typeface="Arial" pitchFamily="34" charset="0"/>
            </a:endParaRPr>
          </a:p>
          <a:p>
            <a:pPr marL="355600" indent="271463">
              <a:buFont typeface="Wingdings" pitchFamily="2" charset="2"/>
              <a:buChar char="v"/>
            </a:pPr>
            <a:r>
              <a:rPr lang="sr-Latn-RS" altLang="ko-KR" sz="2800" dirty="0">
                <a:latin typeface="Arial" pitchFamily="34" charset="0"/>
                <a:cs typeface="Arial" pitchFamily="34" charset="0"/>
              </a:rPr>
              <a:t>Lajkovanje komentara </a:t>
            </a:r>
            <a:r>
              <a:rPr lang="en-US" altLang="ko-KR" sz="2800" dirty="0" err="1">
                <a:latin typeface="Arial" pitchFamily="34" charset="0"/>
                <a:cs typeface="Arial" pitchFamily="34" charset="0"/>
              </a:rPr>
              <a:t>recepta</a:t>
            </a:r>
            <a:endParaRPr lang="sr-Latn-RS" altLang="ko-KR" sz="2800" dirty="0">
              <a:latin typeface="Arial" pitchFamily="34" charset="0"/>
              <a:cs typeface="Arial" pitchFamily="34" charset="0"/>
            </a:endParaRPr>
          </a:p>
          <a:p>
            <a:pPr marL="355600" indent="271463">
              <a:buFont typeface="Wingdings" pitchFamily="2" charset="2"/>
              <a:buChar char="v"/>
            </a:pPr>
            <a:r>
              <a:rPr lang="sr-Latn-RS" altLang="ko-KR" sz="2800" dirty="0">
                <a:latin typeface="Arial" pitchFamily="34" charset="0"/>
                <a:cs typeface="Arial" pitchFamily="34" charset="0"/>
              </a:rPr>
              <a:t>Promena izgleda aplikacije(noćni režim)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131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59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9097550E-6212-49DA-8ED9-7E3D2E7F43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" r="390" b="1"/>
          <a:stretch/>
        </p:blipFill>
        <p:spPr>
          <a:xfrm>
            <a:off x="4679284" y="457202"/>
            <a:ext cx="7512716" cy="5943596"/>
          </a:xfrm>
          <a:prstGeom prst="rect">
            <a:avLst/>
          </a:prstGeom>
        </p:spPr>
      </p:pic>
      <p:sp>
        <p:nvSpPr>
          <p:cNvPr id="69" name="Rectangle 61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5B821D-01AE-4181-8187-6F281EDDE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sr-Latn-RS" sz="4800"/>
              <a:t>Realizacija projekta</a:t>
            </a:r>
            <a:endParaRPr lang="sr-Latn-CS" sz="4800"/>
          </a:p>
        </p:txBody>
      </p:sp>
      <p:sp>
        <p:nvSpPr>
          <p:cNvPr id="70" name="Rectangle 6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Rectangle 6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8969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777E57D-6A88-4B5B-A068-2BA7FF4E8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2154BC-0C8D-4972-AE33-0FA7520A7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03132"/>
            <a:ext cx="10509504" cy="1974892"/>
          </a:xfrm>
        </p:spPr>
        <p:txBody>
          <a:bodyPr anchor="b">
            <a:normAutofit/>
          </a:bodyPr>
          <a:lstStyle/>
          <a:p>
            <a:r>
              <a:rPr lang="sr-Latn-RS" sz="5400"/>
              <a:t>Faze projekta</a:t>
            </a:r>
            <a:endParaRPr lang="en-US" sz="54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2894076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61430-04B2-45EA-94E9-F6771CF052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28416"/>
            <a:ext cx="10509504" cy="2715768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sr-Latn-RS" sz="1700">
                <a:latin typeface="Arial" pitchFamily="34" charset="0"/>
                <a:cs typeface="Arial" pitchFamily="34" charset="0"/>
              </a:rPr>
              <a:t>Definisanje projektnog zadatka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sr-Latn-RS" sz="1700">
                <a:latin typeface="Arial" pitchFamily="34" charset="0"/>
                <a:cs typeface="Arial" pitchFamily="34" charset="0"/>
              </a:rPr>
              <a:t>Prototip aplikacije i izrada specifikacija scenarija upotrebe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sr-Latn-RS" sz="1700">
                <a:latin typeface="Arial" pitchFamily="34" charset="0"/>
                <a:cs typeface="Arial" pitchFamily="34" charset="0"/>
              </a:rPr>
              <a:t>Formalna inspekcija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sr-Latn-RS" sz="1700">
                <a:latin typeface="Arial" pitchFamily="34" charset="0"/>
                <a:cs typeface="Arial" pitchFamily="34" charset="0"/>
              </a:rPr>
              <a:t>Modelovanje baze podataka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sr-Latn-RS" sz="1700">
                <a:latin typeface="Arial" pitchFamily="34" charset="0"/>
                <a:cs typeface="Arial" pitchFamily="34" charset="0"/>
              </a:rPr>
              <a:t>Implementacija veb aplikacije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sr-Latn-RS" sz="1700">
                <a:latin typeface="Arial" pitchFamily="34" charset="0"/>
                <a:cs typeface="Arial" pitchFamily="34" charset="0"/>
              </a:rPr>
              <a:t>Modelovanje veb aplikacije</a:t>
            </a:r>
            <a:r>
              <a:rPr lang="en-US" sz="1700">
                <a:latin typeface="Arial" pitchFamily="34" charset="0"/>
                <a:cs typeface="Arial" pitchFamily="34" charset="0"/>
              </a:rPr>
              <a:t> 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sr-Latn-RS" sz="1700">
                <a:latin typeface="Arial" pitchFamily="34" charset="0"/>
                <a:cs typeface="Arial" pitchFamily="34" charset="0"/>
              </a:rPr>
              <a:t>Testiranje veb aplikacije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280423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DE027-EFF7-4DC8-BBB5-1E1421E55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4400" dirty="0">
                <a:cs typeface="Arial" pitchFamily="34" charset="0"/>
              </a:rPr>
              <a:t>1. </a:t>
            </a:r>
            <a:r>
              <a:rPr lang="sr-Latn-RS" sz="4000" dirty="0">
                <a:cs typeface="Arial" pitchFamily="34" charset="0"/>
              </a:rPr>
              <a:t>Definisanje projektnog zadatka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4170F-B5C0-454D-83F1-2C7A9ECFA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202816"/>
            <a:ext cx="10168128" cy="3694176"/>
          </a:xfrm>
        </p:spPr>
        <p:txBody>
          <a:bodyPr>
            <a:noAutofit/>
          </a:bodyPr>
          <a:lstStyle/>
          <a:p>
            <a:pPr marL="273050" indent="-4763"/>
            <a:r>
              <a:rPr lang="sr-Latn-CS" sz="2000" dirty="0">
                <a:latin typeface="Arial" pitchFamily="34" charset="0"/>
                <a:cs typeface="Arial" pitchFamily="34" charset="0"/>
              </a:rPr>
              <a:t> </a:t>
            </a:r>
            <a:r>
              <a:rPr lang="sr-Latn-CS" sz="2000" dirty="0">
                <a:latin typeface="+mj-lt"/>
                <a:cs typeface="Arial" pitchFamily="34" charset="0"/>
              </a:rPr>
              <a:t>Pisanje dokumenta u kome se prikazuju:</a:t>
            </a:r>
          </a:p>
          <a:p>
            <a:pPr marL="630238" indent="-188913">
              <a:buFont typeface="Wingdings" pitchFamily="2" charset="2"/>
              <a:buChar char="v"/>
            </a:pPr>
            <a:r>
              <a:rPr lang="sr-Latn-CS" sz="2000" dirty="0">
                <a:latin typeface="+mj-lt"/>
                <a:cs typeface="Arial" pitchFamily="34" charset="0"/>
              </a:rPr>
              <a:t> osnovne ideje projekta i namena</a:t>
            </a:r>
          </a:p>
          <a:p>
            <a:pPr marL="630238" indent="-188913">
              <a:buFont typeface="Wingdings" pitchFamily="2" charset="2"/>
              <a:buChar char="v"/>
            </a:pPr>
            <a:r>
              <a:rPr lang="sr-Latn-CS" sz="2000" dirty="0">
                <a:latin typeface="+mj-lt"/>
                <a:cs typeface="Arial" pitchFamily="34" charset="0"/>
              </a:rPr>
              <a:t> članovi tima koji su zaduženi za realizaciju</a:t>
            </a:r>
          </a:p>
          <a:p>
            <a:pPr marL="630238" indent="-188913">
              <a:buFont typeface="Wingdings" pitchFamily="2" charset="2"/>
              <a:buChar char="v"/>
            </a:pPr>
            <a:r>
              <a:rPr lang="sr-Latn-CS" sz="2000" dirty="0">
                <a:latin typeface="+mj-lt"/>
                <a:cs typeface="Arial" pitchFamily="34" charset="0"/>
              </a:rPr>
              <a:t> k</a:t>
            </a:r>
            <a:r>
              <a:rPr lang="sr-Latn-RS" sz="2000" dirty="0">
                <a:latin typeface="+mj-lt"/>
                <a:cs typeface="Arial" pitchFamily="34" charset="0"/>
              </a:rPr>
              <a:t>ategorije korisnika</a:t>
            </a:r>
            <a:endParaRPr lang="sr-Latn-CS" sz="2000" dirty="0">
              <a:latin typeface="+mj-lt"/>
              <a:cs typeface="Arial" pitchFamily="34" charset="0"/>
            </a:endParaRPr>
          </a:p>
          <a:p>
            <a:pPr marL="630238" indent="-188913">
              <a:buFont typeface="Wingdings" pitchFamily="2" charset="2"/>
              <a:buChar char="v"/>
            </a:pPr>
            <a:r>
              <a:rPr lang="sr-Latn-CS" sz="2000" dirty="0">
                <a:latin typeface="+mj-lt"/>
                <a:cs typeface="Arial" pitchFamily="34" charset="0"/>
              </a:rPr>
              <a:t> o</a:t>
            </a:r>
            <a:r>
              <a:rPr lang="sr-Latn-RS" sz="2000" dirty="0">
                <a:latin typeface="+mj-lt"/>
                <a:cs typeface="Arial" pitchFamily="34" charset="0"/>
              </a:rPr>
              <a:t>snovne funkcionalnosti</a:t>
            </a:r>
          </a:p>
          <a:p>
            <a:pPr marL="630238" indent="-188913">
              <a:buFont typeface="Wingdings" pitchFamily="2" charset="2"/>
              <a:buChar char="v"/>
            </a:pPr>
            <a:r>
              <a:rPr lang="sr-Latn-CS" sz="2000" dirty="0">
                <a:latin typeface="+mj-lt"/>
                <a:cs typeface="Arial" pitchFamily="34" charset="0"/>
              </a:rPr>
              <a:t> tehnologije</a:t>
            </a:r>
            <a:r>
              <a:rPr lang="sr-Latn-RS" sz="2000" dirty="0">
                <a:latin typeface="+mj-lt"/>
                <a:cs typeface="Arial" pitchFamily="34" charset="0"/>
              </a:rPr>
              <a:t> rada</a:t>
            </a:r>
          </a:p>
          <a:p>
            <a:pPr marL="536575" indent="-268288"/>
            <a:r>
              <a:rPr lang="sr-Latn-RS" sz="2000" dirty="0">
                <a:latin typeface="+mj-lt"/>
                <a:cs typeface="Arial" pitchFamily="34" charset="0"/>
              </a:rPr>
              <a:t>Dizajniranje logotipa aplikacije</a:t>
            </a:r>
          </a:p>
          <a:p>
            <a:pPr marL="273050" indent="168275">
              <a:buNone/>
            </a:pPr>
            <a:endParaRPr lang="sr-Latn-RS" sz="2000" dirty="0">
              <a:latin typeface="+mj-lt"/>
              <a:cs typeface="Arial" pitchFamily="34" charset="0"/>
            </a:endParaRPr>
          </a:p>
          <a:p>
            <a:pPr marL="0" indent="361950"/>
            <a:r>
              <a:rPr lang="sr-Latn-RS" sz="2000" b="1" dirty="0">
                <a:latin typeface="+mj-lt"/>
                <a:cs typeface="Arial" pitchFamily="34" charset="0"/>
              </a:rPr>
              <a:t>Realizovali: </a:t>
            </a:r>
            <a:r>
              <a:rPr lang="sr-Latn-RS" sz="2000" dirty="0">
                <a:latin typeface="+mj-lt"/>
                <a:cs typeface="Arial" pitchFamily="34" charset="0"/>
              </a:rPr>
              <a:t>U definisanju projektnog zadatka</a:t>
            </a:r>
            <a:r>
              <a:rPr lang="en-US" sz="2000" dirty="0">
                <a:latin typeface="+mj-lt"/>
                <a:cs typeface="Arial" pitchFamily="34" charset="0"/>
              </a:rPr>
              <a:t> I </a:t>
            </a:r>
            <a:r>
              <a:rPr lang="en-US" sz="2000" dirty="0" err="1">
                <a:latin typeface="+mj-lt"/>
                <a:cs typeface="Arial" pitchFamily="34" charset="0"/>
              </a:rPr>
              <a:t>pisanju</a:t>
            </a:r>
            <a:r>
              <a:rPr lang="en-US" sz="2000" dirty="0">
                <a:latin typeface="+mj-lt"/>
                <a:cs typeface="Arial" pitchFamily="34" charset="0"/>
              </a:rPr>
              <a:t> </a:t>
            </a:r>
            <a:r>
              <a:rPr lang="en-US" sz="2000" dirty="0" err="1">
                <a:latin typeface="+mj-lt"/>
                <a:cs typeface="Arial" pitchFamily="34" charset="0"/>
              </a:rPr>
              <a:t>dokumenta</a:t>
            </a:r>
            <a:r>
              <a:rPr lang="sr-Latn-RS" sz="2000" dirty="0">
                <a:latin typeface="+mj-lt"/>
                <a:cs typeface="Arial" pitchFamily="34" charset="0"/>
              </a:rPr>
              <a:t> učestvoval</a:t>
            </a:r>
            <a:r>
              <a:rPr lang="en-US" sz="2000" dirty="0" err="1">
                <a:latin typeface="+mj-lt"/>
                <a:cs typeface="Arial" pitchFamily="34" charset="0"/>
              </a:rPr>
              <a:t>i</a:t>
            </a:r>
            <a:r>
              <a:rPr lang="en-US" sz="2000" dirty="0">
                <a:latin typeface="+mj-lt"/>
                <a:cs typeface="Arial" pitchFamily="34" charset="0"/>
              </a:rPr>
              <a:t> </a:t>
            </a:r>
            <a:r>
              <a:rPr lang="en-US" sz="2000" dirty="0" err="1">
                <a:latin typeface="+mj-lt"/>
                <a:cs typeface="Arial" pitchFamily="34" charset="0"/>
              </a:rPr>
              <a:t>su</a:t>
            </a:r>
            <a:r>
              <a:rPr lang="sr-Latn-RS" sz="2000" dirty="0">
                <a:latin typeface="+mj-lt"/>
                <a:cs typeface="Arial" pitchFamily="34" charset="0"/>
              </a:rPr>
              <a:t> svi članovi  tima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15713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C00BC-B8BD-457C-AEBA-23C22BAA8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sz="3200" dirty="0"/>
              <a:t>2. </a:t>
            </a:r>
            <a:r>
              <a:rPr lang="sr-Latn-RS" sz="4000" dirty="0">
                <a:cs typeface="Arial" pitchFamily="34" charset="0"/>
              </a:rPr>
              <a:t>Prototip aplikacije i izrada specifikacija scenarija upotrebe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C8B40-32D6-42F1-9601-3C987CD61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9137" y="2921908"/>
            <a:ext cx="10168128" cy="3694176"/>
          </a:xfrm>
        </p:spPr>
        <p:txBody>
          <a:bodyPr>
            <a:normAutofit/>
          </a:bodyPr>
          <a:lstStyle/>
          <a:p>
            <a:pPr marL="355600" indent="271463"/>
            <a:r>
              <a:rPr lang="sr-Latn-RS" altLang="ko-KR" sz="2000" dirty="0">
                <a:latin typeface="+mj-lt"/>
                <a:cs typeface="Arial" pitchFamily="34" charset="0"/>
              </a:rPr>
              <a:t>Definisanje specifikacija scenarija upotrebe za sve funkcionalnosti aplikacije</a:t>
            </a:r>
          </a:p>
          <a:p>
            <a:pPr marL="355600" indent="271463"/>
            <a:r>
              <a:rPr lang="sr-Latn-RS" altLang="ko-KR" sz="2000" dirty="0">
                <a:latin typeface="+mj-lt"/>
                <a:cs typeface="Arial" pitchFamily="34" charset="0"/>
              </a:rPr>
              <a:t>Izrada prototipa aplikacije uz pomoć html-a i css-a</a:t>
            </a:r>
          </a:p>
          <a:p>
            <a:pPr marL="355600" indent="271463"/>
            <a:endParaRPr lang="sr-Latn-RS" sz="2000" dirty="0">
              <a:latin typeface="+mj-lt"/>
              <a:cs typeface="Arial" pitchFamily="34" charset="0"/>
            </a:endParaRPr>
          </a:p>
          <a:p>
            <a:pPr marL="355600" indent="271463"/>
            <a:r>
              <a:rPr lang="sr-Latn-RS" sz="2000" b="1" dirty="0">
                <a:latin typeface="+mj-lt"/>
                <a:cs typeface="Arial" pitchFamily="34" charset="0"/>
              </a:rPr>
              <a:t>Realizovali: </a:t>
            </a:r>
            <a:r>
              <a:rPr lang="sr-Latn-RS" sz="2000" dirty="0">
                <a:latin typeface="+mj-lt"/>
                <a:cs typeface="Arial" pitchFamily="34" charset="0"/>
              </a:rPr>
              <a:t>U izradi SSU dokumenata i prototipa aplikacije učestvovali </a:t>
            </a:r>
            <a:r>
              <a:rPr lang="en-US" sz="2000" dirty="0" err="1">
                <a:latin typeface="+mj-lt"/>
                <a:cs typeface="Arial" pitchFamily="34" charset="0"/>
              </a:rPr>
              <a:t>su</a:t>
            </a:r>
            <a:r>
              <a:rPr lang="en-US" sz="2000" dirty="0">
                <a:latin typeface="+mj-lt"/>
                <a:cs typeface="Arial" pitchFamily="34" charset="0"/>
              </a:rPr>
              <a:t> </a:t>
            </a:r>
            <a:r>
              <a:rPr lang="sr-Latn-RS" sz="2000" dirty="0">
                <a:latin typeface="+mj-lt"/>
                <a:cs typeface="Arial" pitchFamily="34" charset="0"/>
              </a:rPr>
              <a:t>svi članovi tima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46391045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54</TotalTime>
  <Words>492</Words>
  <Application>Microsoft Office PowerPoint</Application>
  <PresentationFormat>Widescreen</PresentationFormat>
  <Paragraphs>85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Avenir Next LT Pro</vt:lpstr>
      <vt:lpstr>Calibri</vt:lpstr>
      <vt:lpstr>Wingdings</vt:lpstr>
      <vt:lpstr>AccentBoxVTI</vt:lpstr>
      <vt:lpstr>Receptoar</vt:lpstr>
      <vt:lpstr>Tim Kinderi:</vt:lpstr>
      <vt:lpstr>Cilj projekta</vt:lpstr>
      <vt:lpstr>O projektu</vt:lpstr>
      <vt:lpstr>O projektu</vt:lpstr>
      <vt:lpstr>Realizacija projekta</vt:lpstr>
      <vt:lpstr>Faze projekta</vt:lpstr>
      <vt:lpstr>1. Definisanje projektnog zadatka</vt:lpstr>
      <vt:lpstr>2. Prototip aplikacije i izrada specifikacija scenarija upotrebe</vt:lpstr>
      <vt:lpstr>3. Formalna inspekcija</vt:lpstr>
      <vt:lpstr>4. Modelovanje baze podataka</vt:lpstr>
      <vt:lpstr>5. Implementacija veb aplikacije</vt:lpstr>
      <vt:lpstr>6. Modelovanje veb aplikacije</vt:lpstr>
      <vt:lpstr>7. Testiranje veb aplikacije</vt:lpstr>
      <vt:lpstr>Rezultat</vt:lpstr>
      <vt:lpstr>Hvala na pažnji!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Receptoar</dc:title>
  <dc:creator>Анђела Дубак</dc:creator>
  <cp:lastModifiedBy>Анђела Дубак</cp:lastModifiedBy>
  <cp:revision>7</cp:revision>
  <dcterms:created xsi:type="dcterms:W3CDTF">2021-06-16T13:17:50Z</dcterms:created>
  <dcterms:modified xsi:type="dcterms:W3CDTF">2021-06-19T09:49:30Z</dcterms:modified>
</cp:coreProperties>
</file>