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9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Detekcija steganografije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Digitalna forenzika</a:t>
            </a:r>
          </a:p>
          <a:p>
            <a:r>
              <a:rPr lang="sr-Latn-RS" dirty="0" smtClean="0"/>
              <a:t>Anđelija Đorđević 1033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1046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Mere uspešnosti steganografije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Efikasnost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određuje</a:t>
            </a:r>
            <a:r>
              <a:rPr lang="en-US" dirty="0"/>
              <a:t> se </a:t>
            </a:r>
            <a:r>
              <a:rPr lang="en-US" dirty="0" err="1"/>
              <a:t>poređenjem</a:t>
            </a:r>
            <a:r>
              <a:rPr lang="en-US" dirty="0"/>
              <a:t> </a:t>
            </a:r>
            <a:r>
              <a:rPr lang="en-US" dirty="0" err="1"/>
              <a:t>naslovne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(cover-</a:t>
            </a:r>
            <a:r>
              <a:rPr lang="en-US" dirty="0" err="1"/>
              <a:t>slike</a:t>
            </a:r>
            <a:r>
              <a:rPr lang="en-US" dirty="0"/>
              <a:t>)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stego</a:t>
            </a:r>
            <a:r>
              <a:rPr lang="en-US" dirty="0"/>
              <a:t> </a:t>
            </a:r>
            <a:r>
              <a:rPr lang="en-US" dirty="0" err="1"/>
              <a:t>slikom</a:t>
            </a:r>
            <a:r>
              <a:rPr lang="en-US" dirty="0"/>
              <a:t>. </a:t>
            </a:r>
            <a:r>
              <a:rPr lang="sr-Latn-RS" dirty="0" smtClean="0"/>
              <a:t>Neki f</a:t>
            </a:r>
            <a:r>
              <a:rPr lang="en-US" dirty="0" err="1" smtClean="0"/>
              <a:t>aktori</a:t>
            </a:r>
            <a:r>
              <a:rPr lang="en-US" dirty="0" smtClean="0"/>
              <a:t> </a:t>
            </a:r>
            <a:r>
              <a:rPr lang="en-US" dirty="0" err="1"/>
              <a:t>kojima</a:t>
            </a:r>
            <a:r>
              <a:rPr lang="en-US" dirty="0"/>
              <a:t> se </a:t>
            </a:r>
            <a:r>
              <a:rPr lang="en-US" dirty="0" err="1"/>
              <a:t>meri</a:t>
            </a:r>
            <a:r>
              <a:rPr lang="en-US" dirty="0"/>
              <a:t> </a:t>
            </a:r>
            <a:r>
              <a:rPr lang="en-US" dirty="0" err="1"/>
              <a:t>uspešnost</a:t>
            </a:r>
            <a:r>
              <a:rPr lang="en-US" dirty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dirty="0" smtClean="0"/>
              <a:t>Robustnost</a:t>
            </a:r>
          </a:p>
          <a:p>
            <a:pPr lvl="1"/>
            <a:r>
              <a:rPr lang="sr-Latn-RS" dirty="0" smtClean="0"/>
              <a:t>Neprimetnost</a:t>
            </a:r>
          </a:p>
          <a:p>
            <a:pPr lvl="1"/>
            <a:r>
              <a:rPr lang="sr-Latn-RS" dirty="0" smtClean="0"/>
              <a:t>Mean Square Error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8812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steganografije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, to </a:t>
            </a:r>
            <a:r>
              <a:rPr lang="en-US" dirty="0" err="1"/>
              <a:t>su</a:t>
            </a:r>
            <a:r>
              <a:rPr lang="en-US" dirty="0"/>
              <a:t>:</a:t>
            </a:r>
            <a:endParaRPr lang="sr-Latn-RS" dirty="0"/>
          </a:p>
          <a:p>
            <a:pPr lvl="1"/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substitucije</a:t>
            </a:r>
            <a:endParaRPr lang="sr-Latn-RS" dirty="0"/>
          </a:p>
          <a:p>
            <a:pPr lvl="1"/>
            <a:r>
              <a:rPr lang="en-US" dirty="0" err="1"/>
              <a:t>Tehnike</a:t>
            </a:r>
            <a:r>
              <a:rPr lang="en-US" dirty="0"/>
              <a:t> u </a:t>
            </a:r>
            <a:r>
              <a:rPr lang="en-US" dirty="0" err="1"/>
              <a:t>domenu</a:t>
            </a:r>
            <a:r>
              <a:rPr lang="en-US" dirty="0"/>
              <a:t> </a:t>
            </a:r>
            <a:r>
              <a:rPr lang="en-US" dirty="0" err="1"/>
              <a:t>transformacije</a:t>
            </a:r>
            <a:endParaRPr lang="sr-Latn-RS" dirty="0"/>
          </a:p>
          <a:p>
            <a:pPr lvl="1"/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širokog</a:t>
            </a:r>
            <a:r>
              <a:rPr lang="en-US" dirty="0"/>
              <a:t> </a:t>
            </a:r>
            <a:r>
              <a:rPr lang="en-US" dirty="0" err="1"/>
              <a:t>sprektra</a:t>
            </a:r>
            <a:endParaRPr lang="sr-Latn-RS" dirty="0"/>
          </a:p>
          <a:p>
            <a:pPr lvl="1"/>
            <a:r>
              <a:rPr lang="en-US" dirty="0" err="1"/>
              <a:t>Statističke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sr-Latn-RS" dirty="0"/>
          </a:p>
          <a:p>
            <a:pPr lvl="1"/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distorzije</a:t>
            </a:r>
            <a:endParaRPr lang="sr-Latn-RS" dirty="0"/>
          </a:p>
          <a:p>
            <a:pPr lvl="1"/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kreiranja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sakrivaju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2883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Steganografija u slikama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266" y="1905000"/>
            <a:ext cx="5969468" cy="3763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5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Steganografija u slikama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Steganografija</a:t>
            </a:r>
            <a:r>
              <a:rPr lang="en-US" dirty="0"/>
              <a:t> u </a:t>
            </a:r>
            <a:r>
              <a:rPr lang="en-US" dirty="0" err="1"/>
              <a:t>slikama</a:t>
            </a:r>
            <a:r>
              <a:rPr lang="en-US" dirty="0"/>
              <a:t> se </a:t>
            </a:r>
            <a:r>
              <a:rPr lang="en-US" dirty="0" err="1"/>
              <a:t>najčešće</a:t>
            </a:r>
            <a:r>
              <a:rPr lang="en-US" dirty="0"/>
              <a:t> deli </a:t>
            </a:r>
            <a:r>
              <a:rPr lang="en-US" dirty="0" err="1"/>
              <a:t>na</a:t>
            </a:r>
            <a:r>
              <a:rPr lang="en-US" dirty="0"/>
              <a:t>:</a:t>
            </a:r>
            <a:endParaRPr lang="sr-Latn-RS" dirty="0"/>
          </a:p>
          <a:p>
            <a:pPr lvl="1"/>
            <a:r>
              <a:rPr lang="en-US" i="1" dirty="0"/>
              <a:t>Least significant bit</a:t>
            </a:r>
            <a:r>
              <a:rPr lang="en-US" dirty="0"/>
              <a:t> (LSB)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dodavanja</a:t>
            </a:r>
            <a:endParaRPr lang="sr-Latn-RS" dirty="0"/>
          </a:p>
          <a:p>
            <a:pPr lvl="1"/>
            <a:r>
              <a:rPr lang="en-US" dirty="0" err="1"/>
              <a:t>Maskiranje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filtriranje</a:t>
            </a:r>
            <a:endParaRPr lang="sr-Latn-RS" dirty="0"/>
          </a:p>
          <a:p>
            <a:pPr lvl="1"/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transformacije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8504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Least significant bit metod dodavanja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Least significant bit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dodavanja</a:t>
            </a:r>
            <a:r>
              <a:rPr lang="en-US" dirty="0"/>
              <a:t> je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.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sakrivaju</a:t>
            </a:r>
            <a:r>
              <a:rPr lang="en-US" dirty="0"/>
              <a:t> </a:t>
            </a:r>
            <a:r>
              <a:rPr lang="en-US" dirty="0" err="1"/>
              <a:t>dodaju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mesto</a:t>
            </a:r>
            <a:r>
              <a:rPr lang="en-US" dirty="0"/>
              <a:t> </a:t>
            </a:r>
            <a:r>
              <a:rPr lang="en-US" dirty="0" err="1"/>
              <a:t>najmanje</a:t>
            </a:r>
            <a:r>
              <a:rPr lang="en-US" dirty="0"/>
              <a:t> </a:t>
            </a:r>
            <a:r>
              <a:rPr lang="en-US" dirty="0" err="1"/>
              <a:t>značajnog</a:t>
            </a:r>
            <a:r>
              <a:rPr lang="en-US" dirty="0"/>
              <a:t> </a:t>
            </a:r>
            <a:r>
              <a:rPr lang="en-US" dirty="0" err="1"/>
              <a:t>bita</a:t>
            </a:r>
            <a:r>
              <a:rPr lang="en-US" dirty="0"/>
              <a:t> u </a:t>
            </a:r>
            <a:r>
              <a:rPr lang="en-US" dirty="0" err="1"/>
              <a:t>pikselima</a:t>
            </a:r>
            <a:r>
              <a:rPr lang="en-US" dirty="0"/>
              <a:t>. U </a:t>
            </a:r>
            <a:r>
              <a:rPr lang="en-US" dirty="0" err="1"/>
              <a:t>digitalnom</a:t>
            </a:r>
            <a:r>
              <a:rPr lang="en-US" dirty="0"/>
              <a:t> </a:t>
            </a: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se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numeričkim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numerička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boju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intenzitet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8984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Maskiranje i filtriranje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Maskiranje</a:t>
            </a:r>
            <a:r>
              <a:rPr lang="en-US" dirty="0"/>
              <a:t> se </a:t>
            </a:r>
            <a:r>
              <a:rPr lang="en-US" dirty="0" err="1"/>
              <a:t>odnosi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prekrivanje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signala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signalom</a:t>
            </a:r>
            <a:r>
              <a:rPr lang="en-US" dirty="0"/>
              <a:t>. </a:t>
            </a:r>
            <a:r>
              <a:rPr lang="en-US" dirty="0" err="1"/>
              <a:t>Ovakav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bazira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činjenici</a:t>
            </a:r>
            <a:r>
              <a:rPr lang="en-US" dirty="0"/>
              <a:t> da </a:t>
            </a:r>
            <a:r>
              <a:rPr lang="en-US" dirty="0" err="1"/>
              <a:t>ljudsko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ne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detektuje</a:t>
            </a:r>
            <a:r>
              <a:rPr lang="en-US" dirty="0"/>
              <a:t> </a:t>
            </a:r>
            <a:r>
              <a:rPr lang="en-US" dirty="0" err="1"/>
              <a:t>sitne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. </a:t>
            </a:r>
            <a:r>
              <a:rPr lang="en-US" dirty="0" err="1"/>
              <a:t>Maskiranje</a:t>
            </a:r>
            <a:r>
              <a:rPr lang="en-US" dirty="0"/>
              <a:t> se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vodenog</a:t>
            </a:r>
            <a:r>
              <a:rPr lang="en-US" dirty="0"/>
              <a:t> </a:t>
            </a:r>
            <a:r>
              <a:rPr lang="en-US" dirty="0" err="1"/>
              <a:t>žiga</a:t>
            </a:r>
            <a:r>
              <a:rPr lang="en-US" dirty="0"/>
              <a:t> (watermarking). Ova </a:t>
            </a:r>
            <a:r>
              <a:rPr lang="en-US" dirty="0" err="1"/>
              <a:t>tehnika</a:t>
            </a:r>
            <a:r>
              <a:rPr lang="en-US" dirty="0"/>
              <a:t> ne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čistu</a:t>
            </a:r>
            <a:r>
              <a:rPr lang="en-US" dirty="0"/>
              <a:t> </a:t>
            </a:r>
            <a:r>
              <a:rPr lang="en-US" dirty="0" err="1"/>
              <a:t>tehniku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se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proširuju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ostali</a:t>
            </a:r>
            <a:r>
              <a:rPr lang="en-US" dirty="0"/>
              <a:t> </a:t>
            </a:r>
            <a:r>
              <a:rPr lang="en-US" dirty="0" err="1"/>
              <a:t>atributi</a:t>
            </a:r>
            <a:r>
              <a:rPr lang="en-US" dirty="0"/>
              <a:t> </a:t>
            </a:r>
            <a:r>
              <a:rPr lang="en-US" dirty="0" err="1" smtClean="0"/>
              <a:t>slike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1633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Algoritmi i transformacije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Ukoliko</a:t>
            </a:r>
            <a:r>
              <a:rPr lang="en-US" dirty="0"/>
              <a:t> se </a:t>
            </a:r>
            <a:r>
              <a:rPr lang="en-US" dirty="0" err="1"/>
              <a:t>sakrivene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ugrađuju</a:t>
            </a:r>
            <a:r>
              <a:rPr lang="en-US" dirty="0"/>
              <a:t> u </a:t>
            </a:r>
            <a:r>
              <a:rPr lang="en-US" dirty="0" err="1"/>
              <a:t>sliku</a:t>
            </a:r>
            <a:r>
              <a:rPr lang="en-US" dirty="0"/>
              <a:t> u </a:t>
            </a:r>
            <a:r>
              <a:rPr lang="en-US" dirty="0" err="1"/>
              <a:t>prostornom</a:t>
            </a:r>
            <a:r>
              <a:rPr lang="en-US" dirty="0"/>
              <a:t> </a:t>
            </a:r>
            <a:r>
              <a:rPr lang="en-US" dirty="0" err="1"/>
              <a:t>domenu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doći</a:t>
            </a:r>
            <a:r>
              <a:rPr lang="en-US" dirty="0"/>
              <a:t> do </a:t>
            </a:r>
            <a:r>
              <a:rPr lang="en-US" dirty="0" err="1"/>
              <a:t>gubitka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ukoliko</a:t>
            </a:r>
            <a:r>
              <a:rPr lang="en-US" dirty="0"/>
              <a:t> se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modifikacija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(</a:t>
            </a:r>
            <a:r>
              <a:rPr lang="en-US" dirty="0" err="1"/>
              <a:t>kompresija</a:t>
            </a:r>
            <a:r>
              <a:rPr lang="en-US" dirty="0"/>
              <a:t>, </a:t>
            </a:r>
            <a:r>
              <a:rPr lang="en-US" dirty="0" err="1"/>
              <a:t>sečenje</a:t>
            </a:r>
            <a:r>
              <a:rPr lang="en-US" dirty="0"/>
              <a:t>… ).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sprečio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problem, </a:t>
            </a:r>
            <a:r>
              <a:rPr lang="en-US" dirty="0" err="1"/>
              <a:t>informacije</a:t>
            </a:r>
            <a:r>
              <a:rPr lang="en-US" dirty="0"/>
              <a:t> se </a:t>
            </a:r>
            <a:r>
              <a:rPr lang="en-US" dirty="0" err="1"/>
              <a:t>sakrivaju</a:t>
            </a:r>
            <a:r>
              <a:rPr lang="en-US" dirty="0"/>
              <a:t> u </a:t>
            </a:r>
            <a:r>
              <a:rPr lang="en-US" dirty="0" err="1"/>
              <a:t>frekventnom</a:t>
            </a:r>
            <a:r>
              <a:rPr lang="en-US" dirty="0"/>
              <a:t> </a:t>
            </a:r>
            <a:r>
              <a:rPr lang="en-US" dirty="0" err="1"/>
              <a:t>domenu</a:t>
            </a:r>
            <a:r>
              <a:rPr lang="en-US" dirty="0"/>
              <a:t>.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analizirali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, </a:t>
            </a:r>
            <a:r>
              <a:rPr lang="en-US" dirty="0" err="1"/>
              <a:t>neophodno</a:t>
            </a:r>
            <a:r>
              <a:rPr lang="en-US" dirty="0"/>
              <a:t> je 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transformaciju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. </a:t>
            </a:r>
            <a:r>
              <a:rPr lang="en-US" dirty="0" err="1"/>
              <a:t>Sakriveni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se </a:t>
            </a:r>
            <a:r>
              <a:rPr lang="en-US" dirty="0" err="1"/>
              <a:t>ugrađuju</a:t>
            </a:r>
            <a:r>
              <a:rPr lang="en-US" dirty="0"/>
              <a:t> </a:t>
            </a:r>
            <a:r>
              <a:rPr lang="en-US" dirty="0" err="1"/>
              <a:t>menjanjem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koeficijenata</a:t>
            </a:r>
            <a:r>
              <a:rPr lang="en-US" dirty="0"/>
              <a:t> </a:t>
            </a:r>
            <a:r>
              <a:rPr lang="en-US" dirty="0" err="1"/>
              <a:t>transformacija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Najbitnije</a:t>
            </a:r>
            <a:r>
              <a:rPr lang="en-US" dirty="0"/>
              <a:t> tri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transformacije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</a:t>
            </a:r>
            <a:endParaRPr lang="sr-Latn-RS" dirty="0"/>
          </a:p>
          <a:p>
            <a:pPr lvl="1"/>
            <a:r>
              <a:rPr lang="sr-Latn-RS" i="1" dirty="0"/>
              <a:t>Fast Fourier transformation technique (FFT)</a:t>
            </a:r>
            <a:endParaRPr lang="sr-Latn-RS" dirty="0"/>
          </a:p>
          <a:p>
            <a:pPr lvl="1"/>
            <a:r>
              <a:rPr lang="sr-Latn-RS" i="1" dirty="0"/>
              <a:t>Discrete cosine transformation technique (DCT)</a:t>
            </a:r>
            <a:endParaRPr lang="sr-Latn-RS" dirty="0"/>
          </a:p>
          <a:p>
            <a:pPr lvl="1"/>
            <a:r>
              <a:rPr lang="sr-Latn-RS" i="1" dirty="0"/>
              <a:t>Discrete Wavelet transformation technique (DWT)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6570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Steganaliza (steganalysis)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Steganalysis</a:t>
            </a:r>
            <a:r>
              <a:rPr lang="en-US" dirty="0"/>
              <a:t> je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suprotna</a:t>
            </a:r>
            <a:r>
              <a:rPr lang="en-US" dirty="0"/>
              <a:t> </a:t>
            </a:r>
            <a:r>
              <a:rPr lang="en-US" dirty="0" err="1"/>
              <a:t>steganografiji</a:t>
            </a:r>
            <a:r>
              <a:rPr lang="en-US" dirty="0"/>
              <a:t>. </a:t>
            </a:r>
            <a:r>
              <a:rPr lang="en-US" dirty="0" err="1"/>
              <a:t>Steganaliza</a:t>
            </a:r>
            <a:r>
              <a:rPr lang="en-US" dirty="0"/>
              <a:t> </a:t>
            </a:r>
            <a:r>
              <a:rPr lang="en-US" dirty="0" err="1"/>
              <a:t>pokušava</a:t>
            </a:r>
            <a:r>
              <a:rPr lang="en-US" dirty="0"/>
              <a:t> da </a:t>
            </a:r>
            <a:r>
              <a:rPr lang="en-US" dirty="0" err="1"/>
              <a:t>detektuje</a:t>
            </a:r>
            <a:r>
              <a:rPr lang="en-US" dirty="0"/>
              <a:t> </a:t>
            </a:r>
            <a:r>
              <a:rPr lang="en-US" dirty="0" err="1"/>
              <a:t>postojanje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postojanje</a:t>
            </a:r>
            <a:r>
              <a:rPr lang="en-US" dirty="0"/>
              <a:t> </a:t>
            </a:r>
            <a:r>
              <a:rPr lang="en-US" dirty="0" err="1"/>
              <a:t>skrivenih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čak</a:t>
            </a:r>
            <a:r>
              <a:rPr lang="en-US" dirty="0"/>
              <a:t> da </a:t>
            </a:r>
            <a:r>
              <a:rPr lang="en-US" dirty="0" err="1"/>
              <a:t>otkrije</a:t>
            </a:r>
            <a:r>
              <a:rPr lang="en-US" dirty="0"/>
              <a:t> </a:t>
            </a:r>
            <a:r>
              <a:rPr lang="en-US" dirty="0" err="1"/>
              <a:t>sadržaj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. Pored </a:t>
            </a:r>
            <a:r>
              <a:rPr lang="en-US" dirty="0" err="1"/>
              <a:t>detekcije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otkrivanja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</a:t>
            </a:r>
            <a:r>
              <a:rPr lang="en-US" dirty="0" err="1"/>
              <a:t>sakrivene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, u </a:t>
            </a:r>
            <a:r>
              <a:rPr lang="en-US" dirty="0" err="1"/>
              <a:t>steganalizu</a:t>
            </a:r>
            <a:r>
              <a:rPr lang="en-US" dirty="0"/>
              <a:t> </a:t>
            </a:r>
            <a:r>
              <a:rPr lang="en-US" dirty="0" err="1"/>
              <a:t>spadaju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napada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steganografiju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uništavanja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izmene</a:t>
            </a:r>
            <a:r>
              <a:rPr lang="en-US" dirty="0"/>
              <a:t> </a:t>
            </a:r>
            <a:r>
              <a:rPr lang="en-US" dirty="0" err="1"/>
              <a:t>sakrivenih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</a:t>
            </a:r>
            <a:r>
              <a:rPr lang="en-US" dirty="0" err="1"/>
              <a:t>stego</a:t>
            </a:r>
            <a:r>
              <a:rPr lang="en-US" dirty="0"/>
              <a:t> </a:t>
            </a:r>
            <a:r>
              <a:rPr lang="en-US" dirty="0" err="1"/>
              <a:t>objektima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8201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Steganaliza - 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Steganografija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steganalysis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aktuelni</a:t>
            </a:r>
            <a:r>
              <a:rPr lang="en-US" dirty="0"/>
              <a:t>, </a:t>
            </a:r>
            <a:r>
              <a:rPr lang="en-US" dirty="0" err="1"/>
              <a:t>posebno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pravnog</a:t>
            </a:r>
            <a:r>
              <a:rPr lang="en-US" dirty="0"/>
              <a:t> </a:t>
            </a:r>
            <a:r>
              <a:rPr lang="en-US" dirty="0" err="1"/>
              <a:t>stanovišta</a:t>
            </a:r>
            <a:r>
              <a:rPr lang="en-US" dirty="0"/>
              <a:t>. </a:t>
            </a:r>
            <a:r>
              <a:rPr lang="en-US" dirty="0" err="1"/>
              <a:t>Kako</a:t>
            </a:r>
            <a:r>
              <a:rPr lang="en-US" dirty="0"/>
              <a:t> je </a:t>
            </a:r>
            <a:r>
              <a:rPr lang="en-US" dirty="0" err="1"/>
              <a:t>kriptografija</a:t>
            </a:r>
            <a:r>
              <a:rPr lang="en-US" dirty="0"/>
              <a:t> u </a:t>
            </a:r>
            <a:r>
              <a:rPr lang="en-US" dirty="0" err="1"/>
              <a:t>mnogim</a:t>
            </a:r>
            <a:r>
              <a:rPr lang="en-US" dirty="0"/>
              <a:t> </a:t>
            </a:r>
            <a:r>
              <a:rPr lang="en-US" dirty="0" err="1"/>
              <a:t>zemljama</a:t>
            </a:r>
            <a:r>
              <a:rPr lang="en-US" dirty="0"/>
              <a:t> </a:t>
            </a:r>
            <a:r>
              <a:rPr lang="en-US" dirty="0" err="1"/>
              <a:t>ograničena</a:t>
            </a:r>
            <a:r>
              <a:rPr lang="en-US" dirty="0"/>
              <a:t>, u </a:t>
            </a:r>
            <a:r>
              <a:rPr lang="en-US" dirty="0" err="1"/>
              <a:t>sajber</a:t>
            </a:r>
            <a:r>
              <a:rPr lang="en-US" dirty="0"/>
              <a:t> </a:t>
            </a:r>
            <a:r>
              <a:rPr lang="en-US" dirty="0" err="1"/>
              <a:t>kriminalu</a:t>
            </a:r>
            <a:r>
              <a:rPr lang="en-US" dirty="0"/>
              <a:t>, a </a:t>
            </a:r>
            <a:r>
              <a:rPr lang="en-US" dirty="0" err="1"/>
              <a:t>čak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terorizmu</a:t>
            </a:r>
            <a:r>
              <a:rPr lang="en-US" dirty="0"/>
              <a:t>, </a:t>
            </a:r>
            <a:r>
              <a:rPr lang="en-US" dirty="0" err="1"/>
              <a:t>sve</a:t>
            </a:r>
            <a:r>
              <a:rPr lang="en-US" dirty="0"/>
              <a:t> se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u </a:t>
            </a:r>
            <a:r>
              <a:rPr lang="en-US" dirty="0" err="1"/>
              <a:t>vidu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.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sr-Latn-RS" dirty="0"/>
              <a:t>izbegavaju se optužnice sa dekodiranim kriminalnim materijalom kao dokazom. Razumevanje načina na koji poruke mogu biti ugrađene u digitalne medijume, najčešće slike, kao i metoda detektovanja sakrivenih informacija predstavlja osnovu za razotkrivanje ovakvih kriminalnih aktivnosti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52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detekcije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bazirani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dostupnim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Stego</a:t>
            </a:r>
            <a:r>
              <a:rPr lang="en-US" b="1" dirty="0"/>
              <a:t>-only </a:t>
            </a:r>
            <a:r>
              <a:rPr lang="en-US" b="1" dirty="0" smtClean="0"/>
              <a:t>attack</a:t>
            </a:r>
            <a:endParaRPr lang="sr-Latn-RS" dirty="0"/>
          </a:p>
          <a:p>
            <a:pPr lvl="1"/>
            <a:r>
              <a:rPr lang="en-US" dirty="0" err="1" smtClean="0"/>
              <a:t>Jedini</a:t>
            </a:r>
            <a:r>
              <a:rPr lang="en-US" dirty="0" smtClean="0"/>
              <a:t> </a:t>
            </a:r>
            <a:r>
              <a:rPr lang="en-US" dirty="0" err="1"/>
              <a:t>dostupan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jeste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je </a:t>
            </a:r>
            <a:r>
              <a:rPr lang="en-US" dirty="0" err="1"/>
              <a:t>sakrivena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(</a:t>
            </a:r>
            <a:r>
              <a:rPr lang="en-US" dirty="0" err="1"/>
              <a:t>stego-objekat</a:t>
            </a:r>
            <a:r>
              <a:rPr lang="en-US" dirty="0"/>
              <a:t>).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en-US" b="1" dirty="0"/>
              <a:t>Known cover </a:t>
            </a:r>
            <a:r>
              <a:rPr lang="en-US" b="1" dirty="0" smtClean="0"/>
              <a:t>attack</a:t>
            </a:r>
            <a:endParaRPr lang="sr-Latn-RS" dirty="0"/>
          </a:p>
          <a:p>
            <a:pPr lvl="1"/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obavljanje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sakrivenu</a:t>
            </a:r>
            <a:r>
              <a:rPr lang="en-US" dirty="0"/>
              <a:t> </a:t>
            </a:r>
            <a:r>
              <a:rPr lang="en-US" dirty="0" err="1"/>
              <a:t>poruku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orginalni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bez </a:t>
            </a:r>
            <a:r>
              <a:rPr lang="en-US" dirty="0" err="1"/>
              <a:t>sakrivene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. </a:t>
            </a:r>
            <a:r>
              <a:rPr lang="en-US" dirty="0" err="1"/>
              <a:t>Porede</a:t>
            </a:r>
            <a:r>
              <a:rPr lang="en-US" dirty="0"/>
              <a:t> se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navedena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pronalazi</a:t>
            </a:r>
            <a:r>
              <a:rPr lang="en-US" dirty="0"/>
              <a:t> se </a:t>
            </a:r>
            <a:r>
              <a:rPr lang="en-US" dirty="0" err="1"/>
              <a:t>razlika</a:t>
            </a:r>
            <a:r>
              <a:rPr lang="en-US" dirty="0"/>
              <a:t>. </a:t>
            </a:r>
            <a:endParaRPr lang="sr-Latn-RS" dirty="0"/>
          </a:p>
          <a:p>
            <a:pPr marL="0" indent="0">
              <a:buNone/>
            </a:pPr>
            <a:endParaRPr lang="sr-Latn-RS" b="1" dirty="0"/>
          </a:p>
          <a:p>
            <a:r>
              <a:rPr lang="en-US" b="1" dirty="0"/>
              <a:t>Known message </a:t>
            </a:r>
            <a:r>
              <a:rPr lang="en-US" b="1" dirty="0" smtClean="0"/>
              <a:t>attack</a:t>
            </a:r>
            <a:endParaRPr lang="sr-Latn-RS" dirty="0"/>
          </a:p>
          <a:p>
            <a:pPr lvl="1"/>
            <a:r>
              <a:rPr lang="en-US" i="1" dirty="0"/>
              <a:t>Known message attack</a:t>
            </a:r>
            <a:r>
              <a:rPr lang="en-US" dirty="0"/>
              <a:t> </a:t>
            </a:r>
            <a:r>
              <a:rPr lang="sr-Latn-RS" dirty="0"/>
              <a:t>je analiza moguće poruke koja odgovara sakrivenoj informaciji. Ovakav pristup može pomoći detekciji steganografije i u budućnosti. Međutim, čak i sa porukom ovakav pristup je veoma težak i može se posmatrati kao </a:t>
            </a:r>
            <a:r>
              <a:rPr lang="sr-Latn-RS" i="1" dirty="0"/>
              <a:t>stego-only attack. 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1463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Sakrivanje informacija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Sakrivanje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je oblast </a:t>
            </a:r>
            <a:r>
              <a:rPr lang="en-US" dirty="0" err="1"/>
              <a:t>računarskih</a:t>
            </a:r>
            <a:r>
              <a:rPr lang="en-US" dirty="0"/>
              <a:t> </a:t>
            </a:r>
            <a:r>
              <a:rPr lang="en-US" dirty="0" err="1"/>
              <a:t>nauka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bavi</a:t>
            </a:r>
            <a:r>
              <a:rPr lang="en-US" dirty="0"/>
              <a:t> </a:t>
            </a:r>
            <a:r>
              <a:rPr lang="en-US" dirty="0" err="1"/>
              <a:t>prikrivanjem</a:t>
            </a:r>
            <a:r>
              <a:rPr lang="en-US" dirty="0"/>
              <a:t> </a:t>
            </a:r>
            <a:r>
              <a:rPr lang="en-US" dirty="0" err="1"/>
              <a:t>postojanja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. </a:t>
            </a:r>
            <a:r>
              <a:rPr lang="en-US" dirty="0" err="1"/>
              <a:t>Povezana</a:t>
            </a:r>
            <a:r>
              <a:rPr lang="en-US" dirty="0"/>
              <a:t> je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kriptografijom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razliku</a:t>
            </a:r>
            <a:r>
              <a:rPr lang="en-US" dirty="0"/>
              <a:t> od </a:t>
            </a:r>
            <a:r>
              <a:rPr lang="en-US" dirty="0" err="1"/>
              <a:t>kriptografije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zna</a:t>
            </a:r>
            <a:r>
              <a:rPr lang="en-US" dirty="0"/>
              <a:t> da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prenosi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je </a:t>
            </a:r>
            <a:r>
              <a:rPr lang="en-US" dirty="0" err="1"/>
              <a:t>sadržaj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sakriven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sakrivanja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tamo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se ne </a:t>
            </a:r>
            <a:r>
              <a:rPr lang="en-US" dirty="0" err="1"/>
              <a:t>očekuje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/>
              <a:t>U </a:t>
            </a:r>
            <a:r>
              <a:rPr lang="en-US" dirty="0" err="1"/>
              <a:t>sakrivanje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spadaju</a:t>
            </a:r>
            <a:r>
              <a:rPr lang="en-US" dirty="0"/>
              <a:t>:</a:t>
            </a:r>
            <a:endParaRPr lang="sr-Latn-RS" dirty="0"/>
          </a:p>
          <a:p>
            <a:pPr lvl="1"/>
            <a:r>
              <a:rPr lang="en-US" dirty="0" err="1"/>
              <a:t>Steganografija</a:t>
            </a:r>
            <a:endParaRPr lang="sr-Latn-RS" dirty="0"/>
          </a:p>
          <a:p>
            <a:pPr lvl="1"/>
            <a:r>
              <a:rPr lang="en-US" dirty="0"/>
              <a:t>Watermarking</a:t>
            </a:r>
            <a:endParaRPr lang="sr-Latn-RS" dirty="0"/>
          </a:p>
          <a:p>
            <a:pPr lvl="1"/>
            <a:r>
              <a:rPr lang="en-US" dirty="0" err="1"/>
              <a:t>Sakriveni</a:t>
            </a:r>
            <a:r>
              <a:rPr lang="en-US" dirty="0"/>
              <a:t> </a:t>
            </a:r>
            <a:r>
              <a:rPr lang="en-US" dirty="0" err="1"/>
              <a:t>kanali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96241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detekcije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bazirani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dostupnim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b="1" dirty="0"/>
              <a:t>Chosen stego </a:t>
            </a:r>
            <a:r>
              <a:rPr lang="sr-Latn-RS" b="1" dirty="0" smtClean="0"/>
              <a:t>attack</a:t>
            </a:r>
            <a:endParaRPr lang="sr-Latn-RS" dirty="0"/>
          </a:p>
          <a:p>
            <a:pPr lvl="1"/>
            <a:r>
              <a:rPr lang="sr-Latn-RS" dirty="0"/>
              <a:t>Za razotkrivanje steganografije poznat je stego-objekat, odnosno objekat koji sadrži sakrivenu poruku, ali i alat ili algoritam uz pomoć kog je urađena steganografija. 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b="1" dirty="0"/>
              <a:t>Chosen message </a:t>
            </a:r>
            <a:r>
              <a:rPr lang="sr-Latn-RS" b="1" dirty="0" smtClean="0"/>
              <a:t>attack</a:t>
            </a:r>
            <a:endParaRPr lang="sr-Latn-RS" dirty="0"/>
          </a:p>
          <a:p>
            <a:pPr lvl="1"/>
            <a:r>
              <a:rPr lang="sr-Latn-RS" dirty="0"/>
              <a:t>Steganaliza generiše stego-objekat uz pomoć određenog alata ili algoritma za steganografiju odabrane poruke. Cilj je odrediti šablon u stego-objektu koji će možda ukazati na korišćenje konkretnog alata ili algoritma</a:t>
            </a:r>
            <a:r>
              <a:rPr lang="sr-Latn-RS" dirty="0" smtClean="0"/>
              <a:t>.</a:t>
            </a:r>
          </a:p>
          <a:p>
            <a:pPr marL="457200" lvl="1" indent="0">
              <a:buNone/>
            </a:pPr>
            <a:endParaRPr lang="sr-Latn-RS" dirty="0"/>
          </a:p>
          <a:p>
            <a:r>
              <a:rPr lang="sr-Latn-RS" b="1" dirty="0"/>
              <a:t>Known stego </a:t>
            </a:r>
            <a:r>
              <a:rPr lang="sr-Latn-RS" b="1" dirty="0" smtClean="0"/>
              <a:t>attack</a:t>
            </a:r>
            <a:endParaRPr lang="sr-Latn-RS" dirty="0"/>
          </a:p>
          <a:p>
            <a:pPr lvl="1"/>
            <a:r>
              <a:rPr lang="sr-Latn-RS" dirty="0"/>
              <a:t>Poznat je alat za kreiranje steganografije, kao i originalni i stego objekat.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2063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Vizuelna detekcija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Posmatranjem</a:t>
            </a:r>
            <a:r>
              <a:rPr lang="en-US" dirty="0"/>
              <a:t> </a:t>
            </a:r>
            <a:r>
              <a:rPr lang="en-US" dirty="0" err="1"/>
              <a:t>šablona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ponavljaju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detektovati</a:t>
            </a:r>
            <a:r>
              <a:rPr lang="en-US" dirty="0"/>
              <a:t> </a:t>
            </a:r>
            <a:r>
              <a:rPr lang="en-US" dirty="0" err="1"/>
              <a:t>sakrivena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u </a:t>
            </a:r>
            <a:r>
              <a:rPr lang="en-US" dirty="0" err="1"/>
              <a:t>slikama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steganografiju</a:t>
            </a:r>
            <a:r>
              <a:rPr lang="en-US" dirty="0"/>
              <a:t>. </a:t>
            </a:r>
            <a:r>
              <a:rPr lang="en-US" dirty="0" err="1"/>
              <a:t>Ponavljajući</a:t>
            </a:r>
            <a:r>
              <a:rPr lang="en-US" dirty="0"/>
              <a:t> </a:t>
            </a:r>
            <a:r>
              <a:rPr lang="en-US" dirty="0" err="1"/>
              <a:t>šabloni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otkriti</a:t>
            </a:r>
            <a:r>
              <a:rPr lang="en-US" dirty="0"/>
              <a:t> “</a:t>
            </a:r>
            <a:r>
              <a:rPr lang="en-US" dirty="0" err="1"/>
              <a:t>potpis</a:t>
            </a:r>
            <a:r>
              <a:rPr lang="en-US" dirty="0"/>
              <a:t>” </a:t>
            </a:r>
            <a:r>
              <a:rPr lang="en-US" dirty="0" err="1"/>
              <a:t>alata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samu</a:t>
            </a:r>
            <a:r>
              <a:rPr lang="en-US" dirty="0"/>
              <a:t> </a:t>
            </a:r>
            <a:r>
              <a:rPr lang="en-US" dirty="0" err="1"/>
              <a:t>sakrivenu</a:t>
            </a:r>
            <a:r>
              <a:rPr lang="en-US" dirty="0"/>
              <a:t> </a:t>
            </a:r>
            <a:r>
              <a:rPr lang="en-US" dirty="0" err="1"/>
              <a:t>informaciju</a:t>
            </a:r>
            <a:r>
              <a:rPr lang="en-US" dirty="0"/>
              <a:t>. </a:t>
            </a:r>
            <a:r>
              <a:rPr lang="en-US" dirty="0" err="1"/>
              <a:t>Čak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mala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otkriti</a:t>
            </a:r>
            <a:r>
              <a:rPr lang="en-US" dirty="0"/>
              <a:t> </a:t>
            </a:r>
            <a:r>
              <a:rPr lang="en-US" dirty="0" err="1"/>
              <a:t>postojanje</a:t>
            </a:r>
            <a:r>
              <a:rPr lang="en-US" dirty="0"/>
              <a:t> </a:t>
            </a:r>
            <a:r>
              <a:rPr lang="en-US" dirty="0" err="1"/>
              <a:t>sakrivenih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 err="1"/>
              <a:t>Takođe</a:t>
            </a:r>
            <a:r>
              <a:rPr lang="en-US" dirty="0"/>
              <a:t>, </a:t>
            </a:r>
            <a:r>
              <a:rPr lang="en-US" dirty="0" err="1"/>
              <a:t>posmatranjem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ponekad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uočiti</a:t>
            </a:r>
            <a:r>
              <a:rPr lang="en-US" dirty="0"/>
              <a:t> </a:t>
            </a:r>
            <a:r>
              <a:rPr lang="en-US" dirty="0" err="1"/>
              <a:t>razlike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“</a:t>
            </a:r>
            <a:r>
              <a:rPr lang="en-US" dirty="0" err="1"/>
              <a:t>greške</a:t>
            </a:r>
            <a:r>
              <a:rPr lang="en-US" dirty="0"/>
              <a:t>”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put do </a:t>
            </a:r>
            <a:r>
              <a:rPr lang="en-US" dirty="0" err="1"/>
              <a:t>otkrivanja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1719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Strukturni napad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podatka</a:t>
            </a:r>
            <a:r>
              <a:rPr lang="en-US" dirty="0"/>
              <a:t> se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promeniti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dodavanjem</a:t>
            </a:r>
            <a:r>
              <a:rPr lang="en-US" dirty="0"/>
              <a:t> </a:t>
            </a:r>
            <a:r>
              <a:rPr lang="en-US" dirty="0" err="1"/>
              <a:t>skrivenih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. </a:t>
            </a:r>
            <a:r>
              <a:rPr lang="en-US" dirty="0" err="1"/>
              <a:t>Identifikovanjem</a:t>
            </a:r>
            <a:r>
              <a:rPr lang="en-US" dirty="0"/>
              <a:t> </a:t>
            </a:r>
            <a:r>
              <a:rPr lang="en-US" dirty="0" err="1"/>
              <a:t>karakterističnih</a:t>
            </a:r>
            <a:r>
              <a:rPr lang="en-US" dirty="0"/>
              <a:t> </a:t>
            </a:r>
            <a:r>
              <a:rPr lang="en-US" dirty="0" err="1"/>
              <a:t>strukturnih</a:t>
            </a:r>
            <a:r>
              <a:rPr lang="en-US" dirty="0"/>
              <a:t> </a:t>
            </a:r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detektovati</a:t>
            </a:r>
            <a:r>
              <a:rPr lang="en-US" dirty="0"/>
              <a:t> </a:t>
            </a:r>
            <a:r>
              <a:rPr lang="en-US" dirty="0" err="1"/>
              <a:t>postojanje</a:t>
            </a:r>
            <a:r>
              <a:rPr lang="en-US" dirty="0"/>
              <a:t> </a:t>
            </a:r>
            <a:r>
              <a:rPr lang="en-US" dirty="0" err="1"/>
              <a:t>skrivene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. Primer </a:t>
            </a:r>
            <a:r>
              <a:rPr lang="en-US" dirty="0" err="1"/>
              <a:t>ovoga</a:t>
            </a:r>
            <a:r>
              <a:rPr lang="en-US" dirty="0"/>
              <a:t> je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bazira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slikama</a:t>
            </a:r>
            <a:r>
              <a:rPr lang="en-US" dirty="0"/>
              <a:t> </a:t>
            </a:r>
            <a:r>
              <a:rPr lang="en-US" dirty="0" err="1"/>
              <a:t>paleta</a:t>
            </a:r>
            <a:r>
              <a:rPr lang="en-US" dirty="0"/>
              <a:t>. </a:t>
            </a:r>
            <a:r>
              <a:rPr lang="en-US" dirty="0" err="1"/>
              <a:t>Paleta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se </a:t>
            </a:r>
            <a:r>
              <a:rPr lang="en-US" dirty="0" err="1"/>
              <a:t>menja</a:t>
            </a:r>
            <a:r>
              <a:rPr lang="en-US" dirty="0"/>
              <a:t> pre </a:t>
            </a:r>
            <a:r>
              <a:rPr lang="en-US" dirty="0" err="1"/>
              <a:t>unošenja</a:t>
            </a:r>
            <a:r>
              <a:rPr lang="en-US" dirty="0"/>
              <a:t> </a:t>
            </a:r>
            <a:r>
              <a:rPr lang="en-US" dirty="0" err="1"/>
              <a:t>tajnih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redukovao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boja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boja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susednih</a:t>
            </a:r>
            <a:r>
              <a:rPr lang="en-US" dirty="0"/>
              <a:t> </a:t>
            </a:r>
            <a:r>
              <a:rPr lang="en-US" dirty="0" err="1"/>
              <a:t>piksela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manja</a:t>
            </a:r>
            <a:r>
              <a:rPr lang="en-US" dirty="0"/>
              <a:t>. Na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se </a:t>
            </a:r>
            <a:r>
              <a:rPr lang="en-US" dirty="0" err="1"/>
              <a:t>dobija</a:t>
            </a:r>
            <a:r>
              <a:rPr lang="en-US" dirty="0"/>
              <a:t> da </a:t>
            </a:r>
            <a:r>
              <a:rPr lang="en-US" dirty="0" err="1"/>
              <a:t>grupa</a:t>
            </a:r>
            <a:r>
              <a:rPr lang="en-US" dirty="0"/>
              <a:t> </a:t>
            </a:r>
            <a:r>
              <a:rPr lang="en-US" dirty="0" err="1"/>
              <a:t>piksela</a:t>
            </a:r>
            <a:r>
              <a:rPr lang="en-US" dirty="0"/>
              <a:t> u </a:t>
            </a:r>
            <a:r>
              <a:rPr lang="en-US" dirty="0" err="1"/>
              <a:t>paleti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istu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slučaj</a:t>
            </a:r>
            <a:r>
              <a:rPr lang="en-US" dirty="0"/>
              <a:t> u </a:t>
            </a:r>
            <a:r>
              <a:rPr lang="en-US" dirty="0" err="1"/>
              <a:t>normalnoj</a:t>
            </a:r>
            <a:r>
              <a:rPr lang="en-US" dirty="0"/>
              <a:t> </a:t>
            </a:r>
            <a:r>
              <a:rPr lang="en-US" dirty="0" err="1"/>
              <a:t>slici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7246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Statistički napad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statističkim</a:t>
            </a:r>
            <a:r>
              <a:rPr lang="en-US" dirty="0"/>
              <a:t> </a:t>
            </a:r>
            <a:r>
              <a:rPr lang="en-US" dirty="0" err="1"/>
              <a:t>napadima</a:t>
            </a:r>
            <a:r>
              <a:rPr lang="en-US" dirty="0"/>
              <a:t> </a:t>
            </a:r>
            <a:r>
              <a:rPr lang="en-US" dirty="0" err="1"/>
              <a:t>vrši</a:t>
            </a:r>
            <a:r>
              <a:rPr lang="en-US" dirty="0"/>
              <a:t> se </a:t>
            </a:r>
            <a:r>
              <a:rPr lang="en-US" dirty="0" err="1"/>
              <a:t>statistička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u </a:t>
            </a:r>
            <a:r>
              <a:rPr lang="en-US" dirty="0" err="1"/>
              <a:t>vidu</a:t>
            </a:r>
            <a:r>
              <a:rPr lang="en-US" dirty="0"/>
              <a:t> </a:t>
            </a:r>
            <a:r>
              <a:rPr lang="en-US" dirty="0" err="1"/>
              <a:t>izračunavanja</a:t>
            </a:r>
            <a:r>
              <a:rPr lang="en-US" dirty="0"/>
              <a:t> </a:t>
            </a:r>
            <a:r>
              <a:rPr lang="en-US" dirty="0" err="1"/>
              <a:t>posebnih</a:t>
            </a:r>
            <a:r>
              <a:rPr lang="en-US" dirty="0"/>
              <a:t> </a:t>
            </a:r>
            <a:r>
              <a:rPr lang="en-US" dirty="0" err="1"/>
              <a:t>matematičkih</a:t>
            </a:r>
            <a:r>
              <a:rPr lang="en-US" dirty="0"/>
              <a:t> formula,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dobijenih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obavlja</a:t>
            </a:r>
            <a:r>
              <a:rPr lang="en-US" dirty="0"/>
              <a:t> se </a:t>
            </a: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skrivenih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r>
              <a:rPr lang="en-US" dirty="0" err="1"/>
              <a:t>Skrivena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je “</a:t>
            </a:r>
            <a:r>
              <a:rPr lang="en-US" dirty="0" err="1"/>
              <a:t>slučajnije</a:t>
            </a:r>
            <a:r>
              <a:rPr lang="en-US" dirty="0"/>
              <a:t>” </a:t>
            </a:r>
            <a:r>
              <a:rPr lang="en-US" dirty="0" err="1"/>
              <a:t>generisana</a:t>
            </a:r>
            <a:r>
              <a:rPr lang="en-US" dirty="0"/>
              <a:t> od </a:t>
            </a:r>
            <a:r>
              <a:rPr lang="en-US" dirty="0" err="1"/>
              <a:t>originalnih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slici</a:t>
            </a:r>
            <a:r>
              <a:rPr lang="en-US" dirty="0"/>
              <a:t>.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odgovarajućih</a:t>
            </a:r>
            <a:r>
              <a:rPr lang="en-US" dirty="0"/>
              <a:t> formula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utvrditi</a:t>
            </a:r>
            <a:r>
              <a:rPr lang="en-US" dirty="0"/>
              <a:t> </a:t>
            </a:r>
            <a:r>
              <a:rPr lang="en-US" dirty="0" err="1"/>
              <a:t>postojanje</a:t>
            </a:r>
            <a:r>
              <a:rPr lang="en-US" dirty="0"/>
              <a:t> </a:t>
            </a:r>
            <a:r>
              <a:rPr lang="en-US" dirty="0" err="1"/>
              <a:t>sakrivene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6035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 tehnika steganalize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Klasifikacija</a:t>
            </a:r>
            <a:r>
              <a:rPr lang="en-US" dirty="0"/>
              <a:t> se </a:t>
            </a:r>
            <a:r>
              <a:rPr lang="en-US" dirty="0" err="1"/>
              <a:t>zasniva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tome da li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potpis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otkrilo</a:t>
            </a:r>
            <a:r>
              <a:rPr lang="en-US" dirty="0"/>
              <a:t> </a:t>
            </a:r>
            <a:r>
              <a:rPr lang="en-US" dirty="0" err="1"/>
              <a:t>prisustvo</a:t>
            </a:r>
            <a:r>
              <a:rPr lang="en-US" dirty="0"/>
              <a:t> </a:t>
            </a:r>
            <a:r>
              <a:rPr lang="en-US" dirty="0" err="1"/>
              <a:t>skrivenih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u </a:t>
            </a:r>
            <a:r>
              <a:rPr lang="en-US" dirty="0" err="1"/>
              <a:t>slikama</a:t>
            </a:r>
            <a:r>
              <a:rPr lang="en-US" dirty="0"/>
              <a:t> </a:t>
            </a:r>
            <a:r>
              <a:rPr lang="en-US" dirty="0" err="1"/>
              <a:t>ugrađenim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U </a:t>
            </a:r>
            <a:r>
              <a:rPr lang="en-US" dirty="0" err="1"/>
              <a:t>svakoj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en-US" dirty="0"/>
              <a:t> </a:t>
            </a:r>
            <a:r>
              <a:rPr lang="en-US" dirty="0" err="1"/>
              <a:t>navedene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podele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specifične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univerzalne</a:t>
            </a:r>
            <a:r>
              <a:rPr lang="en-US" dirty="0"/>
              <a:t> </a:t>
            </a:r>
            <a:r>
              <a:rPr lang="en-US" dirty="0" err="1"/>
              <a:t>pristupe</a:t>
            </a:r>
            <a:r>
              <a:rPr lang="en-US" dirty="0"/>
              <a:t>. </a:t>
            </a:r>
            <a:r>
              <a:rPr lang="en-US" dirty="0" err="1"/>
              <a:t>Ovakva</a:t>
            </a:r>
            <a:r>
              <a:rPr lang="en-US" dirty="0"/>
              <a:t> </a:t>
            </a:r>
            <a:r>
              <a:rPr lang="en-US" dirty="0" err="1"/>
              <a:t>podela</a:t>
            </a:r>
            <a:r>
              <a:rPr lang="en-US" dirty="0"/>
              <a:t> se </a:t>
            </a:r>
            <a:r>
              <a:rPr lang="en-US" dirty="0" err="1"/>
              <a:t>zasniva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tome da li se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steganalize</a:t>
            </a:r>
            <a:r>
              <a:rPr lang="en-US" dirty="0"/>
              <a:t> </a:t>
            </a:r>
            <a:r>
              <a:rPr lang="en-US" dirty="0" err="1"/>
              <a:t>odnosi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specifičnu</a:t>
            </a:r>
            <a:r>
              <a:rPr lang="en-US" dirty="0"/>
              <a:t> </a:t>
            </a:r>
            <a:r>
              <a:rPr lang="en-US" dirty="0" err="1"/>
              <a:t>steganografsku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rešavati</a:t>
            </a:r>
            <a:r>
              <a:rPr lang="en-US" dirty="0"/>
              <a:t> </a:t>
            </a:r>
            <a:r>
              <a:rPr lang="en-US" dirty="0" err="1"/>
              <a:t>većinu</a:t>
            </a:r>
            <a:r>
              <a:rPr lang="en-US" dirty="0"/>
              <a:t> </a:t>
            </a:r>
            <a:r>
              <a:rPr lang="en-US" dirty="0" err="1"/>
              <a:t>steganografskih</a:t>
            </a:r>
            <a:r>
              <a:rPr lang="en-US" dirty="0"/>
              <a:t> </a:t>
            </a:r>
            <a:r>
              <a:rPr lang="en-US" dirty="0" err="1"/>
              <a:t>tehnika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73041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35404" y="1030914"/>
            <a:ext cx="7921191" cy="47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3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Steganaliza potpisa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</a:t>
            </a:r>
            <a:r>
              <a:rPr lang="en-US" dirty="0" err="1" smtClean="0"/>
              <a:t>akrivanje</a:t>
            </a:r>
            <a:r>
              <a:rPr lang="en-US" dirty="0" smtClean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kog</a:t>
            </a:r>
            <a:r>
              <a:rPr lang="en-US" dirty="0"/>
              <a:t> </a:t>
            </a:r>
            <a:r>
              <a:rPr lang="en-US" dirty="0" err="1"/>
              <a:t>elektronskog</a:t>
            </a:r>
            <a:r>
              <a:rPr lang="en-US" dirty="0"/>
              <a:t> </a:t>
            </a:r>
            <a:r>
              <a:rPr lang="en-US" dirty="0" err="1"/>
              <a:t>medija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izmene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medija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uvesti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oblik</a:t>
            </a:r>
            <a:r>
              <a:rPr lang="en-US" dirty="0"/>
              <a:t> </a:t>
            </a:r>
            <a:r>
              <a:rPr lang="en-US" dirty="0" err="1"/>
              <a:t>degradacije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neobične</a:t>
            </a:r>
            <a:r>
              <a:rPr lang="en-US" dirty="0"/>
              <a:t> </a:t>
            </a:r>
            <a:r>
              <a:rPr lang="en-US" dirty="0" err="1"/>
              <a:t>karakteristike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obrasce</a:t>
            </a:r>
            <a:r>
              <a:rPr lang="en-US" dirty="0"/>
              <a:t>. 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obrasci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karakteristike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delovati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potpisi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emituju</a:t>
            </a:r>
            <a:r>
              <a:rPr lang="en-US" dirty="0"/>
              <a:t> </a:t>
            </a:r>
            <a:r>
              <a:rPr lang="en-US" dirty="0" err="1"/>
              <a:t>postojanje</a:t>
            </a:r>
            <a:r>
              <a:rPr lang="en-US" dirty="0"/>
              <a:t> </a:t>
            </a:r>
            <a:r>
              <a:rPr lang="en-US" dirty="0" err="1"/>
              <a:t>ugrađene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. </a:t>
            </a:r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otkrivanja</a:t>
            </a:r>
            <a:r>
              <a:rPr lang="en-US" dirty="0"/>
              <a:t> </a:t>
            </a:r>
            <a:r>
              <a:rPr lang="en-US" dirty="0" err="1"/>
              <a:t>postojanja</a:t>
            </a:r>
            <a:r>
              <a:rPr lang="en-US" dirty="0"/>
              <a:t> </a:t>
            </a:r>
            <a:r>
              <a:rPr lang="en-US" dirty="0" err="1"/>
              <a:t>skrivene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u </a:t>
            </a:r>
            <a:r>
              <a:rPr lang="en-US" dirty="0" err="1"/>
              <a:t>sumnjivoj</a:t>
            </a:r>
            <a:r>
              <a:rPr lang="en-US" dirty="0"/>
              <a:t> </a:t>
            </a:r>
            <a:r>
              <a:rPr lang="en-US" dirty="0" err="1"/>
              <a:t>slici</a:t>
            </a:r>
            <a:r>
              <a:rPr lang="en-US" dirty="0"/>
              <a:t> je </a:t>
            </a:r>
            <a:r>
              <a:rPr lang="en-US" dirty="0" err="1"/>
              <a:t>traženje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očiglednih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ponavljajućih</a:t>
            </a:r>
            <a:r>
              <a:rPr lang="en-US" dirty="0"/>
              <a:t> </a:t>
            </a:r>
            <a:r>
              <a:rPr lang="en-US" dirty="0" err="1"/>
              <a:t>obrazaca-potpisa</a:t>
            </a:r>
            <a:r>
              <a:rPr lang="en-US" dirty="0"/>
              <a:t> </a:t>
            </a:r>
            <a:r>
              <a:rPr lang="en-US" dirty="0" err="1"/>
              <a:t>alata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steganografiju</a:t>
            </a:r>
            <a:r>
              <a:rPr lang="en-US" dirty="0"/>
              <a:t>.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03291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Specifična</a:t>
            </a:r>
            <a:r>
              <a:rPr lang="en-US" dirty="0"/>
              <a:t> </a:t>
            </a:r>
            <a:r>
              <a:rPr lang="en-US" dirty="0" err="1"/>
              <a:t>steganaliza</a:t>
            </a:r>
            <a:r>
              <a:rPr lang="en-US" dirty="0"/>
              <a:t> </a:t>
            </a:r>
            <a:r>
              <a:rPr lang="en-US" dirty="0" err="1"/>
              <a:t>potpisa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se </a:t>
            </a:r>
            <a:r>
              <a:rPr lang="en-US" dirty="0" err="1"/>
              <a:t>napadi</a:t>
            </a:r>
            <a:r>
              <a:rPr lang="en-US" dirty="0"/>
              <a:t> </a:t>
            </a:r>
            <a:r>
              <a:rPr lang="en-US" dirty="0" err="1"/>
              <a:t>zasnovani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potpisu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detektovalo</a:t>
            </a:r>
            <a:r>
              <a:rPr lang="en-US" dirty="0"/>
              <a:t> </a:t>
            </a:r>
            <a:r>
              <a:rPr lang="en-US" dirty="0" err="1"/>
              <a:t>prisustvo</a:t>
            </a:r>
            <a:r>
              <a:rPr lang="en-US" dirty="0"/>
              <a:t> </a:t>
            </a:r>
            <a:r>
              <a:rPr lang="en-US" dirty="0" err="1"/>
              <a:t>skrivenih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.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korišćenja</a:t>
            </a:r>
            <a:r>
              <a:rPr lang="en-US" dirty="0"/>
              <a:t> </a:t>
            </a:r>
            <a:r>
              <a:rPr lang="en-US" i="1" dirty="0" err="1"/>
              <a:t>Jpegx</a:t>
            </a:r>
            <a:r>
              <a:rPr lang="en-US" dirty="0"/>
              <a:t>, </a:t>
            </a:r>
            <a:r>
              <a:rPr lang="en-US" dirty="0" err="1"/>
              <a:t>alata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umetanje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tajna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se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</a:t>
            </a:r>
            <a:r>
              <a:rPr lang="en-US" dirty="0"/>
              <a:t> JPEG </a:t>
            </a:r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dodaje</a:t>
            </a:r>
            <a:r>
              <a:rPr lang="en-US" dirty="0"/>
              <a:t> se </a:t>
            </a:r>
            <a:r>
              <a:rPr lang="en-US" dirty="0" err="1"/>
              <a:t>konstantni</a:t>
            </a:r>
            <a:r>
              <a:rPr lang="en-US" dirty="0"/>
              <a:t> </a:t>
            </a:r>
            <a:r>
              <a:rPr lang="en-US" dirty="0" err="1"/>
              <a:t>potpis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pre </a:t>
            </a:r>
            <a:r>
              <a:rPr lang="en-US" dirty="0" err="1"/>
              <a:t>sadržaja</a:t>
            </a:r>
            <a:r>
              <a:rPr lang="en-US" dirty="0"/>
              <a:t> </a:t>
            </a:r>
            <a:r>
              <a:rPr lang="en-US" dirty="0" err="1"/>
              <a:t>tajne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. </a:t>
            </a:r>
            <a:r>
              <a:rPr lang="en-US" dirty="0" err="1"/>
              <a:t>Potpis</a:t>
            </a:r>
            <a:r>
              <a:rPr lang="en-US" dirty="0"/>
              <a:t> je </a:t>
            </a:r>
            <a:r>
              <a:rPr lang="en-US" dirty="0" err="1"/>
              <a:t>sledeći</a:t>
            </a:r>
            <a:r>
              <a:rPr lang="en-US" dirty="0"/>
              <a:t> </a:t>
            </a:r>
            <a:r>
              <a:rPr lang="en-US" dirty="0" err="1"/>
              <a:t>heksa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: 5B 3B 31 53 00. </a:t>
            </a:r>
            <a:r>
              <a:rPr lang="en-US" dirty="0" err="1"/>
              <a:t>Prisustvo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potpisa</a:t>
            </a:r>
            <a:r>
              <a:rPr lang="en-US" dirty="0"/>
              <a:t>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implicira</a:t>
            </a:r>
            <a:r>
              <a:rPr lang="en-US" dirty="0"/>
              <a:t> da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tajnu</a:t>
            </a:r>
            <a:r>
              <a:rPr lang="en-US" dirty="0"/>
              <a:t> </a:t>
            </a:r>
            <a:r>
              <a:rPr lang="en-US" dirty="0" err="1"/>
              <a:t>poruku</a:t>
            </a:r>
            <a:r>
              <a:rPr lang="en-US" dirty="0"/>
              <a:t> </a:t>
            </a:r>
            <a:r>
              <a:rPr lang="en-US" dirty="0" err="1"/>
              <a:t>ugrađenu</a:t>
            </a:r>
            <a:r>
              <a:rPr lang="en-US" dirty="0"/>
              <a:t> u </a:t>
            </a:r>
            <a:r>
              <a:rPr lang="en-US" dirty="0" err="1"/>
              <a:t>osnovi</a:t>
            </a:r>
            <a:r>
              <a:rPr lang="en-US" dirty="0"/>
              <a:t> </a:t>
            </a:r>
            <a:r>
              <a:rPr lang="en-US" dirty="0" err="1"/>
              <a:t>koristeći</a:t>
            </a:r>
            <a:r>
              <a:rPr lang="en-US" dirty="0"/>
              <a:t> </a:t>
            </a:r>
            <a:r>
              <a:rPr lang="en-US" i="1" dirty="0" err="1"/>
              <a:t>Jpegx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0160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Univerzalni potpis steganalize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se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proverava</a:t>
            </a:r>
            <a:r>
              <a:rPr lang="en-US" dirty="0"/>
              <a:t> </a:t>
            </a:r>
            <a:r>
              <a:rPr lang="en-US" dirty="0" err="1"/>
              <a:t>prvo</a:t>
            </a:r>
            <a:r>
              <a:rPr lang="en-US" dirty="0"/>
              <a:t> deli </a:t>
            </a:r>
            <a:r>
              <a:rPr lang="en-US" dirty="0" err="1"/>
              <a:t>na</a:t>
            </a:r>
            <a:r>
              <a:rPr lang="en-US" dirty="0"/>
              <a:t> 8 × 8 </a:t>
            </a:r>
            <a:r>
              <a:rPr lang="en-US" dirty="0" err="1"/>
              <a:t>blokova</a:t>
            </a:r>
            <a:r>
              <a:rPr lang="en-US" dirty="0"/>
              <a:t>, a </a:t>
            </a:r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kvantizacije</a:t>
            </a:r>
            <a:r>
              <a:rPr lang="en-US" dirty="0"/>
              <a:t> se </a:t>
            </a:r>
            <a:r>
              <a:rPr lang="en-US" dirty="0" err="1"/>
              <a:t>dobija</a:t>
            </a:r>
            <a:r>
              <a:rPr lang="en-US" dirty="0"/>
              <a:t> </a:t>
            </a:r>
            <a:r>
              <a:rPr lang="en-US" dirty="0" err="1"/>
              <a:t>analizom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DCT </a:t>
            </a:r>
            <a:r>
              <a:rPr lang="en-US" dirty="0" err="1"/>
              <a:t>koeficijenata</a:t>
            </a:r>
            <a:r>
              <a:rPr lang="en-US" dirty="0"/>
              <a:t> u </a:t>
            </a:r>
            <a:r>
              <a:rPr lang="en-US" dirty="0" err="1"/>
              <a:t>svim</a:t>
            </a:r>
            <a:r>
              <a:rPr lang="en-US" dirty="0"/>
              <a:t> 8 × 8 </a:t>
            </a:r>
            <a:r>
              <a:rPr lang="en-US" dirty="0" err="1"/>
              <a:t>blokova</a:t>
            </a:r>
            <a:r>
              <a:rPr lang="en-US" dirty="0"/>
              <a:t>.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kvantizacije</a:t>
            </a:r>
            <a:r>
              <a:rPr lang="en-US" dirty="0"/>
              <a:t> se </a:t>
            </a:r>
            <a:r>
              <a:rPr lang="en-US" dirty="0" err="1"/>
              <a:t>upoređuje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standardnom</a:t>
            </a:r>
            <a:r>
              <a:rPr lang="en-US" dirty="0"/>
              <a:t> JPEG </a:t>
            </a:r>
            <a:r>
              <a:rPr lang="en-US" dirty="0" err="1"/>
              <a:t>tablicom</a:t>
            </a:r>
            <a:r>
              <a:rPr lang="en-US" dirty="0"/>
              <a:t> </a:t>
            </a:r>
            <a:r>
              <a:rPr lang="en-US" dirty="0" err="1"/>
              <a:t>kvantizacije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kompatibilnost</a:t>
            </a:r>
            <a:r>
              <a:rPr lang="en-US" dirty="0"/>
              <a:t>. </a:t>
            </a:r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nekompatibilan</a:t>
            </a:r>
            <a:r>
              <a:rPr lang="en-US" dirty="0"/>
              <a:t>,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je </a:t>
            </a:r>
            <a:r>
              <a:rPr lang="en-US" dirty="0" err="1"/>
              <a:t>vršena</a:t>
            </a:r>
            <a:r>
              <a:rPr lang="en-US" dirty="0"/>
              <a:t> </a:t>
            </a:r>
            <a:r>
              <a:rPr lang="en-US" dirty="0" err="1"/>
              <a:t>provera</a:t>
            </a:r>
            <a:r>
              <a:rPr lang="en-US" dirty="0"/>
              <a:t> </a:t>
            </a:r>
            <a:r>
              <a:rPr lang="en-US" dirty="0" err="1"/>
              <a:t>jeste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. </a:t>
            </a:r>
            <a:r>
              <a:rPr lang="en-US" dirty="0" err="1"/>
              <a:t>Navedena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je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pouzdana</a:t>
            </a:r>
            <a:r>
              <a:rPr lang="en-US" dirty="0"/>
              <a:t> da </a:t>
            </a:r>
            <a:r>
              <a:rPr lang="en-US" dirty="0" err="1"/>
              <a:t>čak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najsitnije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zamene</a:t>
            </a:r>
            <a:r>
              <a:rPr lang="en-US" dirty="0"/>
              <a:t> LSB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piksela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pouzdano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detektovane</a:t>
            </a:r>
            <a:r>
              <a:rPr lang="en-US" dirty="0"/>
              <a:t>. </a:t>
            </a:r>
            <a:r>
              <a:rPr lang="en-US" dirty="0" err="1"/>
              <a:t>Međutim</a:t>
            </a:r>
            <a:r>
              <a:rPr lang="en-US" dirty="0"/>
              <a:t>, </a:t>
            </a:r>
            <a:r>
              <a:rPr lang="en-US" dirty="0" err="1"/>
              <a:t>određenim</a:t>
            </a:r>
            <a:r>
              <a:rPr lang="en-US" dirty="0"/>
              <a:t> </a:t>
            </a:r>
            <a:r>
              <a:rPr lang="en-US" dirty="0" err="1"/>
              <a:t>modifikacijama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doći</a:t>
            </a:r>
            <a:r>
              <a:rPr lang="en-US" dirty="0"/>
              <a:t> do </a:t>
            </a:r>
            <a:r>
              <a:rPr lang="en-US" dirty="0" err="1"/>
              <a:t>gubljenja</a:t>
            </a:r>
            <a:r>
              <a:rPr lang="en-US" dirty="0"/>
              <a:t> JPEG </a:t>
            </a:r>
            <a:r>
              <a:rPr lang="en-US" dirty="0" err="1"/>
              <a:t>potpisa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29640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Statistička steganaliza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Razmatrana</a:t>
            </a:r>
            <a:r>
              <a:rPr lang="en-US" dirty="0"/>
              <a:t> </a:t>
            </a:r>
            <a:r>
              <a:rPr lang="en-US" dirty="0" err="1"/>
              <a:t>steganografija</a:t>
            </a:r>
            <a:r>
              <a:rPr lang="en-US" dirty="0"/>
              <a:t> </a:t>
            </a:r>
            <a:r>
              <a:rPr lang="en-US" dirty="0" err="1"/>
              <a:t>ugrađuje</a:t>
            </a:r>
            <a:r>
              <a:rPr lang="en-US" dirty="0"/>
              <a:t> </a:t>
            </a:r>
            <a:r>
              <a:rPr lang="en-US" dirty="0" err="1"/>
              <a:t>tajne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u </a:t>
            </a:r>
            <a:r>
              <a:rPr lang="en-US" dirty="0" err="1"/>
              <a:t>slike</a:t>
            </a:r>
            <a:r>
              <a:rPr lang="en-US" dirty="0"/>
              <a:t>.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prolazi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izmene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sakriva</a:t>
            </a:r>
            <a:r>
              <a:rPr lang="en-US" dirty="0"/>
              <a:t>. </a:t>
            </a:r>
            <a:r>
              <a:rPr lang="en-US" dirty="0" err="1"/>
              <a:t>Statistička</a:t>
            </a:r>
            <a:r>
              <a:rPr lang="en-US" dirty="0"/>
              <a:t> </a:t>
            </a:r>
            <a:r>
              <a:rPr lang="en-US" dirty="0" err="1"/>
              <a:t>steganaliza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implicira</a:t>
            </a:r>
            <a:r>
              <a:rPr lang="en-US" dirty="0"/>
              <a:t>, </a:t>
            </a:r>
            <a:r>
              <a:rPr lang="en-US" dirty="0" err="1"/>
              <a:t>analizira</a:t>
            </a:r>
            <a:r>
              <a:rPr lang="en-US" dirty="0"/>
              <a:t> </a:t>
            </a:r>
            <a:r>
              <a:rPr lang="en-US" dirty="0" err="1"/>
              <a:t>statistiku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detektovale</a:t>
            </a:r>
            <a:r>
              <a:rPr lang="en-US" dirty="0"/>
              <a:t> </a:t>
            </a:r>
            <a:r>
              <a:rPr lang="en-US" dirty="0" err="1"/>
              <a:t>tajne</a:t>
            </a:r>
            <a:r>
              <a:rPr lang="en-US" dirty="0"/>
              <a:t> </a:t>
            </a:r>
            <a:r>
              <a:rPr lang="en-US" dirty="0" err="1"/>
              <a:t>umetnute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. </a:t>
            </a:r>
            <a:r>
              <a:rPr lang="en-US" dirty="0" err="1"/>
              <a:t>Statistička</a:t>
            </a:r>
            <a:r>
              <a:rPr lang="en-US" dirty="0"/>
              <a:t> </a:t>
            </a:r>
            <a:r>
              <a:rPr lang="en-US" dirty="0" err="1"/>
              <a:t>steganaliza</a:t>
            </a:r>
            <a:r>
              <a:rPr lang="en-US" dirty="0"/>
              <a:t> </a:t>
            </a:r>
            <a:r>
              <a:rPr lang="en-US" dirty="0" err="1"/>
              <a:t>smatra</a:t>
            </a:r>
            <a:r>
              <a:rPr lang="en-US" dirty="0"/>
              <a:t> se </a:t>
            </a:r>
            <a:r>
              <a:rPr lang="en-US" dirty="0" err="1"/>
              <a:t>pouzdanijom</a:t>
            </a:r>
            <a:r>
              <a:rPr lang="en-US" dirty="0"/>
              <a:t> od </a:t>
            </a:r>
            <a:r>
              <a:rPr lang="en-US" dirty="0" err="1"/>
              <a:t>steganalize</a:t>
            </a:r>
            <a:r>
              <a:rPr lang="en-US" dirty="0"/>
              <a:t> </a:t>
            </a:r>
            <a:r>
              <a:rPr lang="en-US" dirty="0" err="1"/>
              <a:t>potpisa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matematičke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osetljivije</a:t>
            </a:r>
            <a:r>
              <a:rPr lang="en-US" dirty="0"/>
              <a:t> od </a:t>
            </a:r>
            <a:r>
              <a:rPr lang="en-US" dirty="0" err="1"/>
              <a:t>vizuelne</a:t>
            </a:r>
            <a:r>
              <a:rPr lang="en-US" dirty="0"/>
              <a:t> </a:t>
            </a:r>
            <a:r>
              <a:rPr lang="en-US" dirty="0" err="1"/>
              <a:t>percepcije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4698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Watermarking (</a:t>
            </a:r>
            <a:r>
              <a:rPr lang="en-US" dirty="0" err="1"/>
              <a:t>Vodeni</a:t>
            </a:r>
            <a:r>
              <a:rPr lang="en-US" dirty="0"/>
              <a:t> </a:t>
            </a:r>
            <a:r>
              <a:rPr lang="en-US" dirty="0" err="1"/>
              <a:t>žig</a:t>
            </a:r>
            <a:r>
              <a:rPr lang="en-US" dirty="0"/>
              <a:t>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vodenog</a:t>
            </a:r>
            <a:r>
              <a:rPr lang="en-US" dirty="0"/>
              <a:t> </a:t>
            </a:r>
            <a:r>
              <a:rPr lang="en-US" dirty="0" err="1"/>
              <a:t>žiga</a:t>
            </a:r>
            <a:r>
              <a:rPr lang="en-US" dirty="0"/>
              <a:t> </a:t>
            </a:r>
            <a:r>
              <a:rPr lang="en-US" dirty="0" err="1"/>
              <a:t>jeste</a:t>
            </a:r>
            <a:r>
              <a:rPr lang="en-US" dirty="0"/>
              <a:t> da se on ne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ukloniti</a:t>
            </a:r>
            <a:r>
              <a:rPr lang="en-US" dirty="0"/>
              <a:t> bez </a:t>
            </a:r>
            <a:r>
              <a:rPr lang="en-US" dirty="0" err="1"/>
              <a:t>oštećenja</a:t>
            </a:r>
            <a:r>
              <a:rPr lang="en-US" dirty="0"/>
              <a:t> </a:t>
            </a:r>
            <a:r>
              <a:rPr lang="en-US" dirty="0" err="1"/>
              <a:t>osnovnih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Watermarking se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osobine</a:t>
            </a:r>
            <a:r>
              <a:rPr lang="en-US" dirty="0"/>
              <a:t> </a:t>
            </a: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zaštitu</a:t>
            </a:r>
            <a:r>
              <a:rPr lang="en-US" dirty="0"/>
              <a:t> </a:t>
            </a:r>
            <a:r>
              <a:rPr lang="en-US" dirty="0" err="1"/>
              <a:t>autorskih</a:t>
            </a:r>
            <a:r>
              <a:rPr lang="en-US" dirty="0"/>
              <a:t> </a:t>
            </a:r>
            <a:r>
              <a:rPr lang="en-US" dirty="0" err="1"/>
              <a:t>prava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vrsti</a:t>
            </a:r>
            <a:r>
              <a:rPr lang="en-US" dirty="0"/>
              <a:t> </a:t>
            </a:r>
            <a:r>
              <a:rPr lang="en-US" dirty="0" err="1"/>
              <a:t>vodenih</a:t>
            </a:r>
            <a:r>
              <a:rPr lang="en-US" dirty="0"/>
              <a:t> </a:t>
            </a:r>
            <a:r>
              <a:rPr lang="en-US" dirty="0" err="1"/>
              <a:t>žigova</a:t>
            </a:r>
            <a:r>
              <a:rPr lang="en-US" dirty="0"/>
              <a:t>.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podela</a:t>
            </a:r>
            <a:r>
              <a:rPr lang="en-US" dirty="0"/>
              <a:t> je:</a:t>
            </a:r>
            <a:endParaRPr lang="sr-Latn-RS" dirty="0"/>
          </a:p>
          <a:p>
            <a:pPr lvl="1"/>
            <a:r>
              <a:rPr lang="en-US" dirty="0" err="1"/>
              <a:t>Nevidljivi</a:t>
            </a:r>
            <a:r>
              <a:rPr lang="en-US" dirty="0"/>
              <a:t> </a:t>
            </a:r>
            <a:r>
              <a:rPr lang="en-US" dirty="0" err="1"/>
              <a:t>vodeni</a:t>
            </a:r>
            <a:r>
              <a:rPr lang="en-US" dirty="0"/>
              <a:t> </a:t>
            </a:r>
            <a:r>
              <a:rPr lang="en-US" dirty="0" err="1"/>
              <a:t>žigovi</a:t>
            </a:r>
            <a:endParaRPr lang="sr-Latn-RS" dirty="0"/>
          </a:p>
          <a:p>
            <a:pPr lvl="1"/>
            <a:r>
              <a:rPr lang="en-US" dirty="0" err="1"/>
              <a:t>Vidljivi</a:t>
            </a:r>
            <a:r>
              <a:rPr lang="en-US" dirty="0"/>
              <a:t> </a:t>
            </a:r>
            <a:r>
              <a:rPr lang="en-US" dirty="0" err="1"/>
              <a:t>vodeni</a:t>
            </a:r>
            <a:r>
              <a:rPr lang="en-US" dirty="0"/>
              <a:t> </a:t>
            </a:r>
            <a:r>
              <a:rPr lang="en-US" dirty="0" err="1"/>
              <a:t>žigovi</a:t>
            </a:r>
            <a:r>
              <a:rPr lang="en-US" dirty="0" smtClean="0"/>
              <a:t>.</a:t>
            </a:r>
            <a:endParaRPr lang="sr-Latn-RS" dirty="0"/>
          </a:p>
          <a:p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kategorizacija</a:t>
            </a:r>
            <a:r>
              <a:rPr lang="en-US" dirty="0"/>
              <a:t> </a:t>
            </a:r>
            <a:r>
              <a:rPr lang="en-US" dirty="0" err="1"/>
              <a:t>vodenih</a:t>
            </a:r>
            <a:r>
              <a:rPr lang="en-US" dirty="0"/>
              <a:t> </a:t>
            </a:r>
            <a:r>
              <a:rPr lang="en-US" dirty="0" err="1"/>
              <a:t>žigova</a:t>
            </a:r>
            <a:r>
              <a:rPr lang="en-US" dirty="0"/>
              <a:t>:</a:t>
            </a:r>
            <a:endParaRPr lang="sr-Latn-RS" dirty="0"/>
          </a:p>
          <a:p>
            <a:pPr lvl="1"/>
            <a:r>
              <a:rPr lang="en-US" dirty="0" err="1"/>
              <a:t>Robusni</a:t>
            </a:r>
            <a:r>
              <a:rPr lang="en-US" dirty="0"/>
              <a:t> </a:t>
            </a:r>
            <a:r>
              <a:rPr lang="en-US" dirty="0" err="1"/>
              <a:t>vodeni</a:t>
            </a:r>
            <a:r>
              <a:rPr lang="en-US" dirty="0"/>
              <a:t> </a:t>
            </a:r>
            <a:r>
              <a:rPr lang="en-US" dirty="0" err="1"/>
              <a:t>žigovi</a:t>
            </a:r>
            <a:endParaRPr lang="sr-Latn-RS" dirty="0"/>
          </a:p>
          <a:p>
            <a:pPr lvl="1"/>
            <a:r>
              <a:rPr lang="en-US" dirty="0"/>
              <a:t>Fragile </a:t>
            </a:r>
            <a:r>
              <a:rPr lang="en-US" dirty="0" err="1"/>
              <a:t>vodeni</a:t>
            </a:r>
            <a:r>
              <a:rPr lang="en-US" dirty="0"/>
              <a:t> </a:t>
            </a:r>
            <a:r>
              <a:rPr lang="en-US" dirty="0" err="1"/>
              <a:t>žigovi</a:t>
            </a:r>
            <a:r>
              <a:rPr lang="en-US" dirty="0"/>
              <a:t>.</a:t>
            </a:r>
            <a:endParaRPr lang="sr-Latn-RS" dirty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65695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Specifična</a:t>
            </a:r>
            <a:r>
              <a:rPr lang="en-US" dirty="0"/>
              <a:t> </a:t>
            </a:r>
            <a:r>
              <a:rPr lang="en-US" dirty="0" err="1"/>
              <a:t>statistička</a:t>
            </a:r>
            <a:r>
              <a:rPr lang="en-US" dirty="0"/>
              <a:t> </a:t>
            </a:r>
            <a:r>
              <a:rPr lang="en-US" dirty="0" err="1" smtClean="0"/>
              <a:t>steganaliza</a:t>
            </a:r>
            <a:r>
              <a:rPr lang="en-US" dirty="0" smtClean="0"/>
              <a:t> 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Specifična</a:t>
            </a:r>
            <a:r>
              <a:rPr lang="en-US" dirty="0"/>
              <a:t> </a:t>
            </a:r>
            <a:r>
              <a:rPr lang="en-US" dirty="0" err="1"/>
              <a:t>statistička</a:t>
            </a:r>
            <a:r>
              <a:rPr lang="en-US" dirty="0"/>
              <a:t> </a:t>
            </a:r>
            <a:r>
              <a:rPr lang="en-US" dirty="0" err="1"/>
              <a:t>steganaliza</a:t>
            </a:r>
            <a:r>
              <a:rPr lang="en-US" dirty="0"/>
              <a:t> </a:t>
            </a:r>
            <a:r>
              <a:rPr lang="en-US" dirty="0" err="1"/>
              <a:t>uključuje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statističke</a:t>
            </a:r>
            <a:r>
              <a:rPr lang="en-US" dirty="0"/>
              <a:t> </a:t>
            </a:r>
            <a:r>
              <a:rPr lang="en-US" dirty="0" err="1"/>
              <a:t>steganalize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traže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ugrađene</a:t>
            </a:r>
            <a:r>
              <a:rPr lang="en-US" dirty="0"/>
              <a:t> </a:t>
            </a:r>
            <a:r>
              <a:rPr lang="en-US" dirty="0" err="1"/>
              <a:t>određenom</a:t>
            </a:r>
            <a:r>
              <a:rPr lang="en-US" dirty="0"/>
              <a:t> </a:t>
            </a:r>
            <a:r>
              <a:rPr lang="en-US" dirty="0" err="1"/>
              <a:t>tehnikom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malu</a:t>
            </a:r>
            <a:r>
              <a:rPr lang="en-US" dirty="0"/>
              <a:t> </a:t>
            </a:r>
            <a:r>
              <a:rPr lang="en-US" dirty="0" err="1"/>
              <a:t>varijaciju</a:t>
            </a:r>
            <a:r>
              <a:rPr lang="en-US" dirty="0"/>
              <a:t>. Ove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razvijene</a:t>
            </a:r>
            <a:r>
              <a:rPr lang="en-US" dirty="0"/>
              <a:t> </a:t>
            </a:r>
            <a:r>
              <a:rPr lang="en-US" dirty="0" err="1"/>
              <a:t>analizom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umetanja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određivanjem</a:t>
            </a:r>
            <a:r>
              <a:rPr lang="en-US" dirty="0"/>
              <a:t> </a:t>
            </a:r>
            <a:r>
              <a:rPr lang="en-US" dirty="0" err="1"/>
              <a:t>statistike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promeniti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ugradnje</a:t>
            </a:r>
            <a:r>
              <a:rPr lang="en-US" dirty="0"/>
              <a:t>.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dizajniranje</a:t>
            </a:r>
            <a:r>
              <a:rPr lang="en-US" dirty="0"/>
              <a:t> </a:t>
            </a:r>
            <a:r>
              <a:rPr lang="en-US" dirty="0" err="1"/>
              <a:t>takvih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neophodno</a:t>
            </a:r>
            <a:r>
              <a:rPr lang="en-US" dirty="0"/>
              <a:t> je </a:t>
            </a:r>
            <a:r>
              <a:rPr lang="en-US" dirty="0" err="1"/>
              <a:t>detaljno</a:t>
            </a:r>
            <a:r>
              <a:rPr lang="en-US" dirty="0"/>
              <a:t> </a:t>
            </a:r>
            <a:r>
              <a:rPr lang="en-US" dirty="0" err="1"/>
              <a:t>znanje</a:t>
            </a:r>
            <a:r>
              <a:rPr lang="en-US" dirty="0"/>
              <a:t> o </a:t>
            </a:r>
            <a:r>
              <a:rPr lang="en-US" dirty="0" err="1"/>
              <a:t>procesu</a:t>
            </a:r>
            <a:r>
              <a:rPr lang="en-US" dirty="0"/>
              <a:t> </a:t>
            </a:r>
            <a:r>
              <a:rPr lang="en-US" dirty="0" err="1"/>
              <a:t>ugradnje</a:t>
            </a:r>
            <a:r>
              <a:rPr lang="en-US" dirty="0"/>
              <a:t>. Ove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daju</a:t>
            </a:r>
            <a:r>
              <a:rPr lang="en-US" dirty="0"/>
              <a:t>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precizne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steganografskih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.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97697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significant bit (LSB)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dodavanja</a:t>
            </a:r>
            <a:r>
              <a:rPr lang="en-US" dirty="0"/>
              <a:t> – </a:t>
            </a:r>
            <a:r>
              <a:rPr lang="en-US" dirty="0" err="1"/>
              <a:t>stegoanaliza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ugrađuje</a:t>
            </a:r>
            <a:r>
              <a:rPr lang="en-US" dirty="0"/>
              <a:t> </a:t>
            </a:r>
            <a:r>
              <a:rPr lang="en-US" dirty="0" err="1"/>
              <a:t>kodira</a:t>
            </a:r>
            <a:r>
              <a:rPr lang="en-US" dirty="0"/>
              <a:t>, </a:t>
            </a:r>
            <a:r>
              <a:rPr lang="en-US" dirty="0" err="1"/>
              <a:t>kodirani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je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sličan</a:t>
            </a:r>
            <a:r>
              <a:rPr lang="en-US" dirty="0"/>
              <a:t> </a:t>
            </a:r>
            <a:r>
              <a:rPr lang="en-US" dirty="0" err="1"/>
              <a:t>slučajnom</a:t>
            </a:r>
            <a:r>
              <a:rPr lang="en-US" dirty="0"/>
              <a:t> </a:t>
            </a:r>
            <a:r>
              <a:rPr lang="en-US" dirty="0" err="1"/>
              <a:t>tekstu</a:t>
            </a:r>
            <a:r>
              <a:rPr lang="en-US" dirty="0"/>
              <a:t>. U tom </a:t>
            </a:r>
            <a:r>
              <a:rPr lang="en-US" dirty="0" err="1"/>
              <a:t>slučaju</a:t>
            </a:r>
            <a:r>
              <a:rPr lang="en-US" dirty="0"/>
              <a:t> bi </a:t>
            </a:r>
            <a:r>
              <a:rPr lang="en-US" dirty="0" err="1"/>
              <a:t>prosečna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LSB u </a:t>
            </a:r>
            <a:r>
              <a:rPr lang="en-US" dirty="0" err="1"/>
              <a:t>blokovima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0.5, </a:t>
            </a:r>
            <a:r>
              <a:rPr lang="en-US" dirty="0" err="1"/>
              <a:t>gotovo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blokove</a:t>
            </a:r>
            <a:r>
              <a:rPr lang="en-US" dirty="0"/>
              <a:t>. </a:t>
            </a:r>
            <a:r>
              <a:rPr lang="en-US" dirty="0" err="1"/>
              <a:t>Ovo</a:t>
            </a:r>
            <a:r>
              <a:rPr lang="en-US" dirty="0"/>
              <a:t> se </a:t>
            </a:r>
            <a:r>
              <a:rPr lang="en-US" dirty="0" err="1"/>
              <a:t>retko</a:t>
            </a:r>
            <a:r>
              <a:rPr lang="en-US" dirty="0"/>
              <a:t> </a:t>
            </a:r>
            <a:r>
              <a:rPr lang="en-US" dirty="0" err="1"/>
              <a:t>dešava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pitanju</a:t>
            </a:r>
            <a:r>
              <a:rPr lang="en-US" dirty="0"/>
              <a:t> </a:t>
            </a:r>
            <a:r>
              <a:rPr lang="en-US" dirty="0" err="1"/>
              <a:t>originalne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bez </a:t>
            </a:r>
            <a:r>
              <a:rPr lang="en-US" dirty="0" err="1"/>
              <a:t>steganografije</a:t>
            </a:r>
            <a:r>
              <a:rPr lang="en-US" dirty="0"/>
              <a:t>. </a:t>
            </a:r>
            <a:r>
              <a:rPr lang="en-US" dirty="0" err="1"/>
              <a:t>Tako</a:t>
            </a:r>
            <a:r>
              <a:rPr lang="en-US" dirty="0"/>
              <a:t> da se </a:t>
            </a:r>
            <a:r>
              <a:rPr lang="en-US" dirty="0" err="1"/>
              <a:t>merenjem</a:t>
            </a:r>
            <a:r>
              <a:rPr lang="en-US" dirty="0"/>
              <a:t> </a:t>
            </a:r>
            <a:r>
              <a:rPr lang="en-US" dirty="0" err="1"/>
              <a:t>prosečnih</a:t>
            </a:r>
            <a:r>
              <a:rPr lang="en-US" dirty="0"/>
              <a:t> </a:t>
            </a:r>
            <a:r>
              <a:rPr lang="en-US" dirty="0" err="1"/>
              <a:t>vrednsti</a:t>
            </a:r>
            <a:r>
              <a:rPr lang="en-US" dirty="0"/>
              <a:t> LSB u </a:t>
            </a:r>
            <a:r>
              <a:rPr lang="en-US" dirty="0" err="1"/>
              <a:t>blokovima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ustanoviti</a:t>
            </a:r>
            <a:r>
              <a:rPr lang="en-US" dirty="0"/>
              <a:t> da li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steganografiju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33030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Least </a:t>
            </a:r>
            <a:r>
              <a:rPr lang="sr-Latn-RS" dirty="0"/>
              <a:t>significant bit (LSB) metod </a:t>
            </a:r>
            <a:r>
              <a:rPr lang="sr-Latn-RS" dirty="0" smtClean="0"/>
              <a:t>poklapanja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LSB </a:t>
            </a:r>
            <a:r>
              <a:rPr lang="en-US" i="1" dirty="0"/>
              <a:t>matching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sličan</a:t>
            </a:r>
            <a:r>
              <a:rPr lang="en-US" dirty="0"/>
              <a:t> LSB </a:t>
            </a:r>
            <a:r>
              <a:rPr lang="en-US" i="1" dirty="0"/>
              <a:t>embedding-u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je </a:t>
            </a:r>
            <a:r>
              <a:rPr lang="en-US" dirty="0" err="1"/>
              <a:t>kompleksniji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teže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je </a:t>
            </a:r>
            <a:r>
              <a:rPr lang="en-US" dirty="0" err="1"/>
              <a:t>detektovati</a:t>
            </a:r>
            <a:r>
              <a:rPr lang="en-US" dirty="0"/>
              <a:t>,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običnu</a:t>
            </a:r>
            <a:r>
              <a:rPr lang="en-US" dirty="0"/>
              <a:t> LSB </a:t>
            </a:r>
            <a:r>
              <a:rPr lang="en-US" dirty="0" err="1"/>
              <a:t>zamenu</a:t>
            </a:r>
            <a:r>
              <a:rPr lang="en-US" dirty="0"/>
              <a:t>.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standardne</a:t>
            </a:r>
            <a:r>
              <a:rPr lang="en-US" dirty="0"/>
              <a:t> LSB </a:t>
            </a:r>
            <a:r>
              <a:rPr lang="en-US" dirty="0" err="1"/>
              <a:t>zamene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LSB </a:t>
            </a:r>
            <a:r>
              <a:rPr lang="en-US" i="1" dirty="0"/>
              <a:t>matching</a:t>
            </a:r>
            <a:r>
              <a:rPr lang="en-US" dirty="0"/>
              <a:t> </a:t>
            </a:r>
            <a:r>
              <a:rPr lang="en-US" dirty="0" err="1"/>
              <a:t>bira</a:t>
            </a:r>
            <a:r>
              <a:rPr lang="en-US" dirty="0"/>
              <a:t> se </a:t>
            </a:r>
            <a:r>
              <a:rPr lang="en-US" dirty="0" err="1"/>
              <a:t>podskup</a:t>
            </a:r>
            <a:r>
              <a:rPr lang="en-US" dirty="0"/>
              <a:t> </a:t>
            </a:r>
            <a:r>
              <a:rPr lang="en-US" dirty="0" err="1"/>
              <a:t>piksela</a:t>
            </a:r>
            <a:r>
              <a:rPr lang="en-US" dirty="0"/>
              <a:t>, </a:t>
            </a:r>
            <a:r>
              <a:rPr lang="en-US" dirty="0" err="1"/>
              <a:t>pseudorandomno</a:t>
            </a:r>
            <a:r>
              <a:rPr lang="en-US" dirty="0"/>
              <a:t>,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tajnog</a:t>
            </a:r>
            <a:r>
              <a:rPr lang="en-US" dirty="0"/>
              <a:t> </a:t>
            </a:r>
            <a:r>
              <a:rPr lang="en-US" dirty="0" err="1"/>
              <a:t>ključa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poznat</a:t>
            </a:r>
            <a:r>
              <a:rPr lang="en-US" dirty="0"/>
              <a:t> </a:t>
            </a:r>
            <a:r>
              <a:rPr lang="en-US" dirty="0" err="1"/>
              <a:t>stranama</a:t>
            </a:r>
            <a:r>
              <a:rPr lang="en-US" dirty="0"/>
              <a:t> </a:t>
            </a:r>
            <a:r>
              <a:rPr lang="en-US" dirty="0" err="1"/>
              <a:t>komunikacije</a:t>
            </a:r>
            <a:r>
              <a:rPr lang="en-US" dirty="0"/>
              <a:t>. </a:t>
            </a:r>
            <a:r>
              <a:rPr lang="en-US" dirty="0" err="1"/>
              <a:t>Kod</a:t>
            </a:r>
            <a:r>
              <a:rPr lang="en-US" dirty="0"/>
              <a:t> LSB </a:t>
            </a:r>
            <a:r>
              <a:rPr lang="en-US" dirty="0" err="1"/>
              <a:t>zamene</a:t>
            </a:r>
            <a:r>
              <a:rPr lang="en-US" dirty="0"/>
              <a:t>, bit </a:t>
            </a:r>
            <a:r>
              <a:rPr lang="en-US" dirty="0" err="1"/>
              <a:t>najmanje</a:t>
            </a:r>
            <a:r>
              <a:rPr lang="en-US" dirty="0"/>
              <a:t>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selektovanog</a:t>
            </a:r>
            <a:r>
              <a:rPr lang="en-US" dirty="0"/>
              <a:t> </a:t>
            </a:r>
            <a:r>
              <a:rPr lang="en-US" dirty="0" err="1"/>
              <a:t>piksela</a:t>
            </a:r>
            <a:r>
              <a:rPr lang="en-US" dirty="0"/>
              <a:t> se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vrednošću</a:t>
            </a:r>
            <a:r>
              <a:rPr lang="en-US" dirty="0"/>
              <a:t> </a:t>
            </a:r>
            <a:r>
              <a:rPr lang="en-US" dirty="0" err="1"/>
              <a:t>bita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krije</a:t>
            </a:r>
            <a:r>
              <a:rPr lang="en-US" dirty="0"/>
              <a:t>. Tada </a:t>
            </a:r>
            <a:r>
              <a:rPr lang="en-US" dirty="0" err="1"/>
              <a:t>parne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piksela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ostaju</a:t>
            </a:r>
            <a:r>
              <a:rPr lang="en-US" dirty="0"/>
              <a:t> </a:t>
            </a:r>
            <a:r>
              <a:rPr lang="en-US" dirty="0" err="1"/>
              <a:t>nepromenjene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se </a:t>
            </a:r>
            <a:r>
              <a:rPr lang="en-US" dirty="0" err="1"/>
              <a:t>povećaju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</a:t>
            </a:r>
            <a:r>
              <a:rPr lang="en-US" dirty="0" err="1"/>
              <a:t>neparne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povećavaju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ostaju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. U </a:t>
            </a:r>
            <a:r>
              <a:rPr lang="en-US" dirty="0" err="1"/>
              <a:t>proseku</a:t>
            </a:r>
            <a:r>
              <a:rPr lang="en-US" dirty="0"/>
              <a:t> se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polovina</a:t>
            </a:r>
            <a:r>
              <a:rPr lang="en-US" dirty="0"/>
              <a:t> </a:t>
            </a:r>
            <a:r>
              <a:rPr lang="en-US" dirty="0" err="1"/>
              <a:t>selektovanih</a:t>
            </a:r>
            <a:r>
              <a:rPr lang="en-US" dirty="0"/>
              <a:t> </a:t>
            </a:r>
            <a:r>
              <a:rPr lang="en-US" dirty="0" err="1"/>
              <a:t>bitova</a:t>
            </a:r>
            <a:r>
              <a:rPr lang="en-US" dirty="0"/>
              <a:t> </a:t>
            </a:r>
            <a:r>
              <a:rPr lang="en-US" dirty="0" err="1"/>
              <a:t>stvarno</a:t>
            </a:r>
            <a:r>
              <a:rPr lang="en-US" dirty="0"/>
              <a:t> </a:t>
            </a:r>
            <a:r>
              <a:rPr lang="en-US" dirty="0" err="1"/>
              <a:t>promeni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preostala</a:t>
            </a:r>
            <a:r>
              <a:rPr lang="en-US" dirty="0"/>
              <a:t> </a:t>
            </a:r>
            <a:r>
              <a:rPr lang="en-US" dirty="0" err="1"/>
              <a:t>polovina</a:t>
            </a:r>
            <a:r>
              <a:rPr lang="en-US" dirty="0"/>
              <a:t> </a:t>
            </a:r>
            <a:r>
              <a:rPr lang="en-US" dirty="0" err="1"/>
              <a:t>ostaje</a:t>
            </a:r>
            <a:r>
              <a:rPr lang="en-US" dirty="0"/>
              <a:t> </a:t>
            </a:r>
            <a:r>
              <a:rPr lang="en-US" dirty="0" err="1"/>
              <a:t>ista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pre </a:t>
            </a:r>
            <a:r>
              <a:rPr lang="en-US" dirty="0" err="1"/>
              <a:t>ugradnje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. Ova </a:t>
            </a:r>
            <a:r>
              <a:rPr lang="en-US" dirty="0" err="1"/>
              <a:t>osobina</a:t>
            </a:r>
            <a:r>
              <a:rPr lang="en-US" dirty="0"/>
              <a:t> se </a:t>
            </a:r>
            <a:r>
              <a:rPr lang="en-US" dirty="0" err="1"/>
              <a:t>ponekad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detekciju</a:t>
            </a:r>
            <a:r>
              <a:rPr lang="en-US" dirty="0"/>
              <a:t> same </a:t>
            </a:r>
            <a:r>
              <a:rPr lang="en-US" dirty="0" err="1"/>
              <a:t>poruke</a:t>
            </a:r>
            <a:r>
              <a:rPr lang="en-US" dirty="0"/>
              <a:t>.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ovoga</a:t>
            </a:r>
            <a:r>
              <a:rPr lang="en-US" dirty="0"/>
              <a:t> je </a:t>
            </a:r>
            <a:r>
              <a:rPr lang="en-US" dirty="0" err="1"/>
              <a:t>uvedena</a:t>
            </a:r>
            <a:r>
              <a:rPr lang="en-US" dirty="0"/>
              <a:t> </a:t>
            </a:r>
            <a:r>
              <a:rPr lang="en-US" dirty="0" err="1"/>
              <a:t>steganografija</a:t>
            </a:r>
            <a:r>
              <a:rPr lang="en-US" dirty="0"/>
              <a:t> LSB </a:t>
            </a:r>
            <a:r>
              <a:rPr lang="en-US" i="1" dirty="0"/>
              <a:t>matching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teža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detektovanje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statistične</a:t>
            </a:r>
            <a:r>
              <a:rPr lang="en-US" dirty="0"/>
              <a:t> </a:t>
            </a:r>
            <a:r>
              <a:rPr lang="en-US" dirty="0" err="1"/>
              <a:t>perspektive</a:t>
            </a:r>
            <a:r>
              <a:rPr lang="en-US" dirty="0"/>
              <a:t>.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,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promeniti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bita</a:t>
            </a:r>
            <a:r>
              <a:rPr lang="en-US" dirty="0"/>
              <a:t> </a:t>
            </a:r>
            <a:r>
              <a:rPr lang="en-US" dirty="0" err="1"/>
              <a:t>izvršava</a:t>
            </a:r>
            <a:r>
              <a:rPr lang="en-US" dirty="0"/>
              <a:t> se </a:t>
            </a:r>
            <a:r>
              <a:rPr lang="en-US" dirty="0" err="1"/>
              <a:t>operacija</a:t>
            </a:r>
            <a:r>
              <a:rPr lang="en-US" dirty="0"/>
              <a:t> ±1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vrednošću</a:t>
            </a:r>
            <a:r>
              <a:rPr lang="en-US" dirty="0"/>
              <a:t> </a:t>
            </a:r>
            <a:r>
              <a:rPr lang="en-US" dirty="0" err="1"/>
              <a:t>piksela</a:t>
            </a:r>
            <a:r>
              <a:rPr lang="en-US" dirty="0"/>
              <a:t>. </a:t>
            </a:r>
            <a:r>
              <a:rPr lang="en-US" dirty="0" err="1"/>
              <a:t>Vrednost</a:t>
            </a:r>
            <a:r>
              <a:rPr lang="en-US" dirty="0"/>
              <a:t> + </a:t>
            </a:r>
            <a:r>
              <a:rPr lang="en-US" dirty="0" err="1"/>
              <a:t>ili</a:t>
            </a:r>
            <a:r>
              <a:rPr lang="en-US" dirty="0"/>
              <a:t> – </a:t>
            </a:r>
            <a:r>
              <a:rPr lang="en-US" dirty="0" err="1"/>
              <a:t>bira</a:t>
            </a:r>
            <a:r>
              <a:rPr lang="en-US" dirty="0"/>
              <a:t> se </a:t>
            </a:r>
            <a:r>
              <a:rPr lang="en-US" dirty="0" err="1"/>
              <a:t>slučajno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nikakvog</a:t>
            </a:r>
            <a:r>
              <a:rPr lang="en-US" dirty="0"/>
              <a:t> </a:t>
            </a:r>
            <a:r>
              <a:rPr lang="en-US" dirty="0" err="1"/>
              <a:t>efekta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bit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krije</a:t>
            </a:r>
            <a:r>
              <a:rPr lang="en-US" dirty="0"/>
              <a:t>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65537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Least significant bit (LSB) metod poklapanja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deluje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u </a:t>
            </a:r>
            <a:r>
              <a:rPr lang="en-US" dirty="0" err="1"/>
              <a:t>sivim</a:t>
            </a:r>
            <a:r>
              <a:rPr lang="en-US" dirty="0"/>
              <a:t> </a:t>
            </a:r>
            <a:r>
              <a:rPr lang="en-US" dirty="0" err="1"/>
              <a:t>tonovima</a:t>
            </a:r>
            <a:r>
              <a:rPr lang="en-US" dirty="0"/>
              <a:t>. HCF (Histogram Characteristic Function)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u </a:t>
            </a:r>
            <a:r>
              <a:rPr lang="en-US" dirty="0" err="1"/>
              <a:t>boji</a:t>
            </a:r>
            <a:r>
              <a:rPr lang="en-US" dirty="0"/>
              <a:t> se </a:t>
            </a:r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detekciju</a:t>
            </a:r>
            <a:r>
              <a:rPr lang="en-US" dirty="0"/>
              <a:t> u </a:t>
            </a:r>
            <a:r>
              <a:rPr lang="en-US" dirty="0" err="1"/>
              <a:t>sivim</a:t>
            </a:r>
            <a:r>
              <a:rPr lang="en-US" dirty="0"/>
              <a:t> </a:t>
            </a:r>
            <a:r>
              <a:rPr lang="en-US" dirty="0" err="1"/>
              <a:t>slikama</a:t>
            </a:r>
            <a:r>
              <a:rPr lang="en-US" dirty="0"/>
              <a:t>. </a:t>
            </a:r>
            <a:r>
              <a:rPr lang="en-US" dirty="0" err="1"/>
              <a:t>Uvedena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nova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primene</a:t>
            </a:r>
            <a:r>
              <a:rPr lang="en-US" dirty="0"/>
              <a:t> HCF: (a) </a:t>
            </a:r>
            <a:r>
              <a:rPr lang="en-US" dirty="0" err="1"/>
              <a:t>Kalibracioni</a:t>
            </a:r>
            <a:r>
              <a:rPr lang="en-US" dirty="0"/>
              <a:t> </a:t>
            </a:r>
            <a:r>
              <a:rPr lang="en-US" dirty="0" err="1"/>
              <a:t>centar</a:t>
            </a:r>
            <a:r>
              <a:rPr lang="en-US" dirty="0"/>
              <a:t> </a:t>
            </a:r>
            <a:r>
              <a:rPr lang="en-US" dirty="0" err="1"/>
              <a:t>mase</a:t>
            </a:r>
            <a:r>
              <a:rPr lang="en-US" dirty="0"/>
              <a:t> (COM) </a:t>
            </a:r>
            <a:r>
              <a:rPr lang="en-US" dirty="0" err="1"/>
              <a:t>korišćenjem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uzoraka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(b) </a:t>
            </a:r>
            <a:r>
              <a:rPr lang="en-US" dirty="0" err="1"/>
              <a:t>računanje</a:t>
            </a:r>
            <a:r>
              <a:rPr lang="en-US" dirty="0"/>
              <a:t> </a:t>
            </a:r>
            <a:r>
              <a:rPr lang="en-US" dirty="0" err="1"/>
              <a:t>histograma</a:t>
            </a:r>
            <a:r>
              <a:rPr lang="en-US" dirty="0"/>
              <a:t> </a:t>
            </a:r>
            <a:r>
              <a:rPr lang="en-US" dirty="0" err="1"/>
              <a:t>susedstva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uobičajenog</a:t>
            </a:r>
            <a:r>
              <a:rPr lang="en-US" dirty="0"/>
              <a:t> </a:t>
            </a:r>
            <a:r>
              <a:rPr lang="en-US" dirty="0" err="1"/>
              <a:t>histograma</a:t>
            </a:r>
            <a:r>
              <a:rPr lang="en-US" dirty="0"/>
              <a:t>.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radu</a:t>
            </a:r>
            <a:r>
              <a:rPr lang="en-US" dirty="0"/>
              <a:t> </a:t>
            </a:r>
            <a:r>
              <a:rPr lang="en-US" dirty="0" err="1"/>
              <a:t>primećeno</a:t>
            </a:r>
            <a:r>
              <a:rPr lang="en-US" dirty="0"/>
              <a:t> je da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i="1" dirty="0" err="1"/>
              <a:t>downsampling</a:t>
            </a:r>
            <a:r>
              <a:rPr lang="en-US" i="1" dirty="0"/>
              <a:t>-a</a:t>
            </a:r>
            <a:r>
              <a:rPr lang="en-US" dirty="0"/>
              <a:t> </a:t>
            </a:r>
            <a:r>
              <a:rPr lang="en-US" dirty="0" err="1"/>
              <a:t>utiče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centar</a:t>
            </a:r>
            <a:r>
              <a:rPr lang="en-US" dirty="0"/>
              <a:t> </a:t>
            </a:r>
            <a:r>
              <a:rPr lang="en-US" dirty="0" err="1"/>
              <a:t>mase</a:t>
            </a:r>
            <a:r>
              <a:rPr lang="en-US" dirty="0"/>
              <a:t> HCF </a:t>
            </a:r>
            <a:r>
              <a:rPr lang="en-US" dirty="0" err="1"/>
              <a:t>stego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ta </a:t>
            </a:r>
            <a:r>
              <a:rPr lang="en-US" dirty="0" err="1"/>
              <a:t>varijacija</a:t>
            </a:r>
            <a:r>
              <a:rPr lang="en-US" dirty="0"/>
              <a:t> je </a:t>
            </a:r>
            <a:r>
              <a:rPr lang="en-US" dirty="0" err="1"/>
              <a:t>korišćena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diskriminator</a:t>
            </a:r>
            <a:r>
              <a:rPr lang="en-US" dirty="0"/>
              <a:t>. Ova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dovode</a:t>
            </a:r>
            <a:r>
              <a:rPr lang="en-US" dirty="0"/>
              <a:t> do </a:t>
            </a:r>
            <a:r>
              <a:rPr lang="en-US" dirty="0" err="1"/>
              <a:t>pouzdanih</a:t>
            </a:r>
            <a:r>
              <a:rPr lang="en-US" dirty="0"/>
              <a:t> </a:t>
            </a:r>
            <a:r>
              <a:rPr lang="en-US" dirty="0" err="1"/>
              <a:t>detektora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LSB </a:t>
            </a:r>
            <a:r>
              <a:rPr lang="en-US" i="1" dirty="0"/>
              <a:t>matching</a:t>
            </a:r>
            <a:r>
              <a:rPr lang="en-US" dirty="0"/>
              <a:t> u </a:t>
            </a:r>
            <a:r>
              <a:rPr lang="en-US" dirty="0" err="1"/>
              <a:t>sive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. </a:t>
            </a:r>
            <a:r>
              <a:rPr lang="en-US" dirty="0" err="1"/>
              <a:t>Međutim</a:t>
            </a:r>
            <a:r>
              <a:rPr lang="en-US" dirty="0"/>
              <a:t>, </a:t>
            </a:r>
            <a:r>
              <a:rPr lang="en-US" dirty="0" err="1"/>
              <a:t>dokazano</a:t>
            </a:r>
            <a:r>
              <a:rPr lang="en-US" dirty="0"/>
              <a:t> je da </a:t>
            </a:r>
            <a:r>
              <a:rPr lang="en-US" dirty="0" err="1"/>
              <a:t>dužina</a:t>
            </a:r>
            <a:r>
              <a:rPr lang="en-US" dirty="0"/>
              <a:t> </a:t>
            </a:r>
            <a:r>
              <a:rPr lang="en-US" dirty="0" err="1"/>
              <a:t>ugrađene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izuzetno</a:t>
            </a:r>
            <a:r>
              <a:rPr lang="en-US" dirty="0"/>
              <a:t> </a:t>
            </a:r>
            <a:r>
              <a:rPr lang="en-US" dirty="0" err="1"/>
              <a:t>utiče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87306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Spread-sprectrum steganaliza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Steganografija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raširenog</a:t>
            </a:r>
            <a:r>
              <a:rPr lang="en-US" dirty="0"/>
              <a:t> </a:t>
            </a:r>
            <a:r>
              <a:rPr lang="en-US" dirty="0" err="1"/>
              <a:t>spektra</a:t>
            </a:r>
            <a:r>
              <a:rPr lang="en-US" dirty="0"/>
              <a:t> </a:t>
            </a:r>
            <a:r>
              <a:rPr lang="en-US" dirty="0" err="1"/>
              <a:t>skriva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Gausovom</a:t>
            </a:r>
            <a:r>
              <a:rPr lang="en-US" dirty="0"/>
              <a:t> </a:t>
            </a:r>
            <a:r>
              <a:rPr lang="en-US" dirty="0" err="1"/>
              <a:t>stego</a:t>
            </a:r>
            <a:r>
              <a:rPr lang="en-US" dirty="0"/>
              <a:t> </a:t>
            </a:r>
            <a:r>
              <a:rPr lang="en-US" dirty="0" err="1"/>
              <a:t>šumu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dodat</a:t>
            </a:r>
            <a:r>
              <a:rPr lang="en-US" dirty="0"/>
              <a:t> </a:t>
            </a:r>
            <a:r>
              <a:rPr lang="en-US" dirty="0" err="1"/>
              <a:t>naslovnoj</a:t>
            </a:r>
            <a:r>
              <a:rPr lang="en-US" dirty="0"/>
              <a:t> </a:t>
            </a:r>
            <a:r>
              <a:rPr lang="en-US" dirty="0" err="1"/>
              <a:t>slici</a:t>
            </a:r>
            <a:r>
              <a:rPr lang="en-US" dirty="0"/>
              <a:t>. Ova </a:t>
            </a:r>
            <a:r>
              <a:rPr lang="en-US" dirty="0" err="1"/>
              <a:t>vrsta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je </a:t>
            </a:r>
            <a:r>
              <a:rPr lang="en-US" dirty="0" err="1"/>
              <a:t>robusnija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malu</a:t>
            </a:r>
            <a:r>
              <a:rPr lang="en-US" dirty="0"/>
              <a:t> </a:t>
            </a:r>
            <a:r>
              <a:rPr lang="en-US" dirty="0" err="1"/>
              <a:t>verovatnoću</a:t>
            </a:r>
            <a:r>
              <a:rPr lang="en-US" dirty="0"/>
              <a:t> </a:t>
            </a:r>
            <a:r>
              <a:rPr lang="en-US" dirty="0" err="1"/>
              <a:t>otkrivanja</a:t>
            </a:r>
            <a:r>
              <a:rPr lang="en-US" dirty="0"/>
              <a:t>. I pored </a:t>
            </a:r>
            <a:r>
              <a:rPr lang="en-US" dirty="0" err="1"/>
              <a:t>poteškoća</a:t>
            </a:r>
            <a:r>
              <a:rPr lang="en-US" dirty="0"/>
              <a:t> u </a:t>
            </a:r>
            <a:r>
              <a:rPr lang="en-US" dirty="0" err="1"/>
              <a:t>njegovom</a:t>
            </a:r>
            <a:r>
              <a:rPr lang="en-US" dirty="0"/>
              <a:t> </a:t>
            </a:r>
            <a:r>
              <a:rPr lang="en-US" dirty="0" err="1"/>
              <a:t>otkrivanju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mnogih</a:t>
            </a:r>
            <a:r>
              <a:rPr lang="en-US" dirty="0"/>
              <a:t> </a:t>
            </a:r>
            <a:r>
              <a:rPr lang="en-US" dirty="0" err="1"/>
              <a:t>godina</a:t>
            </a:r>
            <a:r>
              <a:rPr lang="en-US" dirty="0"/>
              <a:t> </a:t>
            </a:r>
            <a:r>
              <a:rPr lang="en-US" dirty="0" err="1"/>
              <a:t>predstavljen</a:t>
            </a:r>
            <a:r>
              <a:rPr lang="en-US" dirty="0"/>
              <a:t> je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steganalize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80148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Spread-sprectrum steganaliza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Harmsen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Pearlman </a:t>
            </a:r>
            <a:r>
              <a:rPr lang="en-US" dirty="0" err="1" smtClean="0"/>
              <a:t>dali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steganalitičke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širokog</a:t>
            </a:r>
            <a:r>
              <a:rPr lang="en-US" dirty="0"/>
              <a:t> </a:t>
            </a:r>
            <a:r>
              <a:rPr lang="en-US" dirty="0" err="1"/>
              <a:t>spektra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u </a:t>
            </a:r>
            <a:r>
              <a:rPr lang="en-US" dirty="0" err="1"/>
              <a:t>boji</a:t>
            </a:r>
            <a:r>
              <a:rPr lang="en-US" dirty="0"/>
              <a:t>. Ova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centra</a:t>
            </a:r>
            <a:r>
              <a:rPr lang="en-US" dirty="0"/>
              <a:t> </a:t>
            </a:r>
            <a:r>
              <a:rPr lang="en-US" dirty="0" err="1"/>
              <a:t>mase</a:t>
            </a:r>
            <a:r>
              <a:rPr lang="en-US" dirty="0"/>
              <a:t> HCF-a </a:t>
            </a:r>
            <a:r>
              <a:rPr lang="en-US" dirty="0" err="1"/>
              <a:t>gde</a:t>
            </a:r>
            <a:r>
              <a:rPr lang="en-US" dirty="0"/>
              <a:t> je </a:t>
            </a:r>
            <a:r>
              <a:rPr lang="en-US" dirty="0" err="1"/>
              <a:t>centar</a:t>
            </a:r>
            <a:r>
              <a:rPr lang="en-US" dirty="0"/>
              <a:t> </a:t>
            </a:r>
            <a:r>
              <a:rPr lang="en-US" dirty="0" err="1"/>
              <a:t>mase</a:t>
            </a:r>
            <a:r>
              <a:rPr lang="en-US" dirty="0"/>
              <a:t> moment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reda</a:t>
            </a:r>
            <a:r>
              <a:rPr lang="en-US" dirty="0"/>
              <a:t>, a HCF </a:t>
            </a:r>
            <a:r>
              <a:rPr lang="en-US" dirty="0" err="1"/>
              <a:t>Fourierova</a:t>
            </a:r>
            <a:r>
              <a:rPr lang="en-US" dirty="0"/>
              <a:t> </a:t>
            </a:r>
            <a:r>
              <a:rPr lang="en-US" dirty="0" err="1"/>
              <a:t>transformacija</a:t>
            </a:r>
            <a:r>
              <a:rPr lang="en-US" dirty="0"/>
              <a:t> </a:t>
            </a:r>
            <a:r>
              <a:rPr lang="en-US" dirty="0" err="1"/>
              <a:t>histograma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. </a:t>
            </a:r>
            <a:r>
              <a:rPr lang="en-US" dirty="0" err="1"/>
              <a:t>Razvijen</a:t>
            </a:r>
            <a:r>
              <a:rPr lang="en-US" dirty="0"/>
              <a:t> je framework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sakrivanje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dodavanjem</a:t>
            </a:r>
            <a:r>
              <a:rPr lang="en-US" dirty="0"/>
              <a:t> </a:t>
            </a:r>
            <a:r>
              <a:rPr lang="en-US" dirty="0" err="1"/>
              <a:t>šuma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dozvoljava</a:t>
            </a:r>
            <a:r>
              <a:rPr lang="en-US" dirty="0"/>
              <a:t> </a:t>
            </a:r>
            <a:r>
              <a:rPr lang="en-US" dirty="0" err="1"/>
              <a:t>analiziranje</a:t>
            </a:r>
            <a:r>
              <a:rPr lang="en-US" dirty="0"/>
              <a:t> </a:t>
            </a:r>
            <a:r>
              <a:rPr lang="en-US" dirty="0" err="1"/>
              <a:t>efekata</a:t>
            </a:r>
            <a:r>
              <a:rPr lang="en-US" dirty="0"/>
              <a:t> </a:t>
            </a:r>
            <a:r>
              <a:rPr lang="en-US" dirty="0" err="1"/>
              <a:t>sakrivanja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histogramu</a:t>
            </a:r>
            <a:r>
              <a:rPr lang="en-US" dirty="0"/>
              <a:t> </a:t>
            </a:r>
            <a:r>
              <a:rPr lang="en-US" dirty="0" err="1"/>
              <a:t>signala</a:t>
            </a:r>
            <a:r>
              <a:rPr lang="en-US" dirty="0"/>
              <a:t>. HCF </a:t>
            </a:r>
            <a:r>
              <a:rPr lang="en-US" dirty="0" err="1"/>
              <a:t>centar</a:t>
            </a:r>
            <a:r>
              <a:rPr lang="en-US" dirty="0"/>
              <a:t> </a:t>
            </a:r>
            <a:r>
              <a:rPr lang="en-US" dirty="0" err="1"/>
              <a:t>mase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jednostavna</a:t>
            </a:r>
            <a:r>
              <a:rPr lang="en-US" dirty="0"/>
              <a:t> </a:t>
            </a:r>
            <a:r>
              <a:rPr lang="en-US" dirty="0" err="1"/>
              <a:t>metrika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smanjuje</a:t>
            </a:r>
            <a:r>
              <a:rPr lang="en-US" dirty="0"/>
              <a:t> </a:t>
            </a:r>
            <a:r>
              <a:rPr lang="en-US" dirty="0" err="1"/>
              <a:t>dodavanjem</a:t>
            </a:r>
            <a:r>
              <a:rPr lang="en-US" dirty="0"/>
              <a:t> </a:t>
            </a:r>
            <a:r>
              <a:rPr lang="en-US" dirty="0" err="1"/>
              <a:t>šuma</a:t>
            </a:r>
            <a:r>
              <a:rPr lang="en-US" dirty="0"/>
              <a:t>. </a:t>
            </a:r>
            <a:r>
              <a:rPr lang="en-US" dirty="0" err="1"/>
              <a:t>Kreiran</a:t>
            </a:r>
            <a:r>
              <a:rPr lang="en-US" dirty="0"/>
              <a:t> je </a:t>
            </a:r>
            <a:r>
              <a:rPr lang="en-US" dirty="0" err="1"/>
              <a:t>jednostavni</a:t>
            </a:r>
            <a:r>
              <a:rPr lang="en-US" dirty="0"/>
              <a:t> </a:t>
            </a:r>
            <a:r>
              <a:rPr lang="en-US" dirty="0" err="1"/>
              <a:t>klasifikator</a:t>
            </a:r>
            <a:r>
              <a:rPr lang="en-US" dirty="0"/>
              <a:t>, </a:t>
            </a:r>
            <a:r>
              <a:rPr lang="en-US" dirty="0" err="1"/>
              <a:t>Bajesov</a:t>
            </a:r>
            <a:r>
              <a:rPr lang="en-US" dirty="0"/>
              <a:t> </a:t>
            </a:r>
            <a:r>
              <a:rPr lang="en-US" dirty="0" err="1"/>
              <a:t>multivarijantni</a:t>
            </a:r>
            <a:r>
              <a:rPr lang="en-US" dirty="0"/>
              <a:t> </a:t>
            </a:r>
            <a:r>
              <a:rPr lang="en-US" dirty="0" err="1" smtClean="0"/>
              <a:t>klasifikator</a:t>
            </a:r>
            <a:r>
              <a:rPr lang="sr-Latn-RS" dirty="0"/>
              <a:t>,</a:t>
            </a:r>
            <a:r>
              <a:rPr lang="en-US" dirty="0" smtClean="0"/>
              <a:t> </a:t>
            </a:r>
            <a:r>
              <a:rPr lang="en-US" dirty="0" err="1"/>
              <a:t>pomoću</a:t>
            </a:r>
            <a:r>
              <a:rPr lang="en-US" dirty="0"/>
              <a:t> </a:t>
            </a:r>
            <a:r>
              <a:rPr lang="en-US" dirty="0" err="1"/>
              <a:t>navedenog</a:t>
            </a:r>
            <a:r>
              <a:rPr lang="en-US" dirty="0"/>
              <a:t> framework-a. </a:t>
            </a:r>
            <a:r>
              <a:rPr lang="en-US" dirty="0" err="1"/>
              <a:t>Eksperimentalni</a:t>
            </a:r>
            <a:r>
              <a:rPr lang="en-US" dirty="0"/>
              <a:t> </a:t>
            </a:r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pokazuju</a:t>
            </a:r>
            <a:r>
              <a:rPr lang="en-US" dirty="0"/>
              <a:t> da je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pouzdana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2233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BPCS </a:t>
            </a:r>
            <a:r>
              <a:rPr lang="sr-Latn-RS" dirty="0"/>
              <a:t> </a:t>
            </a:r>
            <a:r>
              <a:rPr lang="sr-Latn-RS" dirty="0"/>
              <a:t>(</a:t>
            </a:r>
            <a:r>
              <a:rPr lang="sr-Latn-RS" dirty="0" smtClean="0"/>
              <a:t>Bit </a:t>
            </a:r>
            <a:r>
              <a:rPr lang="sr-Latn-RS" dirty="0"/>
              <a:t>Plane Complexity </a:t>
            </a:r>
            <a:r>
              <a:rPr lang="sr-Latn-RS" dirty="0" smtClean="0"/>
              <a:t>Segmentation)-steganaliza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otkriva</a:t>
            </a:r>
            <a:r>
              <a:rPr lang="en-US" dirty="0"/>
              <a:t> </a:t>
            </a:r>
            <a:r>
              <a:rPr lang="en-US" dirty="0" err="1"/>
              <a:t>postojanje</a:t>
            </a:r>
            <a:r>
              <a:rPr lang="en-US" dirty="0"/>
              <a:t> </a:t>
            </a:r>
            <a:r>
              <a:rPr lang="en-US" dirty="0" err="1"/>
              <a:t>skrivenih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u </a:t>
            </a:r>
            <a:r>
              <a:rPr lang="en-US" dirty="0" err="1"/>
              <a:t>prostornom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transformacionom</a:t>
            </a:r>
            <a:r>
              <a:rPr lang="en-US" dirty="0"/>
              <a:t> </a:t>
            </a:r>
            <a:r>
              <a:rPr lang="en-US" dirty="0" err="1"/>
              <a:t>domenu</a:t>
            </a:r>
            <a:r>
              <a:rPr lang="en-US" dirty="0"/>
              <a:t>. </a:t>
            </a:r>
            <a:r>
              <a:rPr lang="en-US" dirty="0" err="1"/>
              <a:t>Primećeno</a:t>
            </a:r>
            <a:r>
              <a:rPr lang="en-US" dirty="0"/>
              <a:t> je da se </a:t>
            </a:r>
            <a:r>
              <a:rPr lang="en-US" dirty="0" err="1"/>
              <a:t>statistička</a:t>
            </a:r>
            <a:r>
              <a:rPr lang="en-US" dirty="0"/>
              <a:t> </a:t>
            </a:r>
            <a:r>
              <a:rPr lang="en-US" dirty="0" err="1"/>
              <a:t>karakteristika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izotropija</a:t>
            </a:r>
            <a:r>
              <a:rPr lang="en-US" dirty="0"/>
              <a:t>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ugradnje</a:t>
            </a:r>
            <a:r>
              <a:rPr lang="en-US" dirty="0"/>
              <a:t> </a:t>
            </a:r>
            <a:r>
              <a:rPr lang="en-US" dirty="0" err="1"/>
              <a:t>pomoću</a:t>
            </a:r>
            <a:r>
              <a:rPr lang="en-US" dirty="0"/>
              <a:t> BPCS-</a:t>
            </a:r>
            <a:r>
              <a:rPr lang="en-US" dirty="0" err="1"/>
              <a:t>steganografije</a:t>
            </a:r>
            <a:r>
              <a:rPr lang="en-US" dirty="0"/>
              <a:t> u </a:t>
            </a:r>
            <a:r>
              <a:rPr lang="en-US" dirty="0" err="1"/>
              <a:t>prostornu</a:t>
            </a:r>
            <a:r>
              <a:rPr lang="en-US" dirty="0"/>
              <a:t> </a:t>
            </a:r>
            <a:r>
              <a:rPr lang="en-US" dirty="0" err="1"/>
              <a:t>domenu</a:t>
            </a:r>
            <a:r>
              <a:rPr lang="en-US" dirty="0"/>
              <a:t>. Ova </a:t>
            </a:r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steganalizu</a:t>
            </a:r>
            <a:r>
              <a:rPr lang="en-US" dirty="0"/>
              <a:t>. </a:t>
            </a:r>
            <a:r>
              <a:rPr lang="en-US" dirty="0" err="1"/>
              <a:t>Otkrivanje</a:t>
            </a:r>
            <a:r>
              <a:rPr lang="en-US" dirty="0"/>
              <a:t> </a:t>
            </a:r>
            <a:r>
              <a:rPr lang="en-US" dirty="0" err="1"/>
              <a:t>tajne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vrši</a:t>
            </a:r>
            <a:r>
              <a:rPr lang="en-US" dirty="0"/>
              <a:t> se </a:t>
            </a:r>
            <a:r>
              <a:rPr lang="en-US" dirty="0" err="1"/>
              <a:t>korišćenjem</a:t>
            </a:r>
            <a:r>
              <a:rPr lang="en-US" dirty="0"/>
              <a:t> Hi-</a:t>
            </a:r>
            <a:r>
              <a:rPr lang="en-US" dirty="0" err="1"/>
              <a:t>kvadratnog</a:t>
            </a:r>
            <a:r>
              <a:rPr lang="en-US" dirty="0"/>
              <a:t> </a:t>
            </a:r>
            <a:r>
              <a:rPr lang="en-US" dirty="0" err="1"/>
              <a:t>testa</a:t>
            </a:r>
            <a:r>
              <a:rPr lang="en-US" dirty="0"/>
              <a:t>. U </a:t>
            </a:r>
            <a:r>
              <a:rPr lang="en-US" dirty="0" err="1"/>
              <a:t>domenu</a:t>
            </a:r>
            <a:r>
              <a:rPr lang="en-US" dirty="0"/>
              <a:t> </a:t>
            </a:r>
            <a:r>
              <a:rPr lang="en-US" dirty="0" err="1"/>
              <a:t>transformacije</a:t>
            </a:r>
            <a:r>
              <a:rPr lang="en-US" dirty="0"/>
              <a:t> </a:t>
            </a:r>
            <a:r>
              <a:rPr lang="en-US" dirty="0" err="1"/>
              <a:t>uočeno</a:t>
            </a:r>
            <a:r>
              <a:rPr lang="en-US" dirty="0"/>
              <a:t> je da se histogram </a:t>
            </a:r>
            <a:r>
              <a:rPr lang="en-US" dirty="0" err="1"/>
              <a:t>kvantiziranih</a:t>
            </a:r>
            <a:r>
              <a:rPr lang="en-US" dirty="0"/>
              <a:t> </a:t>
            </a:r>
            <a:r>
              <a:rPr lang="en-US" dirty="0" err="1"/>
              <a:t>koeficijenata</a:t>
            </a:r>
            <a:r>
              <a:rPr lang="en-US" dirty="0"/>
              <a:t> pod-</a:t>
            </a:r>
            <a:r>
              <a:rPr lang="en-US" dirty="0" err="1"/>
              <a:t>opsega</a:t>
            </a:r>
            <a:r>
              <a:rPr lang="en-US" dirty="0"/>
              <a:t> </a:t>
            </a:r>
            <a:r>
              <a:rPr lang="en-US" dirty="0" err="1"/>
              <a:t>prirodnih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simetrično</a:t>
            </a:r>
            <a:r>
              <a:rPr lang="en-US" dirty="0"/>
              <a:t> </a:t>
            </a:r>
            <a:r>
              <a:rPr lang="en-US" dirty="0" err="1"/>
              <a:t>distribuira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nule</a:t>
            </a:r>
            <a:r>
              <a:rPr lang="en-US" dirty="0"/>
              <a:t>. </a:t>
            </a:r>
            <a:r>
              <a:rPr lang="en-US" dirty="0" err="1"/>
              <a:t>Ugrađivanje</a:t>
            </a:r>
            <a:r>
              <a:rPr lang="en-US" dirty="0"/>
              <a:t> </a:t>
            </a:r>
            <a:r>
              <a:rPr lang="en-US" dirty="0" err="1"/>
              <a:t>pomoću</a:t>
            </a:r>
            <a:r>
              <a:rPr lang="en-US" dirty="0"/>
              <a:t> BPCS-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uzrokuje</a:t>
            </a:r>
            <a:r>
              <a:rPr lang="en-US" dirty="0"/>
              <a:t> </a:t>
            </a:r>
            <a:r>
              <a:rPr lang="en-US" dirty="0" err="1"/>
              <a:t>promenu</a:t>
            </a:r>
            <a:r>
              <a:rPr lang="en-US" dirty="0"/>
              <a:t> </a:t>
            </a:r>
            <a:r>
              <a:rPr lang="en-US" dirty="0" err="1"/>
              <a:t>histograma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steganalizu</a:t>
            </a:r>
            <a:r>
              <a:rPr lang="en-US" dirty="0"/>
              <a:t>. </a:t>
            </a:r>
            <a:r>
              <a:rPr lang="en-US" dirty="0" err="1"/>
              <a:t>Otkrivanje</a:t>
            </a:r>
            <a:r>
              <a:rPr lang="en-US" dirty="0"/>
              <a:t> se </a:t>
            </a:r>
            <a:r>
              <a:rPr lang="en-US" dirty="0" err="1"/>
              <a:t>vrši</a:t>
            </a:r>
            <a:r>
              <a:rPr lang="en-US" dirty="0"/>
              <a:t> Hi-</a:t>
            </a:r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testom</a:t>
            </a:r>
            <a:r>
              <a:rPr lang="en-US" dirty="0"/>
              <a:t>. </a:t>
            </a:r>
            <a:r>
              <a:rPr lang="en-US" dirty="0" err="1"/>
              <a:t>Eksperimentalni</a:t>
            </a:r>
            <a:r>
              <a:rPr lang="en-US" dirty="0"/>
              <a:t> </a:t>
            </a:r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pokazuju</a:t>
            </a:r>
            <a:r>
              <a:rPr lang="en-US" dirty="0"/>
              <a:t> da je </a:t>
            </a:r>
            <a:r>
              <a:rPr lang="en-US" dirty="0" err="1"/>
              <a:t>navedena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efikasna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40281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Hi-</a:t>
            </a:r>
            <a:r>
              <a:rPr lang="en-US" dirty="0" err="1"/>
              <a:t>kvadrat</a:t>
            </a:r>
            <a:r>
              <a:rPr lang="en-US" dirty="0"/>
              <a:t> test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38863"/>
          </a:xfrm>
        </p:spPr>
        <p:txBody>
          <a:bodyPr>
            <a:normAutofit/>
          </a:bodyPr>
          <a:lstStyle/>
          <a:p>
            <a:r>
              <a:rPr lang="en-US" dirty="0"/>
              <a:t>Hi-</a:t>
            </a:r>
            <a:r>
              <a:rPr lang="en-US" dirty="0" err="1"/>
              <a:t>kvadrat</a:t>
            </a:r>
            <a:r>
              <a:rPr lang="en-US" dirty="0"/>
              <a:t> test, </a:t>
            </a:r>
            <a:r>
              <a:rPr lang="en-US" dirty="0" err="1"/>
              <a:t>takođe</a:t>
            </a:r>
            <a:r>
              <a:rPr lang="en-US" dirty="0"/>
              <a:t> </a:t>
            </a:r>
            <a:r>
              <a:rPr lang="en-US" dirty="0" err="1"/>
              <a:t>napisan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χ2 test, </a:t>
            </a:r>
            <a:r>
              <a:rPr lang="en-US" dirty="0" err="1"/>
              <a:t>jeste</a:t>
            </a:r>
            <a:r>
              <a:rPr lang="en-US" dirty="0"/>
              <a:t> test </a:t>
            </a:r>
            <a:r>
              <a:rPr lang="en-US" dirty="0" err="1"/>
              <a:t>statističke</a:t>
            </a:r>
            <a:r>
              <a:rPr lang="en-US" dirty="0"/>
              <a:t> </a:t>
            </a:r>
            <a:r>
              <a:rPr lang="en-US" dirty="0" err="1"/>
              <a:t>hipoteze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je </a:t>
            </a:r>
            <a:r>
              <a:rPr lang="en-US" dirty="0" err="1"/>
              <a:t>distribucija</a:t>
            </a:r>
            <a:r>
              <a:rPr lang="en-US" dirty="0"/>
              <a:t> </a:t>
            </a:r>
            <a:r>
              <a:rPr lang="en-US" dirty="0" err="1"/>
              <a:t>uzorka</a:t>
            </a:r>
            <a:r>
              <a:rPr lang="en-US" dirty="0"/>
              <a:t> </a:t>
            </a:r>
            <a:r>
              <a:rPr lang="en-US" dirty="0" err="1"/>
              <a:t>testirane</a:t>
            </a:r>
            <a:r>
              <a:rPr lang="en-US" dirty="0"/>
              <a:t> </a:t>
            </a:r>
            <a:r>
              <a:rPr lang="en-US" dirty="0" err="1"/>
              <a:t>statistike</a:t>
            </a:r>
            <a:r>
              <a:rPr lang="en-US" dirty="0"/>
              <a:t> hi-</a:t>
            </a:r>
            <a:r>
              <a:rPr lang="en-US" dirty="0" err="1"/>
              <a:t>kvadratna</a:t>
            </a:r>
            <a:r>
              <a:rPr lang="en-US" dirty="0"/>
              <a:t> </a:t>
            </a:r>
            <a:r>
              <a:rPr lang="en-US" dirty="0" err="1"/>
              <a:t>distribucija</a:t>
            </a:r>
            <a:r>
              <a:rPr lang="en-US" dirty="0"/>
              <a:t> </a:t>
            </a:r>
            <a:r>
              <a:rPr lang="en-US" dirty="0" err="1"/>
              <a:t>kad</a:t>
            </a:r>
            <a:r>
              <a:rPr lang="en-US" dirty="0"/>
              <a:t> je </a:t>
            </a:r>
            <a:r>
              <a:rPr lang="en-US" dirty="0" err="1"/>
              <a:t>nulta</a:t>
            </a:r>
            <a:r>
              <a:rPr lang="en-US" dirty="0"/>
              <a:t> </a:t>
            </a:r>
            <a:r>
              <a:rPr lang="en-US" dirty="0" err="1"/>
              <a:t>hipoteza</a:t>
            </a:r>
            <a:r>
              <a:rPr lang="en-US" dirty="0"/>
              <a:t> </a:t>
            </a:r>
            <a:r>
              <a:rPr lang="en-US" dirty="0" err="1"/>
              <a:t>istinita</a:t>
            </a:r>
            <a:r>
              <a:rPr lang="en-US" dirty="0"/>
              <a:t>. </a:t>
            </a:r>
            <a:r>
              <a:rPr lang="en-US" dirty="0" smtClean="0"/>
              <a:t>Hi-</a:t>
            </a:r>
            <a:r>
              <a:rPr lang="en-US" dirty="0" err="1" smtClean="0"/>
              <a:t>kvadrat</a:t>
            </a:r>
            <a:r>
              <a:rPr lang="en-US" dirty="0" smtClean="0"/>
              <a:t> </a:t>
            </a:r>
            <a:r>
              <a:rPr lang="en-US" dirty="0"/>
              <a:t>test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utvrditi</a:t>
            </a:r>
            <a:r>
              <a:rPr lang="en-US" dirty="0"/>
              <a:t> da li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dobijene</a:t>
            </a:r>
            <a:r>
              <a:rPr lang="en-US" dirty="0"/>
              <a:t> (</a:t>
            </a:r>
            <a:r>
              <a:rPr lang="en-US" dirty="0" err="1"/>
              <a:t>opažene</a:t>
            </a:r>
            <a:r>
              <a:rPr lang="en-US" dirty="0"/>
              <a:t>) </a:t>
            </a:r>
            <a:r>
              <a:rPr lang="en-US" dirty="0" err="1"/>
              <a:t>frekvencije</a:t>
            </a:r>
            <a:r>
              <a:rPr lang="en-US" dirty="0"/>
              <a:t> </a:t>
            </a:r>
            <a:r>
              <a:rPr lang="en-US" dirty="0" err="1"/>
              <a:t>odstupaju</a:t>
            </a:r>
            <a:r>
              <a:rPr lang="en-US" dirty="0"/>
              <a:t> od </a:t>
            </a:r>
            <a:r>
              <a:rPr lang="en-US" dirty="0" err="1"/>
              <a:t>frekvencija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bi se </a:t>
            </a:r>
            <a:r>
              <a:rPr lang="en-US" dirty="0" err="1"/>
              <a:t>očekivale</a:t>
            </a:r>
            <a:r>
              <a:rPr lang="en-US" dirty="0"/>
              <a:t> pod </a:t>
            </a:r>
            <a:r>
              <a:rPr lang="en-US" dirty="0" err="1"/>
              <a:t>određenom</a:t>
            </a:r>
            <a:r>
              <a:rPr lang="en-US" dirty="0"/>
              <a:t> </a:t>
            </a:r>
            <a:r>
              <a:rPr lang="en-US" dirty="0" err="1"/>
              <a:t>hipotezom</a:t>
            </a:r>
            <a:r>
              <a:rPr lang="en-US" dirty="0"/>
              <a:t>. </a:t>
            </a:r>
            <a:r>
              <a:rPr lang="en-US" dirty="0" err="1"/>
              <a:t>Gotovo</a:t>
            </a:r>
            <a:r>
              <a:rPr lang="en-US" dirty="0"/>
              <a:t> u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slučajevima</a:t>
            </a:r>
            <a:r>
              <a:rPr lang="en-US" dirty="0"/>
              <a:t> se hi-</a:t>
            </a:r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izračunava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ograničenje</a:t>
            </a:r>
            <a:r>
              <a:rPr lang="en-US" dirty="0"/>
              <a:t> da </a:t>
            </a:r>
            <a:r>
              <a:rPr lang="en-US" dirty="0" err="1"/>
              <a:t>ponekad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uneti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dodatne</a:t>
            </a:r>
            <a:r>
              <a:rPr lang="en-US" dirty="0"/>
              <a:t> </a:t>
            </a:r>
            <a:r>
              <a:rPr lang="en-US" dirty="0" err="1" smtClean="0"/>
              <a:t>korekcije</a:t>
            </a:r>
            <a:r>
              <a:rPr lang="en-US" dirty="0"/>
              <a:t>. U </a:t>
            </a:r>
            <a:r>
              <a:rPr lang="en-US" dirty="0" err="1"/>
              <a:t>pitanju</a:t>
            </a:r>
            <a:r>
              <a:rPr lang="en-US" dirty="0"/>
              <a:t> je formula</a:t>
            </a:r>
            <a:r>
              <a:rPr lang="en-US" dirty="0" smtClean="0"/>
              <a:t>:</a:t>
            </a:r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  <a:p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baseline="-25000" dirty="0"/>
              <a:t>0 </a:t>
            </a:r>
            <a:r>
              <a:rPr lang="en-US" dirty="0" err="1"/>
              <a:t>označava</a:t>
            </a:r>
            <a:r>
              <a:rPr lang="en-US" dirty="0"/>
              <a:t> </a:t>
            </a:r>
            <a:r>
              <a:rPr lang="en-US" dirty="0" err="1"/>
              <a:t>zapažene</a:t>
            </a:r>
            <a:r>
              <a:rPr lang="en-US" dirty="0"/>
              <a:t> </a:t>
            </a:r>
            <a:r>
              <a:rPr lang="en-US" dirty="0" err="1"/>
              <a:t>frekvencije</a:t>
            </a:r>
            <a:r>
              <a:rPr lang="en-US" dirty="0"/>
              <a:t>, a </a:t>
            </a:r>
            <a:r>
              <a:rPr lang="en-US" i="1" dirty="0" err="1"/>
              <a:t>f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 err="1"/>
              <a:t>očekivane</a:t>
            </a:r>
            <a:r>
              <a:rPr lang="en-US" dirty="0"/>
              <a:t> (</a:t>
            </a:r>
            <a:r>
              <a:rPr lang="en-US" dirty="0" err="1"/>
              <a:t>teoretske</a:t>
            </a:r>
            <a:r>
              <a:rPr lang="en-US" dirty="0"/>
              <a:t>) </a:t>
            </a:r>
            <a:r>
              <a:rPr lang="en-US" dirty="0" err="1"/>
              <a:t>frekvencije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frekvencije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bi se </a:t>
            </a:r>
            <a:r>
              <a:rPr lang="en-US" dirty="0" err="1"/>
              <a:t>očekivale</a:t>
            </a:r>
            <a:r>
              <a:rPr lang="en-US" dirty="0"/>
              <a:t> pod </a:t>
            </a:r>
            <a:r>
              <a:rPr lang="en-US" dirty="0" err="1"/>
              <a:t>određenom</a:t>
            </a:r>
            <a:r>
              <a:rPr lang="en-US" dirty="0"/>
              <a:t> </a:t>
            </a:r>
            <a:r>
              <a:rPr lang="en-US" dirty="0" err="1"/>
              <a:t>hipotezom</a:t>
            </a:r>
            <a:r>
              <a:rPr lang="en-US" dirty="0"/>
              <a:t> 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07572" y="4282840"/>
            <a:ext cx="1550955" cy="4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03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JPEG-kompresija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JPEG slike su u širokoj upotrebi na internetu i zato su idealan ciljni format za steganografiju. JSteg [32] je verovatno prvi steganografski alat za ugrađivanje u JPEG slike. Određene steganalitičke metode mogu da otkriju sekvencijalni JSteg poput ugradnje u većinu formata slike, uključujući JPEG. Zhang i Ping [33] su predložili napad na sekvencijalni JSteg i slučajni JSteg za JPEG slike. Tehnika je zasnovana na statističkom modelu DCT koeficijenata. Primećeno je da se kvantizovani DCT koeficijenti JPEG slike distribuiraju simetrično oko nule u čistim slikama bez steganografije. Ove distribucije se menjaju zbog ugrađivanja poruke bilo da se one ugrađuju sekvencijalno ili nasumično. Hi-kvadrat statistika stego slike se izračunava i koristi se nejednakost za procenu prisutnosti skrivene poruke. Koeficijent ugradnje se takođe izračunava. Tehnika je jednostavna i veoma efikasna.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0273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Steganaliza</a:t>
            </a:r>
            <a:r>
              <a:rPr lang="en-US" dirty="0"/>
              <a:t> u </a:t>
            </a:r>
            <a:r>
              <a:rPr lang="en-US" dirty="0" err="1"/>
              <a:t>domenu</a:t>
            </a:r>
            <a:r>
              <a:rPr lang="en-US" dirty="0"/>
              <a:t> </a:t>
            </a:r>
            <a:r>
              <a:rPr lang="en-US" dirty="0" err="1"/>
              <a:t>transformacija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Digitalne</a:t>
            </a:r>
            <a:r>
              <a:rPr lang="en-US" dirty="0" smtClean="0"/>
              <a:t> </a:t>
            </a:r>
            <a:r>
              <a:rPr lang="en-US" dirty="0" err="1"/>
              <a:t>slike</a:t>
            </a:r>
            <a:r>
              <a:rPr lang="en-US" dirty="0"/>
              <a:t>, </a:t>
            </a:r>
            <a:r>
              <a:rPr lang="en-US" dirty="0" err="1"/>
              <a:t>čiste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stego</a:t>
            </a:r>
            <a:r>
              <a:rPr lang="en-US" dirty="0"/>
              <a:t>, </a:t>
            </a:r>
            <a:r>
              <a:rPr lang="en-US" dirty="0" err="1"/>
              <a:t>analiziraju</a:t>
            </a:r>
            <a:r>
              <a:rPr lang="en-US" dirty="0"/>
              <a:t> se u DFT, DCT, </a:t>
            </a:r>
            <a:r>
              <a:rPr lang="en-US" dirty="0" err="1"/>
              <a:t>i</a:t>
            </a:r>
            <a:r>
              <a:rPr lang="en-US" dirty="0"/>
              <a:t> DWT </a:t>
            </a:r>
            <a:r>
              <a:rPr lang="en-US" dirty="0" err="1"/>
              <a:t>domenu</a:t>
            </a:r>
            <a:r>
              <a:rPr lang="en-US" dirty="0"/>
              <a:t> </a:t>
            </a:r>
            <a:r>
              <a:rPr lang="en-US" dirty="0" err="1"/>
              <a:t>transformacija</a:t>
            </a:r>
            <a:r>
              <a:rPr lang="en-US" dirty="0"/>
              <a:t> </a:t>
            </a:r>
            <a:r>
              <a:rPr lang="en-US" dirty="0" err="1"/>
              <a:t>pomoću</a:t>
            </a:r>
            <a:r>
              <a:rPr lang="en-US" dirty="0"/>
              <a:t>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. </a:t>
            </a:r>
            <a:r>
              <a:rPr lang="en-US" dirty="0" err="1"/>
              <a:t>Neuronska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izračunava</a:t>
            </a:r>
            <a:r>
              <a:rPr lang="en-US" dirty="0"/>
              <a:t> </a:t>
            </a:r>
            <a:r>
              <a:rPr lang="en-US" dirty="0" err="1"/>
              <a:t>statističke</a:t>
            </a:r>
            <a:r>
              <a:rPr lang="en-US" dirty="0"/>
              <a:t> </a:t>
            </a:r>
            <a:r>
              <a:rPr lang="en-US" dirty="0" err="1"/>
              <a:t>karakteristike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značajno</a:t>
            </a:r>
            <a:r>
              <a:rPr lang="en-US" dirty="0"/>
              <a:t> </a:t>
            </a:r>
            <a:r>
              <a:rPr lang="en-US" dirty="0" err="1"/>
              <a:t>utiče</a:t>
            </a:r>
            <a:r>
              <a:rPr lang="en-US" dirty="0"/>
              <a:t> </a:t>
            </a:r>
            <a:r>
              <a:rPr lang="en-US" dirty="0" err="1"/>
              <a:t>skrivanje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r>
              <a:rPr lang="en-US" dirty="0" err="1"/>
              <a:t>Neuronska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se </a:t>
            </a:r>
            <a:r>
              <a:rPr lang="en-US" dirty="0" err="1"/>
              <a:t>trenira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čistih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skrivenim</a:t>
            </a:r>
            <a:r>
              <a:rPr lang="en-US" dirty="0"/>
              <a:t> </a:t>
            </a:r>
            <a:r>
              <a:rPr lang="en-US" dirty="0" err="1"/>
              <a:t>porukama</a:t>
            </a:r>
            <a:r>
              <a:rPr lang="en-US" dirty="0"/>
              <a:t>. </a:t>
            </a:r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pokazuju</a:t>
            </a:r>
            <a:r>
              <a:rPr lang="en-US" dirty="0"/>
              <a:t> da je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obećavajuća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8818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Skriveni kanali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prikrivenih</a:t>
            </a:r>
            <a:r>
              <a:rPr lang="en-US" dirty="0"/>
              <a:t> </a:t>
            </a:r>
            <a:r>
              <a:rPr lang="en-US" dirty="0" err="1"/>
              <a:t>kanala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komunikacione</a:t>
            </a:r>
            <a:r>
              <a:rPr lang="en-US" dirty="0"/>
              <a:t> </a:t>
            </a:r>
            <a:r>
              <a:rPr lang="en-US" dirty="0" err="1"/>
              <a:t>kanale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predviđeni</a:t>
            </a:r>
            <a:r>
              <a:rPr lang="en-US" dirty="0"/>
              <a:t>. </a:t>
            </a:r>
            <a:r>
              <a:rPr lang="en-US" dirty="0" err="1"/>
              <a:t>Određeni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zvona</a:t>
            </a:r>
            <a:r>
              <a:rPr lang="en-US" dirty="0"/>
              <a:t> </a:t>
            </a:r>
            <a:r>
              <a:rPr lang="en-US" dirty="0" err="1"/>
              <a:t>telefonskog</a:t>
            </a:r>
            <a:r>
              <a:rPr lang="en-US" dirty="0"/>
              <a:t> </a:t>
            </a:r>
            <a:r>
              <a:rPr lang="en-US" dirty="0" err="1"/>
              <a:t>poziva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posebno</a:t>
            </a:r>
            <a:r>
              <a:rPr lang="en-US" dirty="0"/>
              <a:t> </a:t>
            </a:r>
            <a:r>
              <a:rPr lang="en-US" dirty="0" err="1"/>
              <a:t>značenje</a:t>
            </a:r>
            <a:r>
              <a:rPr lang="en-US" dirty="0"/>
              <a:t>. </a:t>
            </a:r>
            <a:r>
              <a:rPr lang="en-US" dirty="0" err="1"/>
              <a:t>Nekorišćeni</a:t>
            </a:r>
            <a:r>
              <a:rPr lang="en-US" dirty="0"/>
              <a:t>, </a:t>
            </a:r>
            <a:r>
              <a:rPr lang="en-US" dirty="0" err="1"/>
              <a:t>tačnije</a:t>
            </a:r>
            <a:r>
              <a:rPr lang="en-US" dirty="0"/>
              <a:t> </a:t>
            </a:r>
            <a:r>
              <a:rPr lang="en-US" dirty="0" err="1"/>
              <a:t>rezervisani</a:t>
            </a:r>
            <a:r>
              <a:rPr lang="en-US" dirty="0"/>
              <a:t> </a:t>
            </a:r>
            <a:r>
              <a:rPr lang="en-US" dirty="0" err="1"/>
              <a:t>bitovi</a:t>
            </a:r>
            <a:r>
              <a:rPr lang="en-US" dirty="0"/>
              <a:t> u </a:t>
            </a:r>
            <a:r>
              <a:rPr lang="en-US" dirty="0" err="1"/>
              <a:t>zaglavljima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</a:t>
            </a:r>
            <a:r>
              <a:rPr lang="en-US" dirty="0" err="1"/>
              <a:t>računarskih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takođe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nositi</a:t>
            </a:r>
            <a:r>
              <a:rPr lang="en-US" dirty="0"/>
              <a:t> </a:t>
            </a:r>
            <a:r>
              <a:rPr lang="en-US" dirty="0" err="1"/>
              <a:t>tajne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. </a:t>
            </a:r>
            <a:r>
              <a:rPr lang="en-US" dirty="0" err="1"/>
              <a:t>Steganografija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smatrati</a:t>
            </a:r>
            <a:r>
              <a:rPr lang="en-US" dirty="0"/>
              <a:t> </a:t>
            </a:r>
            <a:r>
              <a:rPr lang="en-US" dirty="0" err="1"/>
              <a:t>prikrivenim</a:t>
            </a:r>
            <a:r>
              <a:rPr lang="en-US" dirty="0"/>
              <a:t> </a:t>
            </a:r>
            <a:r>
              <a:rPr lang="en-US" dirty="0" err="1"/>
              <a:t>kanalom</a:t>
            </a:r>
            <a:r>
              <a:rPr lang="en-US" dirty="0"/>
              <a:t>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26708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Steganaliza steganografije dodavanja šuma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T</a:t>
            </a:r>
            <a:r>
              <a:rPr lang="en-US" dirty="0" err="1" smtClean="0"/>
              <a:t>ehnika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zasniva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ocene</a:t>
            </a:r>
            <a:r>
              <a:rPr lang="en-US" dirty="0"/>
              <a:t> </a:t>
            </a:r>
            <a:r>
              <a:rPr lang="en-US" dirty="0" err="1"/>
              <a:t>kompresije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ocene</a:t>
            </a:r>
            <a:r>
              <a:rPr lang="en-US" dirty="0"/>
              <a:t> </a:t>
            </a:r>
            <a:r>
              <a:rPr lang="en-US" dirty="0" err="1"/>
              <a:t>ugradnje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Ova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steganografsko</a:t>
            </a:r>
            <a:r>
              <a:rPr lang="en-US" dirty="0"/>
              <a:t> </a:t>
            </a:r>
            <a:r>
              <a:rPr lang="en-US" dirty="0" err="1"/>
              <a:t>umetanje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šuma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iskoristila</a:t>
            </a:r>
            <a:r>
              <a:rPr lang="en-US" dirty="0"/>
              <a:t> </a:t>
            </a:r>
            <a:r>
              <a:rPr lang="en-US" dirty="0" err="1"/>
              <a:t>činjenica</a:t>
            </a:r>
            <a:r>
              <a:rPr lang="en-US" dirty="0"/>
              <a:t> da se </a:t>
            </a:r>
            <a:r>
              <a:rPr lang="en-US" dirty="0" err="1"/>
              <a:t>ocena</a:t>
            </a:r>
            <a:r>
              <a:rPr lang="en-US" dirty="0"/>
              <a:t> </a:t>
            </a:r>
            <a:r>
              <a:rPr lang="en-US" dirty="0" err="1"/>
              <a:t>kompresije</a:t>
            </a:r>
            <a:r>
              <a:rPr lang="en-US" dirty="0"/>
              <a:t> </a:t>
            </a:r>
            <a:r>
              <a:rPr lang="en-US" dirty="0" err="1"/>
              <a:t>bita</a:t>
            </a:r>
            <a:r>
              <a:rPr lang="en-US" dirty="0"/>
              <a:t> date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povećava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povećava</a:t>
            </a:r>
            <a:r>
              <a:rPr lang="en-US" dirty="0"/>
              <a:t> </a:t>
            </a:r>
            <a:r>
              <a:rPr lang="en-US" dirty="0" err="1"/>
              <a:t>ocena</a:t>
            </a:r>
            <a:r>
              <a:rPr lang="en-US" dirty="0"/>
              <a:t> </a:t>
            </a:r>
            <a:r>
              <a:rPr lang="en-US" dirty="0" err="1"/>
              <a:t>ugradnje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r>
              <a:rPr lang="en-US" dirty="0" err="1"/>
              <a:t>Tako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stopa</a:t>
            </a:r>
            <a:r>
              <a:rPr lang="en-US" dirty="0"/>
              <a:t> </a:t>
            </a:r>
            <a:r>
              <a:rPr lang="en-US" dirty="0" err="1"/>
              <a:t>kompresije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razlikovanje</a:t>
            </a:r>
            <a:r>
              <a:rPr lang="en-US" dirty="0"/>
              <a:t> </a:t>
            </a:r>
            <a:r>
              <a:rPr lang="en-US" dirty="0" err="1"/>
              <a:t>stego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od </a:t>
            </a:r>
            <a:r>
              <a:rPr lang="en-US" dirty="0" err="1"/>
              <a:t>naslovnih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07205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Univerzalna</a:t>
            </a:r>
            <a:r>
              <a:rPr lang="en-US" dirty="0"/>
              <a:t> </a:t>
            </a:r>
            <a:r>
              <a:rPr lang="en-US" dirty="0" err="1"/>
              <a:t>statistička</a:t>
            </a:r>
            <a:r>
              <a:rPr lang="en-US" dirty="0"/>
              <a:t> </a:t>
            </a:r>
            <a:r>
              <a:rPr lang="en-US" dirty="0" err="1"/>
              <a:t>steganaliza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Univerzalna</a:t>
            </a:r>
            <a:r>
              <a:rPr lang="en-US" dirty="0"/>
              <a:t> </a:t>
            </a:r>
            <a:r>
              <a:rPr lang="en-US" dirty="0" err="1"/>
              <a:t>statistička</a:t>
            </a:r>
            <a:r>
              <a:rPr lang="en-US" dirty="0"/>
              <a:t> </a:t>
            </a:r>
            <a:r>
              <a:rPr lang="en-US" dirty="0" err="1"/>
              <a:t>steganaliza</a:t>
            </a:r>
            <a:r>
              <a:rPr lang="en-US" dirty="0"/>
              <a:t> </a:t>
            </a:r>
            <a:r>
              <a:rPr lang="en-US" dirty="0" err="1"/>
              <a:t>uključuje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statističke</a:t>
            </a:r>
            <a:r>
              <a:rPr lang="en-US" dirty="0"/>
              <a:t> </a:t>
            </a:r>
            <a:r>
              <a:rPr lang="en-US" dirty="0" err="1"/>
              <a:t>steganalize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prilagođene</a:t>
            </a:r>
            <a:r>
              <a:rPr lang="en-US" dirty="0"/>
              <a:t> </a:t>
            </a:r>
            <a:r>
              <a:rPr lang="en-US" dirty="0" err="1"/>
              <a:t>nijednoj</a:t>
            </a:r>
            <a:r>
              <a:rPr lang="en-US" dirty="0"/>
              <a:t> </a:t>
            </a:r>
            <a:r>
              <a:rPr lang="en-US" dirty="0" err="1"/>
              <a:t>specifičnoj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</a:t>
            </a:r>
            <a:r>
              <a:rPr lang="en-US" dirty="0" err="1"/>
              <a:t>ugradnje</a:t>
            </a:r>
            <a:r>
              <a:rPr lang="en-US" dirty="0"/>
              <a:t>. </a:t>
            </a:r>
            <a:r>
              <a:rPr lang="en-US" dirty="0" err="1"/>
              <a:t>Univerzalna</a:t>
            </a:r>
            <a:r>
              <a:rPr lang="en-US" dirty="0"/>
              <a:t> </a:t>
            </a:r>
            <a:r>
              <a:rPr lang="en-US" dirty="0" err="1"/>
              <a:t>statistička</a:t>
            </a:r>
            <a:r>
              <a:rPr lang="en-US" dirty="0"/>
              <a:t> </a:t>
            </a:r>
            <a:r>
              <a:rPr lang="en-US" dirty="0" err="1"/>
              <a:t>steganaliza</a:t>
            </a:r>
            <a:r>
              <a:rPr lang="en-US" dirty="0"/>
              <a:t> je </a:t>
            </a:r>
            <a:r>
              <a:rPr lang="en-US" dirty="0" err="1"/>
              <a:t>metoda</a:t>
            </a:r>
            <a:r>
              <a:rPr lang="en-US" dirty="0"/>
              <a:t> meta-</a:t>
            </a:r>
            <a:r>
              <a:rPr lang="en-US" dirty="0" err="1"/>
              <a:t>detekcije</a:t>
            </a:r>
            <a:r>
              <a:rPr lang="en-US" dirty="0"/>
              <a:t> u </a:t>
            </a:r>
            <a:r>
              <a:rPr lang="en-US" dirty="0" err="1"/>
              <a:t>smislu</a:t>
            </a:r>
            <a:r>
              <a:rPr lang="en-US" dirty="0"/>
              <a:t> da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prilagođavati</a:t>
            </a:r>
            <a:r>
              <a:rPr lang="en-US" dirty="0"/>
              <a:t>,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treniranja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čistim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stego</a:t>
            </a:r>
            <a:r>
              <a:rPr lang="en-US" dirty="0"/>
              <a:t> </a:t>
            </a:r>
            <a:r>
              <a:rPr lang="en-US" dirty="0" err="1"/>
              <a:t>slikama</a:t>
            </a:r>
            <a:r>
              <a:rPr lang="en-US" dirty="0"/>
              <a:t>,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detektovala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steganografska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, bez </a:t>
            </a:r>
            <a:r>
              <a:rPr lang="en-US" dirty="0" err="1"/>
              <a:t>obzira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domen</a:t>
            </a:r>
            <a:r>
              <a:rPr lang="en-US" dirty="0"/>
              <a:t> </a:t>
            </a:r>
            <a:r>
              <a:rPr lang="en-US" dirty="0" err="1"/>
              <a:t>ugradnje</a:t>
            </a:r>
            <a:r>
              <a:rPr lang="en-US" dirty="0"/>
              <a:t>. </a:t>
            </a:r>
            <a:r>
              <a:rPr lang="en-US" dirty="0" err="1"/>
              <a:t>Trik</a:t>
            </a:r>
            <a:r>
              <a:rPr lang="en-US" dirty="0"/>
              <a:t> je u </a:t>
            </a:r>
            <a:r>
              <a:rPr lang="en-US" dirty="0" err="1"/>
              <a:t>pronalaženju</a:t>
            </a:r>
            <a:r>
              <a:rPr lang="en-US" dirty="0"/>
              <a:t> </a:t>
            </a:r>
            <a:r>
              <a:rPr lang="en-US" dirty="0" err="1"/>
              <a:t>odgovarajućih</a:t>
            </a:r>
            <a:r>
              <a:rPr lang="en-US" dirty="0"/>
              <a:t> </a:t>
            </a:r>
            <a:r>
              <a:rPr lang="en-US" dirty="0" err="1"/>
              <a:t>osetljivih</a:t>
            </a:r>
            <a:r>
              <a:rPr lang="en-US" dirty="0"/>
              <a:t> </a:t>
            </a:r>
            <a:r>
              <a:rPr lang="en-US" dirty="0" err="1"/>
              <a:t>karakteristika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mogućnošću</a:t>
            </a:r>
            <a:r>
              <a:rPr lang="en-US" dirty="0"/>
              <a:t> </a:t>
            </a:r>
            <a:r>
              <a:rPr lang="en-US" dirty="0" err="1"/>
              <a:t>njihovih</a:t>
            </a:r>
            <a:r>
              <a:rPr lang="en-US" dirty="0"/>
              <a:t> </a:t>
            </a:r>
            <a:r>
              <a:rPr lang="en-US" dirty="0" err="1"/>
              <a:t>razlikovanja</a:t>
            </a:r>
            <a:r>
              <a:rPr lang="en-US" dirty="0"/>
              <a:t>.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, </a:t>
            </a:r>
            <a:r>
              <a:rPr lang="en-US" i="1" dirty="0"/>
              <a:t>clustering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računarski</a:t>
            </a:r>
            <a:r>
              <a:rPr lang="en-US" dirty="0"/>
              <a:t> </a:t>
            </a:r>
            <a:r>
              <a:rPr lang="en-US" dirty="0" err="1"/>
              <a:t>alati</a:t>
            </a:r>
            <a:r>
              <a:rPr lang="en-US" dirty="0"/>
              <a:t> se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detekciju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eksperimentalnih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Ove </a:t>
            </a:r>
            <a:r>
              <a:rPr lang="en-US" dirty="0" err="1"/>
              <a:t>tehnike</a:t>
            </a:r>
            <a:r>
              <a:rPr lang="en-US" dirty="0"/>
              <a:t> ne </a:t>
            </a:r>
            <a:r>
              <a:rPr lang="en-US" dirty="0" err="1"/>
              <a:t>zavise</a:t>
            </a:r>
            <a:r>
              <a:rPr lang="en-US" dirty="0"/>
              <a:t> od </a:t>
            </a:r>
            <a:r>
              <a:rPr lang="en-US" dirty="0" err="1"/>
              <a:t>ponašanja</a:t>
            </a:r>
            <a:r>
              <a:rPr lang="en-US" dirty="0"/>
              <a:t> </a:t>
            </a:r>
            <a:r>
              <a:rPr lang="en-US" dirty="0" err="1"/>
              <a:t>algoritama</a:t>
            </a:r>
            <a:r>
              <a:rPr lang="en-US" dirty="0"/>
              <a:t> </a:t>
            </a:r>
            <a:r>
              <a:rPr lang="en-US" dirty="0" err="1"/>
              <a:t>ugradnje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4092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LSB embedding</a:t>
            </a:r>
          </a:p>
          <a:p>
            <a:r>
              <a:rPr lang="sr-Latn-RS" dirty="0" smtClean="0"/>
              <a:t>Kodirana skrinvena poruka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78137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Originalna slika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443037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61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Slika sa ugrađenim podatkom od 7KB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443037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62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Slika sa ugrađenim podatkom od 28KB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443037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13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Slika sa ugrađenim podatkom od 86KB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443037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69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Prosečna LSB vrednost po bloku originalne slike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9050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00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Prosečna LSB vrednost po bloku </a:t>
            </a:r>
            <a:r>
              <a:rPr lang="sr-Latn-RS" dirty="0" smtClean="0"/>
              <a:t>stego slike sa 2KB podataka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9050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Prosečna LSB vrednost po bloku stego slike sa </a:t>
            </a:r>
            <a:r>
              <a:rPr lang="sr-Latn-RS" dirty="0" smtClean="0"/>
              <a:t>7KB </a:t>
            </a:r>
            <a:r>
              <a:rPr lang="sr-Latn-RS" dirty="0"/>
              <a:t>podataka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9050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4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Steganografija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Reč</a:t>
            </a:r>
            <a:r>
              <a:rPr lang="en-US" dirty="0"/>
              <a:t> </a:t>
            </a:r>
            <a:r>
              <a:rPr lang="en-US" dirty="0" err="1"/>
              <a:t>steganografija</a:t>
            </a:r>
            <a:r>
              <a:rPr lang="en-US" dirty="0"/>
              <a:t> </a:t>
            </a:r>
            <a:r>
              <a:rPr lang="en-US" dirty="0" err="1"/>
              <a:t>potiče</a:t>
            </a:r>
            <a:r>
              <a:rPr lang="en-US" dirty="0"/>
              <a:t> od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grčke</a:t>
            </a:r>
            <a:r>
              <a:rPr lang="en-US" dirty="0"/>
              <a:t> </a:t>
            </a:r>
            <a:r>
              <a:rPr lang="en-US" dirty="0" err="1"/>
              <a:t>reči</a:t>
            </a:r>
            <a:r>
              <a:rPr lang="en-US" dirty="0"/>
              <a:t>, “</a:t>
            </a:r>
            <a:r>
              <a:rPr lang="en-US" dirty="0" err="1"/>
              <a:t>steganos</a:t>
            </a:r>
            <a:r>
              <a:rPr lang="en-US" dirty="0"/>
              <a:t>”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značenje</a:t>
            </a:r>
            <a:r>
              <a:rPr lang="en-US" dirty="0"/>
              <a:t> </a:t>
            </a:r>
            <a:r>
              <a:rPr lang="en-US" dirty="0" err="1"/>
              <a:t>sakriven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tajna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“</a:t>
            </a:r>
            <a:r>
              <a:rPr lang="en-US" dirty="0" err="1"/>
              <a:t>graphy</a:t>
            </a:r>
            <a:r>
              <a:rPr lang="en-US" dirty="0"/>
              <a:t>”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znači</a:t>
            </a:r>
            <a:r>
              <a:rPr lang="en-US" dirty="0"/>
              <a:t> </a:t>
            </a:r>
            <a:r>
              <a:rPr lang="en-US" dirty="0" err="1"/>
              <a:t>pisanje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crtanje</a:t>
            </a:r>
            <a:r>
              <a:rPr lang="en-US" dirty="0"/>
              <a:t>. U </a:t>
            </a:r>
            <a:r>
              <a:rPr lang="en-US" dirty="0" err="1"/>
              <a:t>bukvalnom</a:t>
            </a:r>
            <a:r>
              <a:rPr lang="en-US" dirty="0"/>
              <a:t> </a:t>
            </a:r>
            <a:r>
              <a:rPr lang="en-US" dirty="0" err="1"/>
              <a:t>prevodu</a:t>
            </a:r>
            <a:r>
              <a:rPr lang="en-US" dirty="0"/>
              <a:t>, </a:t>
            </a:r>
            <a:r>
              <a:rPr lang="en-US" dirty="0" err="1"/>
              <a:t>steganografija</a:t>
            </a:r>
            <a:r>
              <a:rPr lang="en-US" dirty="0"/>
              <a:t> </a:t>
            </a:r>
            <a:r>
              <a:rPr lang="en-US" dirty="0" err="1"/>
              <a:t>označava</a:t>
            </a:r>
            <a:r>
              <a:rPr lang="en-US" dirty="0"/>
              <a:t> </a:t>
            </a:r>
            <a:r>
              <a:rPr lang="en-US" dirty="0" err="1"/>
              <a:t>skriveno</a:t>
            </a:r>
            <a:r>
              <a:rPr lang="en-US" dirty="0"/>
              <a:t> </a:t>
            </a:r>
            <a:r>
              <a:rPr lang="en-US" dirty="0" err="1"/>
              <a:t>pisanje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Steganografija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umetnost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nauku</a:t>
            </a:r>
            <a:r>
              <a:rPr lang="en-US" dirty="0"/>
              <a:t> </a:t>
            </a:r>
            <a:r>
              <a:rPr lang="en-US" dirty="0" err="1"/>
              <a:t>sakrivanja</a:t>
            </a:r>
            <a:r>
              <a:rPr lang="en-US" dirty="0"/>
              <a:t> </a:t>
            </a:r>
            <a:r>
              <a:rPr lang="en-US" dirty="0" err="1" smtClean="0"/>
              <a:t>komunikacije</a:t>
            </a:r>
            <a:r>
              <a:rPr lang="en-US" dirty="0" smtClean="0"/>
              <a:t>. </a:t>
            </a:r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prenosi</a:t>
            </a:r>
            <a:r>
              <a:rPr lang="en-US" dirty="0"/>
              <a:t> </a:t>
            </a:r>
            <a:r>
              <a:rPr lang="en-US" dirty="0" err="1"/>
              <a:t>sakrivena</a:t>
            </a:r>
            <a:r>
              <a:rPr lang="en-US" dirty="0"/>
              <a:t> je u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se </a:t>
            </a:r>
            <a:r>
              <a:rPr lang="en-US" dirty="0" err="1"/>
              <a:t>sakriveni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ne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detektovati</a:t>
            </a:r>
            <a:r>
              <a:rPr lang="en-US" dirty="0"/>
              <a:t>. </a:t>
            </a:r>
            <a:r>
              <a:rPr lang="en-US" dirty="0" err="1"/>
              <a:t>Razmena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ne mora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tajna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je </a:t>
            </a:r>
            <a:r>
              <a:rPr lang="en-US" dirty="0" err="1"/>
              <a:t>neophodno</a:t>
            </a:r>
            <a:r>
              <a:rPr lang="en-US" dirty="0"/>
              <a:t> </a:t>
            </a:r>
            <a:r>
              <a:rPr lang="en-US" dirty="0" err="1"/>
              <a:t>obezbediti</a:t>
            </a:r>
            <a:r>
              <a:rPr lang="en-US" dirty="0"/>
              <a:t> da se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razmenjuju</a:t>
            </a:r>
            <a:r>
              <a:rPr lang="en-US" dirty="0"/>
              <a:t> </a:t>
            </a:r>
            <a:r>
              <a:rPr lang="en-US" dirty="0" err="1"/>
              <a:t>javno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neopaženo</a:t>
            </a:r>
            <a:r>
              <a:rPr lang="en-US" dirty="0"/>
              <a:t>, bez </a:t>
            </a:r>
            <a:r>
              <a:rPr lang="en-US" dirty="0" err="1"/>
              <a:t>saznanja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je u </a:t>
            </a:r>
            <a:r>
              <a:rPr lang="en-US" dirty="0" err="1"/>
              <a:t>njima</a:t>
            </a:r>
            <a:r>
              <a:rPr lang="en-US" dirty="0"/>
              <a:t> </a:t>
            </a:r>
            <a:r>
              <a:rPr lang="en-US" dirty="0" err="1"/>
              <a:t>sakriveno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potpunom</a:t>
            </a:r>
            <a:r>
              <a:rPr lang="en-US" dirty="0"/>
              <a:t> </a:t>
            </a:r>
            <a:r>
              <a:rPr lang="en-US" dirty="0" err="1"/>
              <a:t>slobodom</a:t>
            </a:r>
            <a:r>
              <a:rPr lang="en-US" dirty="0"/>
              <a:t> </a:t>
            </a:r>
            <a:r>
              <a:rPr lang="en-US" dirty="0" err="1"/>
              <a:t>čak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situacijama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cenzurisana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posmatrana</a:t>
            </a:r>
            <a:r>
              <a:rPr lang="en-US" dirty="0"/>
              <a:t>. </a:t>
            </a:r>
            <a:r>
              <a:rPr lang="en-US" dirty="0" err="1"/>
              <a:t>Takođe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zaštita</a:t>
            </a:r>
            <a:r>
              <a:rPr lang="en-US" dirty="0"/>
              <a:t> </a:t>
            </a:r>
            <a:r>
              <a:rPr lang="en-US" dirty="0" err="1"/>
              <a:t>privatnih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kriptografije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dozvoljeno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bi </a:t>
            </a:r>
            <a:r>
              <a:rPr lang="en-US" dirty="0" err="1"/>
              <a:t>proizvelo</a:t>
            </a:r>
            <a:r>
              <a:rPr lang="en-US" dirty="0"/>
              <a:t> </a:t>
            </a:r>
            <a:r>
              <a:rPr lang="en-US" dirty="0" err="1"/>
              <a:t>sumnju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bi </a:t>
            </a:r>
            <a:r>
              <a:rPr lang="en-US" dirty="0" err="1"/>
              <a:t>zahtevala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vid </a:t>
            </a:r>
            <a:r>
              <a:rPr lang="en-US" dirty="0" err="1"/>
              <a:t>provere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5297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Prosečna LSB vrednost po bloku stego slike sa </a:t>
            </a:r>
            <a:r>
              <a:rPr lang="sr-Latn-RS" dirty="0" smtClean="0"/>
              <a:t>28KB </a:t>
            </a:r>
            <a:r>
              <a:rPr lang="sr-Latn-RS" dirty="0"/>
              <a:t>podataka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9050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59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Prosečna LSB vrednost po bloku stego slike sa </a:t>
            </a:r>
            <a:r>
              <a:rPr lang="sr-Latn-RS" dirty="0" smtClean="0"/>
              <a:t>86KB </a:t>
            </a:r>
            <a:r>
              <a:rPr lang="sr-Latn-RS" dirty="0"/>
              <a:t>podataka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9050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44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</a:t>
            </a:r>
            <a:r>
              <a:rPr lang="en-US" dirty="0" smtClean="0"/>
              <a:t>ate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definicije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steganalize</a:t>
            </a:r>
            <a:endParaRPr lang="sr-Latn-RS" dirty="0" smtClean="0"/>
          </a:p>
          <a:p>
            <a:r>
              <a:rPr lang="en-US" dirty="0" err="1"/>
              <a:t>Centralni</a:t>
            </a:r>
            <a:r>
              <a:rPr lang="en-US" dirty="0"/>
              <a:t> </a:t>
            </a:r>
            <a:r>
              <a:rPr lang="en-US" dirty="0" err="1"/>
              <a:t>deo</a:t>
            </a:r>
            <a:r>
              <a:rPr lang="en-US" dirty="0"/>
              <a:t> </a:t>
            </a:r>
            <a:r>
              <a:rPr lang="en-US" dirty="0" err="1"/>
              <a:t>posvećen</a:t>
            </a:r>
            <a:r>
              <a:rPr lang="en-US" dirty="0"/>
              <a:t> je </a:t>
            </a:r>
            <a:r>
              <a:rPr lang="en-US" dirty="0" err="1"/>
              <a:t>steganografiji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detekciji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u </a:t>
            </a:r>
            <a:r>
              <a:rPr lang="en-US" dirty="0" err="1" smtClean="0"/>
              <a:t>slikama</a:t>
            </a:r>
            <a:endParaRPr lang="sr-Latn-RS" dirty="0" smtClean="0"/>
          </a:p>
          <a:p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steganografija</a:t>
            </a:r>
            <a:r>
              <a:rPr lang="en-US" dirty="0"/>
              <a:t> u </a:t>
            </a:r>
            <a:r>
              <a:rPr lang="en-US" dirty="0" err="1"/>
              <a:t>digitalnim</a:t>
            </a:r>
            <a:r>
              <a:rPr lang="en-US" dirty="0"/>
              <a:t> </a:t>
            </a:r>
            <a:r>
              <a:rPr lang="en-US" dirty="0" err="1"/>
              <a:t>medijima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češće</a:t>
            </a:r>
            <a:r>
              <a:rPr lang="en-US" dirty="0"/>
              <a:t> </a:t>
            </a:r>
            <a:r>
              <a:rPr lang="en-US" dirty="0" err="1"/>
              <a:t>zloupotrebljava</a:t>
            </a:r>
            <a:r>
              <a:rPr lang="en-US" dirty="0"/>
              <a:t> od </a:t>
            </a:r>
            <a:r>
              <a:rPr lang="en-US" dirty="0" err="1"/>
              <a:t>velike</a:t>
            </a:r>
            <a:r>
              <a:rPr lang="en-US" dirty="0"/>
              <a:t> je </a:t>
            </a:r>
            <a:r>
              <a:rPr lang="en-US" dirty="0" err="1"/>
              <a:t>značajnosti</a:t>
            </a:r>
            <a:r>
              <a:rPr lang="en-US" dirty="0"/>
              <a:t> </a:t>
            </a:r>
            <a:r>
              <a:rPr lang="en-US" dirty="0" err="1"/>
              <a:t>detektovati</a:t>
            </a:r>
            <a:r>
              <a:rPr lang="en-US" dirty="0"/>
              <a:t> </a:t>
            </a:r>
            <a:r>
              <a:rPr lang="en-US" dirty="0" err="1"/>
              <a:t>sakrivene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prenose</a:t>
            </a:r>
            <a:r>
              <a:rPr lang="en-US" dirty="0"/>
              <a:t>. </a:t>
            </a:r>
            <a:r>
              <a:rPr lang="en-US" dirty="0" err="1"/>
              <a:t>Otkrivanje</a:t>
            </a:r>
            <a:r>
              <a:rPr lang="en-US" dirty="0"/>
              <a:t> same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je u </a:t>
            </a:r>
            <a:r>
              <a:rPr lang="en-US" dirty="0" err="1"/>
              <a:t>većini</a:t>
            </a:r>
            <a:r>
              <a:rPr lang="en-US" dirty="0"/>
              <a:t> </a:t>
            </a:r>
            <a:r>
              <a:rPr lang="en-US" dirty="0" err="1"/>
              <a:t>slučajeva</a:t>
            </a:r>
            <a:r>
              <a:rPr lang="en-US" dirty="0"/>
              <a:t> </a:t>
            </a:r>
            <a:r>
              <a:rPr lang="en-US" dirty="0" err="1"/>
              <a:t>moguća</a:t>
            </a:r>
            <a:r>
              <a:rPr lang="en-US" dirty="0"/>
              <a:t> </a:t>
            </a: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postojanja</a:t>
            </a:r>
            <a:r>
              <a:rPr lang="en-US" dirty="0"/>
              <a:t> </a:t>
            </a:r>
            <a:r>
              <a:rPr lang="en-US" dirty="0" err="1" smtClean="0"/>
              <a:t>poruke</a:t>
            </a:r>
            <a:endParaRPr lang="sr-Latn-RS" dirty="0" smtClean="0"/>
          </a:p>
          <a:p>
            <a:r>
              <a:rPr lang="en-US" dirty="0" err="1" smtClean="0"/>
              <a:t>Postoji</a:t>
            </a:r>
            <a:r>
              <a:rPr lang="en-US" dirty="0" smtClean="0"/>
              <a:t> </a:t>
            </a:r>
            <a:r>
              <a:rPr lang="en-US" dirty="0" err="1"/>
              <a:t>puno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detekciju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detekcije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</a:t>
            </a:r>
            <a:r>
              <a:rPr lang="en-US" dirty="0" err="1" smtClean="0"/>
              <a:t>upravo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kojom</a:t>
            </a:r>
            <a:r>
              <a:rPr lang="en-US" dirty="0"/>
              <a:t> je </a:t>
            </a:r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 smtClean="0"/>
              <a:t>sakrivena</a:t>
            </a:r>
            <a:endParaRPr lang="sr-Latn-RS" dirty="0" smtClean="0"/>
          </a:p>
          <a:p>
            <a:r>
              <a:rPr lang="en-US" dirty="0" err="1"/>
              <a:t>Tehnike</a:t>
            </a:r>
            <a:r>
              <a:rPr lang="en-US" dirty="0"/>
              <a:t> se </a:t>
            </a:r>
            <a:r>
              <a:rPr lang="en-US" dirty="0" err="1"/>
              <a:t>temelje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teoriji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dirty="0" err="1"/>
              <a:t>nauke</a:t>
            </a:r>
            <a:r>
              <a:rPr lang="en-US" dirty="0"/>
              <a:t>, </a:t>
            </a:r>
            <a:r>
              <a:rPr lang="en-US" dirty="0" err="1"/>
              <a:t>matematici</a:t>
            </a:r>
            <a:r>
              <a:rPr lang="en-US" dirty="0"/>
              <a:t>, </a:t>
            </a:r>
            <a:r>
              <a:rPr lang="en-US" dirty="0" err="1"/>
              <a:t>statistici</a:t>
            </a:r>
            <a:r>
              <a:rPr lang="en-US" dirty="0"/>
              <a:t>, </a:t>
            </a:r>
            <a:r>
              <a:rPr lang="en-US" dirty="0" err="1"/>
              <a:t>računarskog</a:t>
            </a:r>
            <a:r>
              <a:rPr lang="en-US" dirty="0"/>
              <a:t> </a:t>
            </a:r>
            <a:r>
              <a:rPr lang="en-US" dirty="0" err="1"/>
              <a:t>vida</a:t>
            </a:r>
            <a:r>
              <a:rPr lang="en-US" dirty="0"/>
              <a:t>, </a:t>
            </a:r>
            <a:r>
              <a:rPr lang="en-US" dirty="0" err="1"/>
              <a:t>mašinskog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,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slično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je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konkrentne</a:t>
            </a:r>
            <a:r>
              <a:rPr lang="en-US" dirty="0"/>
              <a:t> </a:t>
            </a:r>
            <a:r>
              <a:rPr lang="en-US" dirty="0" err="1"/>
              <a:t>problematike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teorijskog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pojedinih</a:t>
            </a:r>
            <a:r>
              <a:rPr lang="en-US" dirty="0"/>
              <a:t> </a:t>
            </a:r>
            <a:r>
              <a:rPr lang="en-US" dirty="0" err="1"/>
              <a:t>oblasi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r>
              <a:rPr lang="en-US" dirty="0"/>
              <a:t> </a:t>
            </a:r>
            <a:r>
              <a:rPr lang="en-US" dirty="0" err="1"/>
              <a:t>nekih</a:t>
            </a:r>
            <a:r>
              <a:rPr lang="en-US" dirty="0"/>
              <a:t> od </a:t>
            </a:r>
            <a:r>
              <a:rPr lang="en-US" dirty="0" err="1"/>
              <a:t>navedenih</a:t>
            </a:r>
            <a:r>
              <a:rPr lang="en-US" dirty="0"/>
              <a:t> </a:t>
            </a:r>
            <a:r>
              <a:rPr lang="en-US" dirty="0" err="1"/>
              <a:t>algoritama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445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Steganografija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Oko</a:t>
            </a:r>
            <a:r>
              <a:rPr lang="en-US" dirty="0"/>
              <a:t> 440. </a:t>
            </a:r>
            <a:r>
              <a:rPr lang="en-US" dirty="0" err="1"/>
              <a:t>godine</a:t>
            </a:r>
            <a:r>
              <a:rPr lang="en-US" dirty="0"/>
              <a:t> pre </a:t>
            </a:r>
            <a:r>
              <a:rPr lang="en-US" dirty="0" err="1"/>
              <a:t>nove</a:t>
            </a:r>
            <a:r>
              <a:rPr lang="en-US" dirty="0"/>
              <a:t> ere, </a:t>
            </a:r>
            <a:r>
              <a:rPr lang="en-US" dirty="0" err="1"/>
              <a:t>grčki</a:t>
            </a:r>
            <a:r>
              <a:rPr lang="en-US" dirty="0"/>
              <a:t> general je </a:t>
            </a:r>
            <a:r>
              <a:rPr lang="en-US" dirty="0" err="1"/>
              <a:t>obrijao</a:t>
            </a:r>
            <a:r>
              <a:rPr lang="en-US" dirty="0"/>
              <a:t> </a:t>
            </a:r>
            <a:r>
              <a:rPr lang="en-US" dirty="0" err="1"/>
              <a:t>glavu</a:t>
            </a:r>
            <a:r>
              <a:rPr lang="en-US" dirty="0"/>
              <a:t> </a:t>
            </a:r>
            <a:r>
              <a:rPr lang="en-US" dirty="0" err="1"/>
              <a:t>roba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njoj</a:t>
            </a:r>
            <a:r>
              <a:rPr lang="en-US" dirty="0"/>
              <a:t> </a:t>
            </a:r>
            <a:r>
              <a:rPr lang="en-US" dirty="0" err="1"/>
              <a:t>napisao</a:t>
            </a:r>
            <a:r>
              <a:rPr lang="en-US" dirty="0"/>
              <a:t> </a:t>
            </a:r>
            <a:r>
              <a:rPr lang="en-US" dirty="0" err="1"/>
              <a:t>tajnu</a:t>
            </a:r>
            <a:r>
              <a:rPr lang="en-US" dirty="0"/>
              <a:t> </a:t>
            </a:r>
            <a:r>
              <a:rPr lang="en-US" dirty="0" err="1"/>
              <a:t>poruku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upozorenja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persijsku</a:t>
            </a:r>
            <a:r>
              <a:rPr lang="en-US" dirty="0"/>
              <a:t> </a:t>
            </a:r>
            <a:r>
              <a:rPr lang="en-US" dirty="0" err="1"/>
              <a:t>invaziju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predstojila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kosa</a:t>
            </a:r>
            <a:r>
              <a:rPr lang="en-US" dirty="0"/>
              <a:t> </a:t>
            </a:r>
            <a:r>
              <a:rPr lang="en-US" dirty="0" err="1"/>
              <a:t>roba</a:t>
            </a:r>
            <a:r>
              <a:rPr lang="en-US" dirty="0"/>
              <a:t> </a:t>
            </a:r>
            <a:r>
              <a:rPr lang="en-US" dirty="0" err="1"/>
              <a:t>izrasla</a:t>
            </a:r>
            <a:r>
              <a:rPr lang="en-US" dirty="0"/>
              <a:t> </a:t>
            </a:r>
            <a:r>
              <a:rPr lang="en-US" dirty="0" err="1"/>
              <a:t>dovoljno</a:t>
            </a:r>
            <a:r>
              <a:rPr lang="en-US" dirty="0"/>
              <a:t> da </a:t>
            </a:r>
            <a:r>
              <a:rPr lang="en-US" dirty="0" err="1"/>
              <a:t>prekrije</a:t>
            </a:r>
            <a:r>
              <a:rPr lang="en-US" dirty="0"/>
              <a:t> </a:t>
            </a:r>
            <a:r>
              <a:rPr lang="en-US" dirty="0" err="1"/>
              <a:t>poruku</a:t>
            </a:r>
            <a:r>
              <a:rPr lang="en-US" dirty="0"/>
              <a:t>, rob je </a:t>
            </a:r>
            <a:r>
              <a:rPr lang="en-US" dirty="0" err="1"/>
              <a:t>poslat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neprijateljske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isporučio</a:t>
            </a:r>
            <a:r>
              <a:rPr lang="en-US" dirty="0"/>
              <a:t> </a:t>
            </a:r>
            <a:r>
              <a:rPr lang="en-US" dirty="0" err="1"/>
              <a:t>skrivenu</a:t>
            </a:r>
            <a:r>
              <a:rPr lang="en-US" dirty="0"/>
              <a:t> </a:t>
            </a:r>
            <a:r>
              <a:rPr lang="en-US" dirty="0" err="1"/>
              <a:t>poruku</a:t>
            </a:r>
            <a:r>
              <a:rPr lang="en-US" dirty="0"/>
              <a:t>.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prvih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0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Steganografija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Podaci</a:t>
            </a:r>
            <a:r>
              <a:rPr lang="en-US" dirty="0"/>
              <a:t> u </a:t>
            </a:r>
            <a:r>
              <a:rPr lang="en-US" dirty="0" err="1"/>
              <a:t>kojima</a:t>
            </a:r>
            <a:r>
              <a:rPr lang="en-US" dirty="0"/>
              <a:t> se </a:t>
            </a:r>
            <a:r>
              <a:rPr lang="en-US" dirty="0" err="1"/>
              <a:t>sakriva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ne </a:t>
            </a:r>
            <a:r>
              <a:rPr lang="en-US" dirty="0" err="1"/>
              <a:t>smeju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vidljivo</a:t>
            </a:r>
            <a:r>
              <a:rPr lang="en-US" dirty="0"/>
              <a:t> </a:t>
            </a:r>
            <a:r>
              <a:rPr lang="en-US" dirty="0" err="1"/>
              <a:t>promenjeni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dodavanja</a:t>
            </a:r>
            <a:r>
              <a:rPr lang="en-US" dirty="0"/>
              <a:t> </a:t>
            </a:r>
            <a:r>
              <a:rPr lang="en-US" dirty="0" err="1"/>
              <a:t>tajne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. </a:t>
            </a:r>
            <a:r>
              <a:rPr lang="en-US" dirty="0" err="1"/>
              <a:t>Međutim</a:t>
            </a:r>
            <a:r>
              <a:rPr lang="en-US" dirty="0"/>
              <a:t>,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zadovoljeno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ograničenje</a:t>
            </a:r>
            <a:r>
              <a:rPr lang="en-US" dirty="0"/>
              <a:t> </a:t>
            </a:r>
            <a:r>
              <a:rPr lang="en-US" dirty="0" err="1"/>
              <a:t>kapaciteta</a:t>
            </a:r>
            <a:r>
              <a:rPr lang="en-US" dirty="0"/>
              <a:t> </a:t>
            </a:r>
            <a:r>
              <a:rPr lang="en-US" dirty="0" err="1"/>
              <a:t>tajne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podatka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sakrivanje</a:t>
            </a:r>
            <a:r>
              <a:rPr lang="en-US" dirty="0"/>
              <a:t>.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pravilo</a:t>
            </a:r>
            <a:r>
              <a:rPr lang="en-US" dirty="0"/>
              <a:t> 15% </a:t>
            </a:r>
            <a:r>
              <a:rPr lang="sr-Latn-RS" dirty="0"/>
              <a:t>koje govori da se u nekoj datoteci može sakriti do 15% originalne količine podataka bez izobličenja.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3639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Steganografija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Sistem steganografije se sastoji od tri komponente: </a:t>
            </a:r>
          </a:p>
          <a:p>
            <a:pPr lvl="0"/>
            <a:r>
              <a:rPr lang="sr-Latn-RS" i="1" dirty="0"/>
              <a:t>Cover</a:t>
            </a:r>
            <a:r>
              <a:rPr lang="sr-Latn-RS" dirty="0"/>
              <a:t> objekta koji sakriva tajnu poruku</a:t>
            </a:r>
          </a:p>
          <a:p>
            <a:pPr lvl="0"/>
            <a:r>
              <a:rPr lang="sr-Latn-RS" dirty="0"/>
              <a:t>Tajne poruke </a:t>
            </a:r>
          </a:p>
          <a:p>
            <a:pPr lvl="0"/>
            <a:r>
              <a:rPr lang="sr-Latn-RS" dirty="0"/>
              <a:t>Stego-objekta koji predstavlja </a:t>
            </a:r>
            <a:r>
              <a:rPr lang="sr-Latn-RS" i="1" dirty="0"/>
              <a:t>cover</a:t>
            </a:r>
            <a:r>
              <a:rPr lang="sr-Latn-RS" dirty="0"/>
              <a:t> objekat sa sakrivenom porukom. </a:t>
            </a:r>
          </a:p>
          <a:p>
            <a:r>
              <a:rPr lang="sr-Latn-RS" dirty="0"/>
              <a:t>Često se pre slanja stego-objekta poruka koja se krije kodira pomoću odgovarajućeg ključa. Na prijemnoj strani, primalac sadrži ključ sa kojim dekodira prenetu poruku. Čak i uspešnom detekcijom steganografije, niko ne može saznati tačan sadržaj skrivene poruke, ukoliko ne zna ključ za dekodiranje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2715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79" y="1572627"/>
            <a:ext cx="7711641" cy="3712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4554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3022</Words>
  <Application>Microsoft Office PowerPoint</Application>
  <PresentationFormat>Widescreen</PresentationFormat>
  <Paragraphs>147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Century Gothic</vt:lpstr>
      <vt:lpstr>Wingdings 3</vt:lpstr>
      <vt:lpstr>Wisp</vt:lpstr>
      <vt:lpstr>Detekcija steganografije</vt:lpstr>
      <vt:lpstr>Sakrivanje informacija</vt:lpstr>
      <vt:lpstr>Watermarking (Vodeni žig)</vt:lpstr>
      <vt:lpstr>Skriveni kanali</vt:lpstr>
      <vt:lpstr>Steganografija</vt:lpstr>
      <vt:lpstr>Steganografija</vt:lpstr>
      <vt:lpstr>Steganografija</vt:lpstr>
      <vt:lpstr>Steganografija</vt:lpstr>
      <vt:lpstr>PowerPoint Presentation</vt:lpstr>
      <vt:lpstr>Mere uspešnosti steganografije</vt:lpstr>
      <vt:lpstr>Tehnike steganografije</vt:lpstr>
      <vt:lpstr>Steganografija u slikama</vt:lpstr>
      <vt:lpstr>Steganografija u slikama</vt:lpstr>
      <vt:lpstr>Least significant bit metod dodavanja</vt:lpstr>
      <vt:lpstr>Maskiranje i filtriranje</vt:lpstr>
      <vt:lpstr>Algoritmi i transformacije</vt:lpstr>
      <vt:lpstr>Steganaliza (steganalysis)</vt:lpstr>
      <vt:lpstr>Steganaliza - motivacija</vt:lpstr>
      <vt:lpstr>Tipovi detekcije steganografije bazirani na dostupnim podacima</vt:lpstr>
      <vt:lpstr>Tipovi detekcije steganografije bazirani na dostupnim podacima</vt:lpstr>
      <vt:lpstr>Vizuelna detekcija</vt:lpstr>
      <vt:lpstr>Strukturni napad</vt:lpstr>
      <vt:lpstr>Statistički napad</vt:lpstr>
      <vt:lpstr>Klasifikacija tehnika steganalize</vt:lpstr>
      <vt:lpstr>PowerPoint Presentation</vt:lpstr>
      <vt:lpstr>Steganaliza potpisa</vt:lpstr>
      <vt:lpstr>Specifična steganaliza potpisa</vt:lpstr>
      <vt:lpstr>Univerzalni potpis steganalize</vt:lpstr>
      <vt:lpstr>Statistička steganaliza</vt:lpstr>
      <vt:lpstr>Specifična statistička steganaliza </vt:lpstr>
      <vt:lpstr>Least significant bit (LSB) metod dodavanja – stegoanaliza</vt:lpstr>
      <vt:lpstr>Least significant bit (LSB) metod poklapanja</vt:lpstr>
      <vt:lpstr>Least significant bit (LSB) metod poklapanja</vt:lpstr>
      <vt:lpstr>Spread-sprectrum steganaliza</vt:lpstr>
      <vt:lpstr>Spread-sprectrum steganaliza</vt:lpstr>
      <vt:lpstr>BPCS  (Bit Plane Complexity Segmentation)-steganaliza</vt:lpstr>
      <vt:lpstr>Hi-kvadrat test</vt:lpstr>
      <vt:lpstr>JPEG-kompresija</vt:lpstr>
      <vt:lpstr>Steganaliza u domenu transformacija</vt:lpstr>
      <vt:lpstr>Steganaliza steganografije dodavanja šuma</vt:lpstr>
      <vt:lpstr>Univerzalna statistička steganaliza</vt:lpstr>
      <vt:lpstr>Implementacija</vt:lpstr>
      <vt:lpstr>Originalna slika</vt:lpstr>
      <vt:lpstr>Slika sa ugrađenim podatkom od 7KB</vt:lpstr>
      <vt:lpstr>Slika sa ugrađenim podatkom od 28KB</vt:lpstr>
      <vt:lpstr>Slika sa ugrađenim podatkom od 86KB</vt:lpstr>
      <vt:lpstr>Prosečna LSB vrednost po bloku originalne slike</vt:lpstr>
      <vt:lpstr>Prosečna LSB vrednost po bloku stego slike sa 2KB podataka</vt:lpstr>
      <vt:lpstr>Prosečna LSB vrednost po bloku stego slike sa 7KB podataka</vt:lpstr>
      <vt:lpstr>Prosečna LSB vrednost po bloku stego slike sa 28KB podataka</vt:lpstr>
      <vt:lpstr>Prosečna LSB vrednost po bloku stego slike sa 86KB podataka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Andjelija Djordjevic</dc:creator>
  <cp:lastModifiedBy>Andjelija Djordjevic</cp:lastModifiedBy>
  <cp:revision>30</cp:revision>
  <dcterms:created xsi:type="dcterms:W3CDTF">2020-07-03T07:02:02Z</dcterms:created>
  <dcterms:modified xsi:type="dcterms:W3CDTF">2020-07-03T08:13:53Z</dcterms:modified>
</cp:coreProperties>
</file>