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29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57023-A37A-4519-A36E-4190BE745B55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4BF7F-DDA6-4E8E-A32F-B13380A5EC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18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4BF7F-DDA6-4E8E-A32F-B13380A5EC1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730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1D49A3-06F4-212C-7EE1-DE6F645F6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653053-3E01-DC3C-63F3-A4BD3A928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997763-BE3F-62CC-F5D7-D67799BE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D874-899D-4450-B3DA-90754DCA6C08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00290E-D78D-D3A9-97DE-95FC3A75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E0EBC9-E410-A5F0-5AE6-7A4CA206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D030-5D19-4B4B-BC42-35A917EC8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41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99FD2-1924-C2BF-BAF8-BD960AD2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3F0C60-A3DD-B67F-CBB3-42D608B5A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4F2ABE-8937-7342-5F0E-E197474F9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D874-899D-4450-B3DA-90754DCA6C08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582B54-463D-F13D-4BCB-1017C133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771627-193D-1DEB-E9EA-ABBE886D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D030-5D19-4B4B-BC42-35A917EC8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69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E3486B-6DDA-2ED8-0BEA-CD19BEE6D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F933AD-985E-4EF6-4A39-DAD8F1091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F7EB6D-1725-0B91-E8C6-A7C9CBEA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D874-899D-4450-B3DA-90754DCA6C08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2CDD66-D389-83E0-B288-5410CC43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DDF095-0C07-4BFF-3ADC-B3F62FFC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D030-5D19-4B4B-BC42-35A917EC8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79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29A4D-F39A-7BF2-1F66-D6BD34D2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D10171-FBBA-9CE1-16A0-584F1E309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DAE566-9CA3-A2A2-A266-3C86AE18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D874-899D-4450-B3DA-90754DCA6C08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753C9C-4E53-5AF8-EB62-0CF0091F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A05D67-4797-69CF-BE33-AE8BBEE6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D030-5D19-4B4B-BC42-35A917EC8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14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137B01-5CB3-089F-2D33-4D2A1042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A2A8C4-71B0-D3FE-ADA8-F45A35D37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8940D4-D4D9-7352-C3E5-C56A0DE66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D874-899D-4450-B3DA-90754DCA6C08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E1C6C2-B7FA-F856-1401-D1620B76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2301BC-9817-BBAE-9801-11F656BD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D030-5D19-4B4B-BC42-35A917EC8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75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8BEF0-EF69-8E5F-D375-5BD62CED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0FD296-E697-BA7A-A00A-F700BCA36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FB515E-17AB-641E-B292-D1F714FCD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D86B05-2008-0ABF-D9D3-E55EE6A0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D874-899D-4450-B3DA-90754DCA6C08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426802-97AD-BC5D-5A66-2981EDF9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C0D14F-11A0-ADC0-9539-9DA79287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D030-5D19-4B4B-BC42-35A917EC8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75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8F040-C232-A4EE-A381-FFA7C4F8E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F04DAF-C22A-1577-4796-D72942267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FFD088-AE68-9993-11C8-43657E0AE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F75C8C4-B5AD-CD67-744A-7DA8D08A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8CCE7D4-B5CA-AE79-2155-598B02943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0877852-B776-B041-9F36-3A40C658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D874-899D-4450-B3DA-90754DCA6C08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CD2FE98-A4EC-C3D1-43C7-B82FAA13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687B4A-4F74-F6D5-6FC1-28AC35A8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D030-5D19-4B4B-BC42-35A917EC8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37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CA6E3-23EA-690F-0099-8FE31A4B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1E0F046-DB8D-EF3B-CF90-7BCCEBF9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D874-899D-4450-B3DA-90754DCA6C08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B1AAAF-406E-319E-808F-23CAF6DB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21A9AB-869F-68B0-EA1D-CDBA5B8F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D030-5D19-4B4B-BC42-35A917EC8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51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26C17DB-A3CD-EE3A-41F2-AFEF80E8A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D874-899D-4450-B3DA-90754DCA6C08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21C8F6-4BFA-E2EA-0BA5-B30805B0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2C92D1-DAFA-B194-01EB-A6B2C814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D030-5D19-4B4B-BC42-35A917EC8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21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7FC18-A510-D225-B5C7-32D513AB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4724E-D1E3-B8ED-881F-6BB1C0EB3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B03FAC-CD44-D351-E040-F670666DE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AD1B2A-4029-0FAA-AB98-3C71DEC0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D874-899D-4450-B3DA-90754DCA6C08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F089DD-B6BB-7D95-3000-FC0A4E18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3A78E8-22C6-B194-0122-4DB23123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D030-5D19-4B4B-BC42-35A917EC8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70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4B8F4-B620-36D1-90EA-1FA7AC82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F3E1A0-6678-3D92-DA31-C1E3D8512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FEE263-79BB-2F7C-7B47-90C3B9C71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22AF2D-6CCA-1D25-BC81-10E32A0A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D874-899D-4450-B3DA-90754DCA6C08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19BFFF-6755-12E4-A545-3684E1DA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9CBA88-D18D-5A4A-F405-57C04AFC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D030-5D19-4B4B-BC42-35A917EC8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44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D01C4E9-DE97-B861-0D5E-F3C7CDD6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666EAF-8A42-413A-86CF-6EDEA84A9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8A3365-21FC-F2B3-8C21-93F41A5AC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3D874-899D-4450-B3DA-90754DCA6C08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822662-F2FB-E3E5-BEDB-BAE624107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03B26D-1E06-9DE1-ADBC-69668FD57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8D030-5D19-4B4B-BC42-35A917EC8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78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102.10757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812.10528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3485A-8D4E-3F58-A6DD-D08D911140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Datasets in </a:t>
            </a:r>
            <a:r>
              <a:rPr lang="de-DE" b="1" dirty="0" err="1"/>
              <a:t>Recommender</a:t>
            </a:r>
            <a:r>
              <a:rPr lang="de-DE" b="1" dirty="0"/>
              <a:t> Systems: Summary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EEE82D-D65F-D7BD-ED02-3E96DD5D8B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605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B7F9F-EE7F-313B-1656-88EB604D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1) Dynamic GNNS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EB81E0-066F-7E0B-780E-AB5C75AAC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>
                <a:sym typeface="Wingdings" panose="05000000000000000000" pitchFamily="2" charset="2"/>
              </a:rPr>
              <a:t>fundamental, but </a:t>
            </a:r>
            <a:r>
              <a:rPr lang="de-DE" dirty="0" err="1">
                <a:sym typeface="Wingdings" panose="05000000000000000000" pitchFamily="2" charset="2"/>
              </a:rPr>
              <a:t>underrepresented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field</a:t>
            </a:r>
            <a:endParaRPr lang="de-DE" dirty="0">
              <a:sym typeface="Wingdings" panose="05000000000000000000" pitchFamily="2" charset="2"/>
            </a:endParaRPr>
          </a:p>
          <a:p>
            <a:pPr algn="l"/>
            <a:r>
              <a:rPr lang="de-DE" dirty="0" err="1">
                <a:sym typeface="Wingdings" panose="05000000000000000000" pitchFamily="2" charset="2"/>
              </a:rPr>
              <a:t>Existing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approaches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e.g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i="0" dirty="0" err="1">
                <a:solidFill>
                  <a:srgbClr val="000000"/>
                </a:solidFill>
                <a:effectLst/>
                <a:latin typeface="Lucida Grande"/>
              </a:rPr>
              <a:t>GraphSAIL</a:t>
            </a:r>
            <a:r>
              <a:rPr lang="de-DE" i="0" dirty="0">
                <a:solidFill>
                  <a:srgbClr val="000000"/>
                </a:solidFill>
                <a:effectLst/>
                <a:latin typeface="Lucida Grande"/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(2020), </a:t>
            </a:r>
            <a:r>
              <a:rPr lang="de-DE" i="0" dirty="0">
                <a:solidFill>
                  <a:srgbClr val="000000"/>
                </a:solidFill>
                <a:effectLst/>
                <a:latin typeface="Lucida Grande"/>
              </a:rPr>
              <a:t>Streaming Graph </a:t>
            </a:r>
            <a:r>
              <a:rPr lang="de-DE" i="0" dirty="0" err="1">
                <a:solidFill>
                  <a:srgbClr val="000000"/>
                </a:solidFill>
                <a:effectLst/>
                <a:latin typeface="Lucida Grande"/>
              </a:rPr>
              <a:t>Neural</a:t>
            </a:r>
            <a:r>
              <a:rPr lang="de-DE" i="0" dirty="0">
                <a:solidFill>
                  <a:srgbClr val="000000"/>
                </a:solidFill>
                <a:effectLst/>
                <a:latin typeface="Lucida Grande"/>
              </a:rPr>
              <a:t> Networks (2018), </a:t>
            </a:r>
            <a:r>
              <a:rPr lang="de-DE" dirty="0">
                <a:sym typeface="Wingdings" panose="05000000000000000000" pitchFamily="2" charset="2"/>
              </a:rPr>
              <a:t>DMGNN (2020; not </a:t>
            </a:r>
            <a:r>
              <a:rPr lang="de-DE" dirty="0" err="1">
                <a:sym typeface="Wingdings" panose="05000000000000000000" pitchFamily="2" charset="2"/>
              </a:rPr>
              <a:t>recommender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systems</a:t>
            </a:r>
            <a:r>
              <a:rPr lang="de-DE" dirty="0">
                <a:sym typeface="Wingdings" panose="05000000000000000000" pitchFamily="2" charset="2"/>
              </a:rPr>
              <a:t>!);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Recurrent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Graph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Neural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Networks (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RecGNN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),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Temporal Graph Convolutional Networks (TGCN) etc. </a:t>
            </a:r>
            <a:endParaRPr lang="de-DE" i="0" dirty="0">
              <a:solidFill>
                <a:srgbClr val="000000"/>
              </a:solidFill>
              <a:effectLst/>
              <a:latin typeface="Lucida Grande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source: multiple </a:t>
            </a:r>
            <a:r>
              <a:rPr lang="de-DE" dirty="0" err="1">
                <a:sym typeface="Wingdings" panose="05000000000000000000" pitchFamily="2" charset="2"/>
              </a:rPr>
              <a:t>survey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papers</a:t>
            </a: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So </a:t>
            </a:r>
            <a:r>
              <a:rPr lang="de-DE" dirty="0" err="1">
                <a:sym typeface="Wingdings" panose="05000000000000000000" pitchFamily="2" charset="2"/>
              </a:rPr>
              <a:t>there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own, GNNs just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this</a:t>
            </a:r>
            <a:r>
              <a:rPr lang="de-DE" dirty="0">
                <a:sym typeface="Wingdings" panose="05000000000000000000" pitchFamily="2" charset="2"/>
              </a:rPr>
              <a:t>;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well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adaptions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existing</a:t>
            </a:r>
            <a:r>
              <a:rPr lang="de-DE" dirty="0">
                <a:sym typeface="Wingdings" panose="05000000000000000000" pitchFamily="2" charset="2"/>
              </a:rPr>
              <a:t> GNNs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de-DE" b="1" dirty="0">
                <a:solidFill>
                  <a:srgbClr val="00B050"/>
                </a:solidFill>
              </a:rPr>
              <a:t>This </a:t>
            </a:r>
            <a:r>
              <a:rPr lang="de-DE" b="1" dirty="0" err="1">
                <a:solidFill>
                  <a:srgbClr val="00B050"/>
                </a:solidFill>
              </a:rPr>
              <a:t>seems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to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be</a:t>
            </a:r>
            <a:r>
              <a:rPr lang="de-DE" b="1" dirty="0">
                <a:solidFill>
                  <a:srgbClr val="00B050"/>
                </a:solidFill>
              </a:rPr>
              <a:t> a </a:t>
            </a:r>
            <a:r>
              <a:rPr lang="de-DE" b="1" dirty="0" err="1">
                <a:solidFill>
                  <a:srgbClr val="00B050"/>
                </a:solidFill>
              </a:rPr>
              <a:t>suitable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topic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for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us</a:t>
            </a:r>
            <a:r>
              <a:rPr lang="de-DE" b="1" dirty="0">
                <a:solidFill>
                  <a:srgbClr val="00B050"/>
                </a:solidFill>
              </a:rPr>
              <a:t>. </a:t>
            </a:r>
            <a:r>
              <a:rPr lang="de-DE" b="1" dirty="0" err="1">
                <a:solidFill>
                  <a:srgbClr val="00B050"/>
                </a:solidFill>
              </a:rPr>
              <a:t>There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seems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to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be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no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survey</a:t>
            </a:r>
            <a:r>
              <a:rPr lang="de-DE" b="1" dirty="0">
                <a:solidFill>
                  <a:srgbClr val="00B050"/>
                </a:solidFill>
              </a:rPr>
              <a:t> just on </a:t>
            </a:r>
            <a:r>
              <a:rPr lang="de-DE" b="1" dirty="0" err="1">
                <a:solidFill>
                  <a:srgbClr val="00B050"/>
                </a:solidFill>
              </a:rPr>
              <a:t>this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topic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yet</a:t>
            </a:r>
            <a:r>
              <a:rPr lang="de-DE" b="1" dirty="0">
                <a:solidFill>
                  <a:srgbClr val="00B050"/>
                </a:solidFill>
              </a:rPr>
              <a:t> (at least </a:t>
            </a:r>
            <a:r>
              <a:rPr lang="de-DE" b="1" dirty="0" err="1">
                <a:solidFill>
                  <a:srgbClr val="00B050"/>
                </a:solidFill>
              </a:rPr>
              <a:t>we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did</a:t>
            </a:r>
            <a:r>
              <a:rPr lang="de-DE" b="1" dirty="0">
                <a:solidFill>
                  <a:srgbClr val="00B050"/>
                </a:solidFill>
              </a:rPr>
              <a:t> not find </a:t>
            </a:r>
            <a:r>
              <a:rPr lang="de-DE" b="1" dirty="0" err="1">
                <a:solidFill>
                  <a:srgbClr val="00B050"/>
                </a:solidFill>
              </a:rPr>
              <a:t>one</a:t>
            </a:r>
            <a:r>
              <a:rPr lang="de-DE" b="1" dirty="0">
                <a:solidFill>
                  <a:srgbClr val="00B050"/>
                </a:solidFill>
              </a:rPr>
              <a:t>; </a:t>
            </a:r>
            <a:r>
              <a:rPr lang="de-DE" b="1" dirty="0" err="1">
                <a:solidFill>
                  <a:srgbClr val="00B050"/>
                </a:solidFill>
              </a:rPr>
              <a:t>there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are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surveys</a:t>
            </a:r>
            <a:r>
              <a:rPr lang="de-DE" b="1" dirty="0">
                <a:solidFill>
                  <a:srgbClr val="00B050"/>
                </a:solidFill>
              </a:rPr>
              <a:t> on </a:t>
            </a:r>
            <a:r>
              <a:rPr lang="de-DE" b="1" dirty="0" err="1">
                <a:solidFill>
                  <a:srgbClr val="00B050"/>
                </a:solidFill>
              </a:rPr>
              <a:t>dynamic</a:t>
            </a:r>
            <a:r>
              <a:rPr lang="de-DE" b="1" dirty="0">
                <a:solidFill>
                  <a:srgbClr val="00B050"/>
                </a:solidFill>
              </a:rPr>
              <a:t> GNNs </a:t>
            </a:r>
            <a:r>
              <a:rPr lang="de-DE" b="1" dirty="0" err="1">
                <a:solidFill>
                  <a:srgbClr val="00B050"/>
                </a:solidFill>
              </a:rPr>
              <a:t>general</a:t>
            </a:r>
            <a:r>
              <a:rPr lang="de-DE" b="1" dirty="0">
                <a:solidFill>
                  <a:srgbClr val="00B050"/>
                </a:solidFill>
              </a:rPr>
              <a:t> but not </a:t>
            </a:r>
            <a:r>
              <a:rPr lang="de-DE" b="1" dirty="0" err="1">
                <a:solidFill>
                  <a:srgbClr val="00B050"/>
                </a:solidFill>
              </a:rPr>
              <a:t>for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recommender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systems</a:t>
            </a:r>
            <a:r>
              <a:rPr lang="de-DE" b="1" dirty="0">
                <a:solidFill>
                  <a:srgbClr val="00B050"/>
                </a:solidFill>
              </a:rPr>
              <a:t>)</a:t>
            </a:r>
          </a:p>
          <a:p>
            <a:pPr>
              <a:buFontTx/>
              <a:buChar char="-"/>
            </a:pP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We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could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start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summarizing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existing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approaches</a:t>
            </a:r>
            <a:r>
              <a:rPr lang="de-DE" b="1" dirty="0">
                <a:solidFill>
                  <a:srgbClr val="00B050"/>
                </a:solidFill>
              </a:rPr>
              <a:t>, </a:t>
            </a:r>
            <a:r>
              <a:rPr lang="de-DE" b="1" dirty="0" err="1">
                <a:solidFill>
                  <a:srgbClr val="00B050"/>
                </a:solidFill>
              </a:rPr>
              <a:t>evaluate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them</a:t>
            </a:r>
            <a:r>
              <a:rPr lang="de-DE" b="1" dirty="0">
                <a:solidFill>
                  <a:srgbClr val="00B050"/>
                </a:solidFill>
              </a:rPr>
              <a:t> on </a:t>
            </a:r>
            <a:r>
              <a:rPr lang="de-DE" b="1" dirty="0" err="1">
                <a:solidFill>
                  <a:srgbClr val="00B050"/>
                </a:solidFill>
              </a:rPr>
              <a:t>several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datasets</a:t>
            </a:r>
            <a:r>
              <a:rPr lang="de-DE" b="1" dirty="0">
                <a:solidFill>
                  <a:srgbClr val="00B050"/>
                </a:solidFill>
              </a:rPr>
              <a:t> and do </a:t>
            </a:r>
            <a:r>
              <a:rPr lang="de-DE" b="1" dirty="0" err="1">
                <a:solidFill>
                  <a:srgbClr val="00B050"/>
                </a:solidFill>
              </a:rPr>
              <a:t>some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experiments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to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see</a:t>
            </a:r>
            <a:r>
              <a:rPr lang="de-DE" b="1" dirty="0">
                <a:solidFill>
                  <a:srgbClr val="00B050"/>
                </a:solidFill>
              </a:rPr>
              <a:t>, </a:t>
            </a:r>
            <a:r>
              <a:rPr lang="de-DE" b="1" dirty="0" err="1">
                <a:solidFill>
                  <a:srgbClr val="00B050"/>
                </a:solidFill>
              </a:rPr>
              <a:t>if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we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could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potentially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improve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them</a:t>
            </a:r>
            <a:br>
              <a:rPr lang="de-DE" b="1" dirty="0">
                <a:solidFill>
                  <a:srgbClr val="00B050"/>
                </a:solidFill>
              </a:rPr>
            </a:br>
            <a:endParaRPr lang="de-DE" b="1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7825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7B9D1-ADA2-D446-992D-180B15F8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ym typeface="Wingdings" panose="05000000000000000000" pitchFamily="2" charset="2"/>
              </a:rPr>
              <a:t>2) Efficiency and </a:t>
            </a:r>
            <a:r>
              <a:rPr lang="de-DE" b="1" dirty="0" err="1">
                <a:sym typeface="Wingdings" panose="05000000000000000000" pitchFamily="2" charset="2"/>
              </a:rPr>
              <a:t>Scalability</a:t>
            </a:r>
            <a:r>
              <a:rPr lang="de-DE" b="1" dirty="0">
                <a:sym typeface="Wingdings" panose="05000000000000000000" pitchFamily="2" charset="2"/>
              </a:rPr>
              <a:t> in larger GNNs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7A821C-A9D9-E5F5-646C-E556F7B84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We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think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this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topic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is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not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suitable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for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following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reasons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:</a:t>
            </a:r>
          </a:p>
          <a:p>
            <a:pPr marL="514350" indent="-514350">
              <a:buAutoNum type="arabicParenR"/>
            </a:pP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Too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broad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for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a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research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project</a:t>
            </a:r>
            <a:endParaRPr lang="de-DE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514350" indent="-514350">
              <a:buAutoNum type="arabicParenR"/>
            </a:pP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We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dont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have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access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to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powerful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enough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rescources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like large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clusters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or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supercomputers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we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would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need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to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work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with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million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-size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graphs</a:t>
            </a:r>
            <a:endParaRPr lang="de-DE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514350" indent="-514350">
              <a:buAutoNum type="arabicParenR"/>
            </a:pPr>
            <a:endParaRPr lang="de-DE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66343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6E156-DEE2-EAD8-12FD-895C44A1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ym typeface="Wingdings" panose="05000000000000000000" pitchFamily="2" charset="2"/>
              </a:rPr>
              <a:t>3) Self-</a:t>
            </a:r>
            <a:r>
              <a:rPr lang="de-DE" b="1" dirty="0" err="1">
                <a:sym typeface="Wingdings" panose="05000000000000000000" pitchFamily="2" charset="2"/>
              </a:rPr>
              <a:t>supervised</a:t>
            </a:r>
            <a:r>
              <a:rPr lang="de-DE" b="1" dirty="0">
                <a:sym typeface="Wingdings" panose="05000000000000000000" pitchFamily="2" charset="2"/>
              </a:rPr>
              <a:t> GNNs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3DE876-CCFE-164D-F443-C0E594C6F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hlinkClick r:id="rId2"/>
              </a:rPr>
              <a:t>Survey: https://arxiv.org/pdf/2102.10757.pdf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9105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06B128-ABBE-F6ED-4643-E8879CCD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4) </a:t>
            </a:r>
            <a:r>
              <a:rPr lang="de-DE" b="1" dirty="0" err="1"/>
              <a:t>AutoML</a:t>
            </a:r>
            <a:r>
              <a:rPr lang="de-DE" b="1" dirty="0"/>
              <a:t> </a:t>
            </a:r>
            <a:r>
              <a:rPr lang="de-DE" b="1" dirty="0" err="1"/>
              <a:t>enhanced</a:t>
            </a:r>
            <a:r>
              <a:rPr lang="de-DE" b="1" dirty="0"/>
              <a:t> GNNs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705DC2-05F7-A3A5-766E-9A4609E4C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rgbClr val="FFC000"/>
                </a:solidFill>
              </a:rPr>
              <a:t>This </a:t>
            </a:r>
            <a:r>
              <a:rPr lang="de-DE" dirty="0" err="1">
                <a:solidFill>
                  <a:srgbClr val="FFC000"/>
                </a:solidFill>
              </a:rPr>
              <a:t>is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interesting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topic</a:t>
            </a:r>
            <a:r>
              <a:rPr lang="de-DE" dirty="0">
                <a:solidFill>
                  <a:srgbClr val="FFC000"/>
                </a:solidFill>
              </a:rPr>
              <a:t>.</a:t>
            </a:r>
          </a:p>
          <a:p>
            <a:pPr marL="0" indent="0">
              <a:buNone/>
            </a:pPr>
            <a:r>
              <a:rPr lang="de-DE" dirty="0">
                <a:solidFill>
                  <a:srgbClr val="FFC000"/>
                </a:solidFill>
              </a:rPr>
              <a:t>But </a:t>
            </a:r>
            <a:r>
              <a:rPr lang="de-DE" dirty="0" err="1">
                <a:solidFill>
                  <a:srgbClr val="FFC000"/>
                </a:solidFill>
              </a:rPr>
              <a:t>the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approach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itself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seems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quite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complicated</a:t>
            </a:r>
            <a:r>
              <a:rPr lang="de-DE" dirty="0">
                <a:solidFill>
                  <a:srgbClr val="FFC000"/>
                </a:solidFill>
              </a:rPr>
              <a:t>, </a:t>
            </a:r>
            <a:r>
              <a:rPr lang="de-DE" dirty="0" err="1">
                <a:solidFill>
                  <a:srgbClr val="FFC000"/>
                </a:solidFill>
              </a:rPr>
              <a:t>expecially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considering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we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dont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have</a:t>
            </a:r>
            <a:r>
              <a:rPr lang="de-DE" dirty="0">
                <a:solidFill>
                  <a:srgbClr val="FFC000"/>
                </a:solidFill>
              </a:rPr>
              <a:t> a </a:t>
            </a:r>
            <a:r>
              <a:rPr lang="de-DE" dirty="0" err="1">
                <a:solidFill>
                  <a:srgbClr val="FFC000"/>
                </a:solidFill>
              </a:rPr>
              <a:t>very</a:t>
            </a:r>
            <a:r>
              <a:rPr lang="de-DE" dirty="0">
                <a:solidFill>
                  <a:srgbClr val="FFC000"/>
                </a:solidFill>
              </a:rPr>
              <a:t> „</a:t>
            </a:r>
            <a:r>
              <a:rPr lang="de-DE" dirty="0" err="1">
                <a:solidFill>
                  <a:srgbClr val="FFC000"/>
                </a:solidFill>
              </a:rPr>
              <a:t>deep</a:t>
            </a:r>
            <a:r>
              <a:rPr lang="de-DE" dirty="0">
                <a:solidFill>
                  <a:srgbClr val="FFC000"/>
                </a:solidFill>
              </a:rPr>
              <a:t>“ </a:t>
            </a:r>
            <a:r>
              <a:rPr lang="de-DE" dirty="0" err="1">
                <a:solidFill>
                  <a:srgbClr val="FFC000"/>
                </a:solidFill>
              </a:rPr>
              <a:t>background</a:t>
            </a:r>
            <a:r>
              <a:rPr lang="de-DE" dirty="0">
                <a:solidFill>
                  <a:srgbClr val="FFC000"/>
                </a:solidFill>
              </a:rPr>
              <a:t> on </a:t>
            </a:r>
            <a:r>
              <a:rPr lang="de-DE" dirty="0" err="1">
                <a:solidFill>
                  <a:srgbClr val="FFC000"/>
                </a:solidFill>
              </a:rPr>
              <a:t>deep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learning</a:t>
            </a:r>
            <a:r>
              <a:rPr lang="de-DE" dirty="0">
                <a:solidFill>
                  <a:srgbClr val="FFC000"/>
                </a:solidFill>
              </a:rPr>
              <a:t>. </a:t>
            </a:r>
            <a:r>
              <a:rPr lang="de-DE" dirty="0" err="1">
                <a:solidFill>
                  <a:srgbClr val="FFC000"/>
                </a:solidFill>
              </a:rPr>
              <a:t>We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would</a:t>
            </a:r>
            <a:r>
              <a:rPr lang="de-DE" dirty="0">
                <a:solidFill>
                  <a:srgbClr val="FFC000"/>
                </a:solidFill>
              </a:rPr>
              <a:t> not </a:t>
            </a:r>
            <a:r>
              <a:rPr lang="de-DE" dirty="0" err="1">
                <a:solidFill>
                  <a:srgbClr val="FFC000"/>
                </a:solidFill>
              </a:rPr>
              <a:t>be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going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to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create</a:t>
            </a:r>
            <a:r>
              <a:rPr lang="de-DE" dirty="0">
                <a:solidFill>
                  <a:srgbClr val="FFC000"/>
                </a:solidFill>
              </a:rPr>
              <a:t> GNNs </a:t>
            </a:r>
            <a:r>
              <a:rPr lang="de-DE" dirty="0" err="1">
                <a:solidFill>
                  <a:srgbClr val="FFC000"/>
                </a:solidFill>
              </a:rPr>
              <a:t>to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solve</a:t>
            </a:r>
            <a:r>
              <a:rPr lang="de-DE" dirty="0">
                <a:solidFill>
                  <a:srgbClr val="FFC000"/>
                </a:solidFill>
              </a:rPr>
              <a:t> a </a:t>
            </a:r>
            <a:r>
              <a:rPr lang="de-DE" dirty="0" err="1">
                <a:solidFill>
                  <a:srgbClr val="FFC000"/>
                </a:solidFill>
              </a:rPr>
              <a:t>task</a:t>
            </a:r>
            <a:r>
              <a:rPr lang="de-DE" dirty="0">
                <a:solidFill>
                  <a:srgbClr val="FFC000"/>
                </a:solidFill>
              </a:rPr>
              <a:t>, but GNNs </a:t>
            </a:r>
            <a:r>
              <a:rPr lang="de-DE" dirty="0" err="1">
                <a:solidFill>
                  <a:srgbClr val="FFC000"/>
                </a:solidFill>
              </a:rPr>
              <a:t>to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create</a:t>
            </a:r>
            <a:r>
              <a:rPr lang="de-DE" dirty="0">
                <a:solidFill>
                  <a:srgbClr val="FFC000"/>
                </a:solidFill>
              </a:rPr>
              <a:t> GNNs </a:t>
            </a:r>
            <a:r>
              <a:rPr lang="de-DE" dirty="0" err="1">
                <a:solidFill>
                  <a:srgbClr val="FFC000"/>
                </a:solidFill>
              </a:rPr>
              <a:t>to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solve</a:t>
            </a:r>
            <a:r>
              <a:rPr lang="de-DE" dirty="0">
                <a:solidFill>
                  <a:srgbClr val="FFC000"/>
                </a:solidFill>
              </a:rPr>
              <a:t> a </a:t>
            </a:r>
            <a:r>
              <a:rPr lang="de-DE" dirty="0" err="1">
                <a:solidFill>
                  <a:srgbClr val="FFC000"/>
                </a:solidFill>
              </a:rPr>
              <a:t>task</a:t>
            </a:r>
            <a:r>
              <a:rPr lang="de-DE" dirty="0">
                <a:solidFill>
                  <a:srgbClr val="FFC000"/>
                </a:solidFill>
              </a:rPr>
              <a:t>, </a:t>
            </a:r>
            <a:r>
              <a:rPr lang="de-DE" dirty="0" err="1">
                <a:solidFill>
                  <a:srgbClr val="FFC000"/>
                </a:solidFill>
              </a:rPr>
              <a:t>which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seems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much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more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complicated</a:t>
            </a:r>
            <a:r>
              <a:rPr lang="de-DE" dirty="0">
                <a:solidFill>
                  <a:srgbClr val="FFC000"/>
                </a:solidFill>
              </a:rPr>
              <a:t> 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FFC000"/>
                </a:solidFill>
              </a:rPr>
              <a:t>Your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opinion</a:t>
            </a:r>
            <a:r>
              <a:rPr lang="de-DE" dirty="0">
                <a:solidFill>
                  <a:srgbClr val="FFC000"/>
                </a:soli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544840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D8743-901E-0F68-2B3D-5444FE37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5) </a:t>
            </a:r>
            <a:r>
              <a:rPr lang="de-DE" b="1" dirty="0" err="1"/>
              <a:t>Conversational</a:t>
            </a:r>
            <a:r>
              <a:rPr lang="de-DE" b="1" dirty="0"/>
              <a:t> </a:t>
            </a:r>
            <a:r>
              <a:rPr lang="de-DE" b="1" dirty="0" err="1"/>
              <a:t>recommendation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EACA5E-2FFE-7116-A8AD-6AAD81B8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- This </a:t>
            </a:r>
            <a:r>
              <a:rPr lang="de-DE" dirty="0" err="1">
                <a:sym typeface="Wingdings" panose="05000000000000000000" pitchFamily="2" charset="2"/>
              </a:rPr>
              <a:t>seems</a:t>
            </a:r>
            <a:r>
              <a:rPr lang="de-DE" dirty="0">
                <a:sym typeface="Wingdings" panose="05000000000000000000" pitchFamily="2" charset="2"/>
              </a:rPr>
              <a:t> an </a:t>
            </a:r>
            <a:r>
              <a:rPr lang="de-DE" dirty="0" err="1">
                <a:sym typeface="Wingdings" panose="05000000000000000000" pitchFamily="2" charset="2"/>
              </a:rPr>
              <a:t>very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interesting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field</a:t>
            </a:r>
            <a:endParaRPr lang="de-DE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This also </a:t>
            </a:r>
            <a:r>
              <a:rPr lang="de-DE" dirty="0" err="1">
                <a:sym typeface="Wingdings" panose="05000000000000000000" pitchFamily="2" charset="2"/>
              </a:rPr>
              <a:t>seems</a:t>
            </a:r>
            <a:r>
              <a:rPr lang="de-DE" dirty="0">
                <a:sym typeface="Wingdings" panose="05000000000000000000" pitchFamily="2" charset="2"/>
              </a:rPr>
              <a:t> like a </a:t>
            </a:r>
            <a:r>
              <a:rPr lang="de-DE" dirty="0" err="1">
                <a:sym typeface="Wingdings" panose="05000000000000000000" pitchFamily="2" charset="2"/>
              </a:rPr>
              <a:t>field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very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big</a:t>
            </a:r>
            <a:r>
              <a:rPr lang="de-DE" dirty="0">
                <a:sym typeface="Wingdings" panose="05000000000000000000" pitchFamily="2" charset="2"/>
              </a:rPr>
              <a:t> potential and </a:t>
            </a:r>
            <a:r>
              <a:rPr lang="de-DE" dirty="0" err="1">
                <a:sym typeface="Wingdings" panose="05000000000000000000" pitchFamily="2" charset="2"/>
              </a:rPr>
              <a:t>work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progress</a:t>
            </a:r>
            <a:r>
              <a:rPr lang="de-DE" dirty="0">
                <a:sym typeface="Wingdings" panose="05000000000000000000" pitchFamily="2" charset="2"/>
              </a:rPr>
              <a:t>. </a:t>
            </a:r>
            <a:r>
              <a:rPr lang="de-DE" dirty="0" err="1">
                <a:sym typeface="Wingdings" panose="05000000000000000000" pitchFamily="2" charset="2"/>
              </a:rPr>
              <a:t>Current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example</a:t>
            </a:r>
            <a:r>
              <a:rPr lang="de-DE" dirty="0">
                <a:sym typeface="Wingdings" panose="05000000000000000000" pitchFamily="2" charset="2"/>
              </a:rPr>
              <a:t>: Bing </a:t>
            </a:r>
            <a:r>
              <a:rPr lang="de-DE" dirty="0" err="1">
                <a:sym typeface="Wingdings" panose="05000000000000000000" pitchFamily="2" charset="2"/>
              </a:rPr>
              <a:t>integrating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ChatGPT</a:t>
            </a: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Many </a:t>
            </a:r>
            <a:r>
              <a:rPr lang="de-DE" dirty="0" err="1">
                <a:sym typeface="Wingdings" panose="05000000000000000000" pitchFamily="2" charset="2"/>
              </a:rPr>
              <a:t>systems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including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recommender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system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based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ones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might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chatrobots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future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 err="1">
                <a:solidFill>
                  <a:schemeClr val="accent6"/>
                </a:solidFill>
                <a:sym typeface="Wingdings" panose="05000000000000000000" pitchFamily="2" charset="2"/>
              </a:rPr>
              <a:t>Seems</a:t>
            </a:r>
            <a:r>
              <a:rPr lang="de-DE" dirty="0">
                <a:solidFill>
                  <a:schemeClr val="accent6"/>
                </a:solidFill>
                <a:sym typeface="Wingdings" panose="05000000000000000000" pitchFamily="2" charset="2"/>
              </a:rPr>
              <a:t> a </a:t>
            </a:r>
            <a:r>
              <a:rPr lang="de-DE" dirty="0" err="1">
                <a:solidFill>
                  <a:schemeClr val="accent6"/>
                </a:solidFill>
                <a:sym typeface="Wingdings" panose="05000000000000000000" pitchFamily="2" charset="2"/>
              </a:rPr>
              <a:t>suitable</a:t>
            </a:r>
            <a:r>
              <a:rPr lang="de-DE" dirty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accent6"/>
                </a:solidFill>
                <a:sym typeface="Wingdings" panose="05000000000000000000" pitchFamily="2" charset="2"/>
              </a:rPr>
              <a:t>topic</a:t>
            </a:r>
            <a:r>
              <a:rPr lang="de-DE" dirty="0">
                <a:solidFill>
                  <a:schemeClr val="accent6"/>
                </a:solidFill>
                <a:sym typeface="Wingdings" panose="05000000000000000000" pitchFamily="2" charset="2"/>
              </a:rPr>
              <a:t>. </a:t>
            </a:r>
            <a:r>
              <a:rPr lang="de-DE" dirty="0" err="1">
                <a:solidFill>
                  <a:schemeClr val="accent6"/>
                </a:solidFill>
                <a:sym typeface="Wingdings" panose="05000000000000000000" pitchFamily="2" charset="2"/>
              </a:rPr>
              <a:t>We</a:t>
            </a:r>
            <a:r>
              <a:rPr lang="de-DE" dirty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accent6"/>
                </a:solidFill>
                <a:sym typeface="Wingdings" panose="05000000000000000000" pitchFamily="2" charset="2"/>
              </a:rPr>
              <a:t>could</a:t>
            </a:r>
            <a:r>
              <a:rPr lang="de-DE" dirty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accent6"/>
                </a:solidFill>
                <a:sym typeface="Wingdings" panose="05000000000000000000" pitchFamily="2" charset="2"/>
              </a:rPr>
              <a:t>again</a:t>
            </a:r>
            <a:r>
              <a:rPr lang="de-DE" dirty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accent6"/>
                </a:solidFill>
                <a:sym typeface="Wingdings" panose="05000000000000000000" pitchFamily="2" charset="2"/>
              </a:rPr>
              <a:t>start</a:t>
            </a:r>
            <a:r>
              <a:rPr lang="de-DE" dirty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accent6"/>
                </a:solidFill>
                <a:sym typeface="Wingdings" panose="05000000000000000000" pitchFamily="2" charset="2"/>
              </a:rPr>
              <a:t>with</a:t>
            </a:r>
            <a:r>
              <a:rPr lang="de-DE" dirty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accent6"/>
                </a:solidFill>
                <a:sym typeface="Wingdings" panose="05000000000000000000" pitchFamily="2" charset="2"/>
              </a:rPr>
              <a:t>summarizing</a:t>
            </a:r>
            <a:r>
              <a:rPr lang="de-DE" dirty="0">
                <a:solidFill>
                  <a:schemeClr val="accent6"/>
                </a:solidFill>
                <a:sym typeface="Wingdings" panose="05000000000000000000" pitchFamily="2" charset="2"/>
              </a:rPr>
              <a:t> and </a:t>
            </a:r>
            <a:r>
              <a:rPr lang="de-DE" dirty="0" err="1">
                <a:solidFill>
                  <a:schemeClr val="accent6"/>
                </a:solidFill>
                <a:sym typeface="Wingdings" panose="05000000000000000000" pitchFamily="2" charset="2"/>
              </a:rPr>
              <a:t>evaulating</a:t>
            </a:r>
            <a:r>
              <a:rPr lang="de-DE" dirty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accent6"/>
                </a:solidFill>
                <a:sym typeface="Wingdings" panose="05000000000000000000" pitchFamily="2" charset="2"/>
              </a:rPr>
              <a:t>existing</a:t>
            </a:r>
            <a:r>
              <a:rPr lang="de-DE" dirty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accent6"/>
                </a:solidFill>
                <a:sym typeface="Wingdings" panose="05000000000000000000" pitchFamily="2" charset="2"/>
              </a:rPr>
              <a:t>approaches</a:t>
            </a:r>
            <a:r>
              <a:rPr lang="de-DE" dirty="0">
                <a:solidFill>
                  <a:schemeClr val="accent6"/>
                </a:solidFill>
                <a:sym typeface="Wingdings" panose="05000000000000000000" pitchFamily="2" charset="2"/>
              </a:rPr>
              <a:t> and after </a:t>
            </a:r>
            <a:r>
              <a:rPr lang="de-DE" dirty="0" err="1">
                <a:solidFill>
                  <a:schemeClr val="accent6"/>
                </a:solidFill>
                <a:sym typeface="Wingdings" panose="05000000000000000000" pitchFamily="2" charset="2"/>
              </a:rPr>
              <a:t>that</a:t>
            </a:r>
            <a:r>
              <a:rPr lang="de-DE" dirty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accent6"/>
                </a:solidFill>
                <a:sym typeface="Wingdings" panose="05000000000000000000" pitchFamily="2" charset="2"/>
              </a:rPr>
              <a:t>trying</a:t>
            </a:r>
            <a:r>
              <a:rPr lang="de-DE" dirty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accent6"/>
                </a:solidFill>
                <a:sym typeface="Wingdings" panose="05000000000000000000" pitchFamily="2" charset="2"/>
              </a:rPr>
              <a:t>to</a:t>
            </a:r>
            <a:r>
              <a:rPr lang="de-DE" dirty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accent6"/>
                </a:solidFill>
                <a:sym typeface="Wingdings" panose="05000000000000000000" pitchFamily="2" charset="2"/>
              </a:rPr>
              <a:t>improve</a:t>
            </a:r>
            <a:r>
              <a:rPr lang="de-DE" dirty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accent6"/>
                </a:solidFill>
                <a:sym typeface="Wingdings" panose="05000000000000000000" pitchFamily="2" charset="2"/>
              </a:rPr>
              <a:t>something</a:t>
            </a:r>
            <a:r>
              <a:rPr lang="de-DE" dirty="0">
                <a:solidFill>
                  <a:schemeClr val="accent6"/>
                </a:solidFill>
                <a:sym typeface="Wingdings" panose="05000000000000000000" pitchFamily="2" charset="2"/>
              </a:rPr>
              <a:t>. Problem: </a:t>
            </a:r>
            <a:r>
              <a:rPr lang="de-DE" dirty="0">
                <a:solidFill>
                  <a:srgbClr val="FFC000"/>
                </a:solidFill>
                <a:sym typeface="Wingdings" panose="05000000000000000000" pitchFamily="2" charset="2"/>
              </a:rPr>
              <a:t>Not </a:t>
            </a:r>
            <a:r>
              <a:rPr lang="de-DE" dirty="0" err="1">
                <a:solidFill>
                  <a:srgbClr val="FFC000"/>
                </a:solidFill>
                <a:sym typeface="Wingdings" panose="05000000000000000000" pitchFamily="2" charset="2"/>
              </a:rPr>
              <a:t>many</a:t>
            </a:r>
            <a:r>
              <a:rPr lang="de-DE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C000"/>
                </a:solidFill>
                <a:sym typeface="Wingdings" panose="05000000000000000000" pitchFamily="2" charset="2"/>
              </a:rPr>
              <a:t>sources</a:t>
            </a:r>
            <a:r>
              <a:rPr lang="de-DE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C000"/>
                </a:solidFill>
                <a:sym typeface="Wingdings" panose="05000000000000000000" pitchFamily="2" charset="2"/>
              </a:rPr>
              <a:t>yet</a:t>
            </a:r>
            <a:endParaRPr lang="de-DE" u="sng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4992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154E87-03C8-CA82-D799-94FC3AD6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6) Over-</a:t>
            </a:r>
            <a:r>
              <a:rPr lang="de-DE" b="1" dirty="0" err="1"/>
              <a:t>smoothing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0CB90C-9BC3-260D-AD3A-889B6D2E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err="1">
                <a:solidFill>
                  <a:srgbClr val="FFC000"/>
                </a:solidFill>
              </a:rPr>
              <a:t>We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are</a:t>
            </a:r>
            <a:r>
              <a:rPr lang="de-DE" dirty="0">
                <a:solidFill>
                  <a:srgbClr val="FFC000"/>
                </a:solidFill>
              </a:rPr>
              <a:t> not </a:t>
            </a:r>
            <a:r>
              <a:rPr lang="de-DE" dirty="0" err="1">
                <a:solidFill>
                  <a:srgbClr val="FFC000"/>
                </a:solidFill>
              </a:rPr>
              <a:t>sure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if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it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makes</a:t>
            </a:r>
            <a:r>
              <a:rPr lang="de-DE" dirty="0">
                <a:solidFill>
                  <a:srgbClr val="FFC000"/>
                </a:solidFill>
              </a:rPr>
              <a:t> sense </a:t>
            </a:r>
            <a:r>
              <a:rPr lang="de-DE" dirty="0" err="1">
                <a:solidFill>
                  <a:srgbClr val="FFC000"/>
                </a:solidFill>
              </a:rPr>
              <a:t>to</a:t>
            </a:r>
            <a:r>
              <a:rPr lang="de-DE" dirty="0">
                <a:solidFill>
                  <a:srgbClr val="FFC000"/>
                </a:solidFill>
              </a:rPr>
              <a:t> just </a:t>
            </a:r>
            <a:r>
              <a:rPr lang="de-DE" dirty="0" err="1">
                <a:solidFill>
                  <a:srgbClr val="FFC000"/>
                </a:solidFill>
              </a:rPr>
              <a:t>look</a:t>
            </a:r>
            <a:r>
              <a:rPr lang="de-DE" dirty="0">
                <a:solidFill>
                  <a:srgbClr val="FFC000"/>
                </a:solidFill>
              </a:rPr>
              <a:t> on </a:t>
            </a:r>
            <a:r>
              <a:rPr lang="de-DE" dirty="0" err="1">
                <a:solidFill>
                  <a:srgbClr val="FFC000"/>
                </a:solidFill>
              </a:rPr>
              <a:t>oversmoothing</a:t>
            </a:r>
            <a:r>
              <a:rPr lang="de-DE" dirty="0">
                <a:solidFill>
                  <a:srgbClr val="FFC000"/>
                </a:solidFill>
              </a:rPr>
              <a:t> in </a:t>
            </a:r>
            <a:r>
              <a:rPr lang="de-DE" dirty="0" err="1">
                <a:solidFill>
                  <a:srgbClr val="FFC000"/>
                </a:solidFill>
              </a:rPr>
              <a:t>recommender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systems</a:t>
            </a:r>
            <a:r>
              <a:rPr lang="de-DE" dirty="0">
                <a:solidFill>
                  <a:srgbClr val="FFC000"/>
                </a:solidFill>
              </a:rPr>
              <a:t>, </a:t>
            </a:r>
            <a:r>
              <a:rPr lang="de-DE" dirty="0" err="1">
                <a:solidFill>
                  <a:srgbClr val="FFC000"/>
                </a:solidFill>
              </a:rPr>
              <a:t>as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this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problem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affects</a:t>
            </a:r>
            <a:r>
              <a:rPr lang="de-DE" dirty="0">
                <a:solidFill>
                  <a:srgbClr val="FFC000"/>
                </a:solidFill>
              </a:rPr>
              <a:t> all </a:t>
            </a:r>
            <a:r>
              <a:rPr lang="de-DE" dirty="0" err="1">
                <a:solidFill>
                  <a:srgbClr val="FFC000"/>
                </a:solidFill>
              </a:rPr>
              <a:t>domains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of</a:t>
            </a:r>
            <a:r>
              <a:rPr lang="de-DE" dirty="0">
                <a:solidFill>
                  <a:srgbClr val="FFC000"/>
                </a:solidFill>
              </a:rPr>
              <a:t> GNNs. </a:t>
            </a:r>
            <a:r>
              <a:rPr lang="de-DE" dirty="0" err="1">
                <a:solidFill>
                  <a:srgbClr val="FFC000"/>
                </a:solidFill>
              </a:rPr>
              <a:t>If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solutions</a:t>
            </a:r>
            <a:r>
              <a:rPr lang="de-DE" dirty="0">
                <a:solidFill>
                  <a:srgbClr val="FFC000"/>
                </a:solidFill>
              </a:rPr>
              <a:t> in </a:t>
            </a:r>
            <a:r>
              <a:rPr lang="de-DE" dirty="0" err="1">
                <a:solidFill>
                  <a:srgbClr val="FFC000"/>
                </a:solidFill>
              </a:rPr>
              <a:t>recommender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systems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are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likely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to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work</a:t>
            </a:r>
            <a:r>
              <a:rPr lang="de-DE" dirty="0">
                <a:solidFill>
                  <a:srgbClr val="FFC000"/>
                </a:solidFill>
              </a:rPr>
              <a:t> in </a:t>
            </a:r>
            <a:r>
              <a:rPr lang="de-DE" dirty="0" err="1">
                <a:solidFill>
                  <a:srgbClr val="FFC000"/>
                </a:solidFill>
              </a:rPr>
              <a:t>other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domains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too</a:t>
            </a:r>
            <a:r>
              <a:rPr lang="de-DE" dirty="0">
                <a:solidFill>
                  <a:srgbClr val="FFC000"/>
                </a:solidFill>
              </a:rPr>
              <a:t>, </a:t>
            </a:r>
            <a:r>
              <a:rPr lang="de-DE" dirty="0" err="1">
                <a:solidFill>
                  <a:srgbClr val="FFC000"/>
                </a:solidFill>
              </a:rPr>
              <a:t>it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doesnt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make</a:t>
            </a:r>
            <a:r>
              <a:rPr lang="de-DE" dirty="0">
                <a:solidFill>
                  <a:srgbClr val="FFC000"/>
                </a:solidFill>
              </a:rPr>
              <a:t> sense </a:t>
            </a:r>
            <a:r>
              <a:rPr lang="de-DE" dirty="0" err="1">
                <a:solidFill>
                  <a:srgbClr val="FFC000"/>
                </a:solidFill>
              </a:rPr>
              <a:t>to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focus</a:t>
            </a:r>
            <a:r>
              <a:rPr lang="de-DE" dirty="0">
                <a:solidFill>
                  <a:srgbClr val="FFC000"/>
                </a:solidFill>
              </a:rPr>
              <a:t> on </a:t>
            </a:r>
            <a:r>
              <a:rPr lang="de-DE" dirty="0" err="1">
                <a:solidFill>
                  <a:srgbClr val="FFC000"/>
                </a:solidFill>
              </a:rPr>
              <a:t>recommender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systems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right</a:t>
            </a:r>
            <a:r>
              <a:rPr lang="de-DE" dirty="0">
                <a:solidFill>
                  <a:srgbClr val="FFC000"/>
                </a:solidFill>
              </a:rPr>
              <a:t>?</a:t>
            </a:r>
          </a:p>
          <a:p>
            <a:pPr>
              <a:buFontTx/>
              <a:buChar char="-"/>
            </a:pPr>
            <a:endParaRPr lang="de-DE" dirty="0">
              <a:solidFill>
                <a:srgbClr val="FFC000"/>
              </a:solidFill>
            </a:endParaRPr>
          </a:p>
          <a:p>
            <a:pPr>
              <a:buFontTx/>
              <a:buChar char="-"/>
            </a:pPr>
            <a:r>
              <a:rPr lang="de-DE" dirty="0">
                <a:solidFill>
                  <a:srgbClr val="FFC000"/>
                </a:solidFill>
              </a:rPr>
              <a:t>Also, </a:t>
            </a:r>
            <a:r>
              <a:rPr lang="de-DE" dirty="0" err="1">
                <a:solidFill>
                  <a:srgbClr val="FFC000"/>
                </a:solidFill>
              </a:rPr>
              <a:t>is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this</a:t>
            </a:r>
            <a:r>
              <a:rPr lang="de-DE" dirty="0">
                <a:solidFill>
                  <a:srgbClr val="FFC000"/>
                </a:solidFill>
              </a:rPr>
              <a:t> an </a:t>
            </a:r>
            <a:r>
              <a:rPr lang="de-DE" dirty="0" err="1">
                <a:solidFill>
                  <a:srgbClr val="FFC000"/>
                </a:solidFill>
              </a:rPr>
              <a:t>entirely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theoretic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topic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or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is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there</a:t>
            </a:r>
            <a:r>
              <a:rPr lang="de-DE" dirty="0">
                <a:solidFill>
                  <a:srgbClr val="FFC000"/>
                </a:solidFill>
              </a:rPr>
              <a:t> potential </a:t>
            </a:r>
            <a:r>
              <a:rPr lang="de-DE" dirty="0" err="1">
                <a:solidFill>
                  <a:srgbClr val="FFC000"/>
                </a:solidFill>
              </a:rPr>
              <a:t>for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some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application-based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tasks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too</a:t>
            </a:r>
            <a:r>
              <a:rPr lang="de-DE" dirty="0">
                <a:solidFill>
                  <a:srgbClr val="FFC000"/>
                </a:solidFill>
              </a:rPr>
              <a:t>? </a:t>
            </a:r>
          </a:p>
          <a:p>
            <a:pPr>
              <a:buFontTx/>
              <a:buChar char="-"/>
            </a:pPr>
            <a:endParaRPr lang="de-DE" dirty="0">
              <a:solidFill>
                <a:srgbClr val="FFC000"/>
              </a:solidFill>
            </a:endParaRPr>
          </a:p>
          <a:p>
            <a:pPr>
              <a:buFontTx/>
              <a:buChar char="-"/>
            </a:pPr>
            <a:r>
              <a:rPr lang="de-DE" dirty="0" err="1">
                <a:solidFill>
                  <a:srgbClr val="FFC000"/>
                </a:solidFill>
              </a:rPr>
              <a:t>Your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opinion</a:t>
            </a:r>
            <a:r>
              <a:rPr lang="de-DE" dirty="0">
                <a:solidFill>
                  <a:srgbClr val="FFC000"/>
                </a:solidFill>
              </a:rPr>
              <a:t>? 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0551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DF5DF-43FB-1438-D546-0917C4AD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0" dirty="0">
                <a:solidFill>
                  <a:srgbClr val="374151"/>
                </a:solidFill>
                <a:effectLst/>
                <a:latin typeface="Söhne"/>
              </a:rPr>
              <a:t>7) Cold-start-problem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AB197-E15D-E016-5F00-6B7B834D1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264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8D96D9-E0F9-CF47-652D-634A2F70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0" dirty="0">
                <a:solidFill>
                  <a:srgbClr val="374151"/>
                </a:solidFill>
                <a:effectLst/>
                <a:latin typeface="Söhne"/>
              </a:rPr>
              <a:t>8) </a:t>
            </a:r>
            <a:r>
              <a:rPr lang="de-DE" b="1" i="0" dirty="0" err="1">
                <a:solidFill>
                  <a:srgbClr val="374151"/>
                </a:solidFill>
                <a:effectLst/>
                <a:latin typeface="Söhne"/>
              </a:rPr>
              <a:t>Robustness</a:t>
            </a:r>
            <a:r>
              <a:rPr lang="de-DE" b="1" i="0" dirty="0">
                <a:solidFill>
                  <a:srgbClr val="374151"/>
                </a:solidFill>
                <a:effectLst/>
                <a:latin typeface="Söhne"/>
              </a:rPr>
              <a:t> and </a:t>
            </a:r>
            <a:r>
              <a:rPr lang="de-DE" b="1" i="0" dirty="0" err="1">
                <a:solidFill>
                  <a:srgbClr val="374151"/>
                </a:solidFill>
                <a:effectLst/>
                <a:latin typeface="Söhne"/>
              </a:rPr>
              <a:t>adversarial</a:t>
            </a:r>
            <a:r>
              <a:rPr lang="de-DE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de-DE" b="1" i="0" dirty="0" err="1">
                <a:solidFill>
                  <a:srgbClr val="374151"/>
                </a:solidFill>
                <a:effectLst/>
                <a:latin typeface="Söhne"/>
              </a:rPr>
              <a:t>attacks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0EF4EB-6FF3-0175-5C51-5A48067D9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accent6"/>
                </a:solidFill>
              </a:rPr>
              <a:t>- This </a:t>
            </a:r>
            <a:r>
              <a:rPr lang="de-DE" dirty="0" err="1">
                <a:solidFill>
                  <a:schemeClr val="accent6"/>
                </a:solidFill>
              </a:rPr>
              <a:t>is</a:t>
            </a:r>
            <a:r>
              <a:rPr lang="de-DE" dirty="0">
                <a:solidFill>
                  <a:schemeClr val="accent6"/>
                </a:solidFill>
              </a:rPr>
              <a:t> a </a:t>
            </a:r>
            <a:r>
              <a:rPr lang="de-DE" dirty="0" err="1">
                <a:solidFill>
                  <a:schemeClr val="accent6"/>
                </a:solidFill>
              </a:rPr>
              <a:t>really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exiting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topic</a:t>
            </a:r>
            <a:r>
              <a:rPr lang="de-DE" dirty="0">
                <a:solidFill>
                  <a:schemeClr val="accent6"/>
                </a:solidFill>
              </a:rPr>
              <a:t> and </a:t>
            </a:r>
            <a:r>
              <a:rPr lang="de-DE" dirty="0" err="1">
                <a:solidFill>
                  <a:schemeClr val="accent6"/>
                </a:solidFill>
              </a:rPr>
              <a:t>quite</a:t>
            </a:r>
            <a:r>
              <a:rPr lang="de-DE" dirty="0">
                <a:solidFill>
                  <a:schemeClr val="accent6"/>
                </a:solidFill>
              </a:rPr>
              <a:t> relevant </a:t>
            </a:r>
            <a:r>
              <a:rPr lang="de-DE" dirty="0" err="1">
                <a:solidFill>
                  <a:schemeClr val="accent6"/>
                </a:solidFill>
              </a:rPr>
              <a:t>for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applications</a:t>
            </a:r>
            <a:endParaRPr lang="de-DE" dirty="0">
              <a:solidFill>
                <a:schemeClr val="accent6"/>
              </a:solidFill>
            </a:endParaRPr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r>
              <a:rPr lang="de-DE" dirty="0"/>
              <a:t>Problems: 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accent4"/>
                </a:solidFill>
              </a:rPr>
              <a:t>This </a:t>
            </a:r>
            <a:r>
              <a:rPr lang="de-DE" dirty="0" err="1">
                <a:solidFill>
                  <a:schemeClr val="accent4"/>
                </a:solidFill>
              </a:rPr>
              <a:t>is</a:t>
            </a:r>
            <a:r>
              <a:rPr lang="de-DE" dirty="0">
                <a:solidFill>
                  <a:schemeClr val="accent4"/>
                </a:solidFill>
              </a:rPr>
              <a:t> a </a:t>
            </a:r>
            <a:r>
              <a:rPr lang="de-DE" dirty="0" err="1">
                <a:solidFill>
                  <a:schemeClr val="accent4"/>
                </a:solidFill>
              </a:rPr>
              <a:t>general</a:t>
            </a:r>
            <a:r>
              <a:rPr lang="de-DE" dirty="0">
                <a:solidFill>
                  <a:schemeClr val="accent4"/>
                </a:solidFill>
              </a:rPr>
              <a:t> </a:t>
            </a:r>
            <a:r>
              <a:rPr lang="de-DE" dirty="0" err="1">
                <a:solidFill>
                  <a:schemeClr val="accent4"/>
                </a:solidFill>
              </a:rPr>
              <a:t>field</a:t>
            </a:r>
            <a:r>
              <a:rPr lang="de-DE" dirty="0">
                <a:solidFill>
                  <a:schemeClr val="accent4"/>
                </a:solidFill>
              </a:rPr>
              <a:t> </a:t>
            </a:r>
            <a:r>
              <a:rPr lang="de-DE" dirty="0" err="1">
                <a:solidFill>
                  <a:schemeClr val="accent4"/>
                </a:solidFill>
              </a:rPr>
              <a:t>too</a:t>
            </a:r>
            <a:r>
              <a:rPr lang="de-DE" dirty="0">
                <a:solidFill>
                  <a:schemeClr val="accent4"/>
                </a:solidFill>
              </a:rPr>
              <a:t> and not limited on </a:t>
            </a:r>
            <a:r>
              <a:rPr lang="de-DE" dirty="0" err="1">
                <a:solidFill>
                  <a:schemeClr val="accent4"/>
                </a:solidFill>
              </a:rPr>
              <a:t>recommender</a:t>
            </a:r>
            <a:r>
              <a:rPr lang="de-DE" dirty="0">
                <a:solidFill>
                  <a:schemeClr val="accent4"/>
                </a:solidFill>
              </a:rPr>
              <a:t> </a:t>
            </a:r>
            <a:r>
              <a:rPr lang="de-DE" dirty="0" err="1">
                <a:solidFill>
                  <a:schemeClr val="accent4"/>
                </a:solidFill>
              </a:rPr>
              <a:t>systems</a:t>
            </a:r>
            <a:r>
              <a:rPr lang="de-DE" dirty="0">
                <a:solidFill>
                  <a:schemeClr val="accent4"/>
                </a:solidFill>
              </a:rPr>
              <a:t>. </a:t>
            </a:r>
          </a:p>
          <a:p>
            <a:pPr>
              <a:buFontTx/>
              <a:buChar char="-"/>
            </a:pPr>
            <a:r>
              <a:rPr lang="de-DE" dirty="0" err="1">
                <a:solidFill>
                  <a:schemeClr val="accent4"/>
                </a:solidFill>
              </a:rPr>
              <a:t>There</a:t>
            </a:r>
            <a:r>
              <a:rPr lang="de-DE" dirty="0">
                <a:solidFill>
                  <a:schemeClr val="accent4"/>
                </a:solidFill>
              </a:rPr>
              <a:t> </a:t>
            </a:r>
            <a:r>
              <a:rPr lang="de-DE" dirty="0" err="1">
                <a:solidFill>
                  <a:schemeClr val="accent4"/>
                </a:solidFill>
              </a:rPr>
              <a:t>is</a:t>
            </a:r>
            <a:r>
              <a:rPr lang="de-DE" dirty="0">
                <a:solidFill>
                  <a:schemeClr val="accent4"/>
                </a:solidFill>
              </a:rPr>
              <a:t> </a:t>
            </a:r>
            <a:r>
              <a:rPr lang="de-DE" dirty="0" err="1">
                <a:solidFill>
                  <a:schemeClr val="accent4"/>
                </a:solidFill>
              </a:rPr>
              <a:t>already</a:t>
            </a:r>
            <a:r>
              <a:rPr lang="de-DE" dirty="0">
                <a:solidFill>
                  <a:schemeClr val="accent4"/>
                </a:solidFill>
              </a:rPr>
              <a:t> a </a:t>
            </a:r>
            <a:r>
              <a:rPr lang="de-DE" dirty="0" err="1">
                <a:solidFill>
                  <a:schemeClr val="accent4"/>
                </a:solidFill>
              </a:rPr>
              <a:t>good</a:t>
            </a:r>
            <a:r>
              <a:rPr lang="de-DE" dirty="0">
                <a:solidFill>
                  <a:schemeClr val="accent4"/>
                </a:solidFill>
              </a:rPr>
              <a:t> </a:t>
            </a:r>
            <a:r>
              <a:rPr lang="de-DE" dirty="0" err="1">
                <a:solidFill>
                  <a:schemeClr val="accent4"/>
                </a:solidFill>
              </a:rPr>
              <a:t>survey</a:t>
            </a:r>
            <a:r>
              <a:rPr lang="de-DE" dirty="0">
                <a:solidFill>
                  <a:schemeClr val="accent4"/>
                </a:solidFill>
              </a:rPr>
              <a:t> </a:t>
            </a:r>
            <a:r>
              <a:rPr lang="de-DE" dirty="0" err="1">
                <a:solidFill>
                  <a:schemeClr val="accent4"/>
                </a:solidFill>
              </a:rPr>
              <a:t>here</a:t>
            </a:r>
            <a:r>
              <a:rPr lang="de-DE" dirty="0">
                <a:solidFill>
                  <a:schemeClr val="accent4"/>
                </a:solidFill>
              </a:rPr>
              <a:t>: </a:t>
            </a:r>
            <a:r>
              <a:rPr lang="de-DE" dirty="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https://arxiv.org/pdf/1812.10528.pdf</a:t>
            </a:r>
            <a:r>
              <a:rPr lang="de-DE" dirty="0">
                <a:solidFill>
                  <a:schemeClr val="accent4"/>
                </a:solidFill>
              </a:rPr>
              <a:t>  (</a:t>
            </a:r>
            <a:r>
              <a:rPr lang="de-DE" dirty="0" err="1">
                <a:solidFill>
                  <a:schemeClr val="accent4"/>
                </a:solidFill>
              </a:rPr>
              <a:t>expecially</a:t>
            </a:r>
            <a:r>
              <a:rPr lang="de-DE" dirty="0">
                <a:solidFill>
                  <a:schemeClr val="accent4"/>
                </a:solidFill>
              </a:rPr>
              <a:t> </a:t>
            </a:r>
            <a:r>
              <a:rPr lang="de-DE" dirty="0" err="1">
                <a:solidFill>
                  <a:schemeClr val="accent4"/>
                </a:solidFill>
              </a:rPr>
              <a:t>the</a:t>
            </a:r>
            <a:r>
              <a:rPr lang="de-DE" dirty="0">
                <a:solidFill>
                  <a:schemeClr val="accent4"/>
                </a:solidFill>
              </a:rPr>
              <a:t> </a:t>
            </a:r>
            <a:r>
              <a:rPr lang="de-DE" dirty="0" err="1">
                <a:solidFill>
                  <a:schemeClr val="accent4"/>
                </a:solidFill>
              </a:rPr>
              <a:t>graphics</a:t>
            </a:r>
            <a:r>
              <a:rPr lang="de-DE" dirty="0">
                <a:solidFill>
                  <a:schemeClr val="accent4"/>
                </a:solidFill>
              </a:rPr>
              <a:t> on </a:t>
            </a:r>
            <a:r>
              <a:rPr lang="de-DE" dirty="0" err="1">
                <a:solidFill>
                  <a:schemeClr val="accent4"/>
                </a:solidFill>
              </a:rPr>
              <a:t>page</a:t>
            </a:r>
            <a:r>
              <a:rPr lang="de-DE" dirty="0">
                <a:solidFill>
                  <a:schemeClr val="accent4"/>
                </a:solidFill>
              </a:rPr>
              <a:t> 5 and 9 </a:t>
            </a:r>
            <a:r>
              <a:rPr lang="de-DE" dirty="0" err="1">
                <a:solidFill>
                  <a:schemeClr val="accent4"/>
                </a:solidFill>
              </a:rPr>
              <a:t>seem</a:t>
            </a:r>
            <a:r>
              <a:rPr lang="de-DE" dirty="0">
                <a:solidFill>
                  <a:schemeClr val="accent4"/>
                </a:solidFill>
              </a:rPr>
              <a:t> </a:t>
            </a:r>
            <a:r>
              <a:rPr lang="de-DE" dirty="0" err="1">
                <a:solidFill>
                  <a:schemeClr val="accent4"/>
                </a:solidFill>
              </a:rPr>
              <a:t>awesome</a:t>
            </a:r>
            <a:r>
              <a:rPr lang="de-DE" dirty="0">
                <a:solidFill>
                  <a:schemeClr val="accent4"/>
                </a:solidFill>
              </a:rPr>
              <a:t>!) 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accent4"/>
                </a:solidFill>
              </a:rPr>
              <a:t>Also, </a:t>
            </a:r>
            <a:r>
              <a:rPr lang="de-DE" dirty="0" err="1">
                <a:solidFill>
                  <a:schemeClr val="accent4"/>
                </a:solidFill>
              </a:rPr>
              <a:t>is</a:t>
            </a:r>
            <a:r>
              <a:rPr lang="de-DE" dirty="0">
                <a:solidFill>
                  <a:schemeClr val="accent4"/>
                </a:solidFill>
              </a:rPr>
              <a:t> </a:t>
            </a:r>
            <a:r>
              <a:rPr lang="de-DE" dirty="0" err="1">
                <a:solidFill>
                  <a:schemeClr val="accent4"/>
                </a:solidFill>
              </a:rPr>
              <a:t>this</a:t>
            </a:r>
            <a:r>
              <a:rPr lang="de-DE" dirty="0">
                <a:solidFill>
                  <a:schemeClr val="accent4"/>
                </a:solidFill>
              </a:rPr>
              <a:t> an </a:t>
            </a:r>
            <a:r>
              <a:rPr lang="de-DE" dirty="0" err="1">
                <a:solidFill>
                  <a:schemeClr val="accent4"/>
                </a:solidFill>
              </a:rPr>
              <a:t>area</a:t>
            </a:r>
            <a:r>
              <a:rPr lang="de-DE" dirty="0">
                <a:solidFill>
                  <a:schemeClr val="accent4"/>
                </a:solidFill>
              </a:rPr>
              <a:t> </a:t>
            </a:r>
            <a:r>
              <a:rPr lang="de-DE" dirty="0" err="1">
                <a:solidFill>
                  <a:schemeClr val="accent4"/>
                </a:solidFill>
              </a:rPr>
              <a:t>you</a:t>
            </a:r>
            <a:r>
              <a:rPr lang="de-DE" dirty="0">
                <a:solidFill>
                  <a:schemeClr val="accent4"/>
                </a:solidFill>
              </a:rPr>
              <a:t> </a:t>
            </a:r>
            <a:r>
              <a:rPr lang="de-DE" dirty="0" err="1">
                <a:solidFill>
                  <a:schemeClr val="accent4"/>
                </a:solidFill>
              </a:rPr>
              <a:t>as</a:t>
            </a:r>
            <a:r>
              <a:rPr lang="de-DE" dirty="0">
                <a:solidFill>
                  <a:schemeClr val="accent4"/>
                </a:solidFill>
              </a:rPr>
              <a:t> </a:t>
            </a:r>
            <a:r>
              <a:rPr lang="de-DE" dirty="0" err="1">
                <a:solidFill>
                  <a:schemeClr val="accent4"/>
                </a:solidFill>
              </a:rPr>
              <a:t>supervisor</a:t>
            </a:r>
            <a:r>
              <a:rPr lang="de-DE" dirty="0">
                <a:solidFill>
                  <a:schemeClr val="accent4"/>
                </a:solidFill>
              </a:rPr>
              <a:t> </a:t>
            </a:r>
            <a:r>
              <a:rPr lang="de-DE" dirty="0" err="1">
                <a:solidFill>
                  <a:schemeClr val="accent4"/>
                </a:solidFill>
              </a:rPr>
              <a:t>have</a:t>
            </a:r>
            <a:r>
              <a:rPr lang="de-DE" dirty="0">
                <a:solidFill>
                  <a:schemeClr val="accent4"/>
                </a:solidFill>
              </a:rPr>
              <a:t> </a:t>
            </a:r>
            <a:r>
              <a:rPr lang="de-DE" dirty="0" err="1">
                <a:solidFill>
                  <a:schemeClr val="accent4"/>
                </a:solidFill>
              </a:rPr>
              <a:t>already</a:t>
            </a:r>
            <a:r>
              <a:rPr lang="de-DE" dirty="0">
                <a:solidFill>
                  <a:schemeClr val="accent4"/>
                </a:solidFill>
              </a:rPr>
              <a:t> </a:t>
            </a:r>
            <a:r>
              <a:rPr lang="de-DE" dirty="0" err="1">
                <a:solidFill>
                  <a:schemeClr val="accent4"/>
                </a:solidFill>
              </a:rPr>
              <a:t>worked</a:t>
            </a:r>
            <a:r>
              <a:rPr lang="de-DE" dirty="0">
                <a:solidFill>
                  <a:schemeClr val="accent4"/>
                </a:solidFill>
              </a:rPr>
              <a:t> in (i.e. </a:t>
            </a:r>
            <a:r>
              <a:rPr lang="de-DE" dirty="0" err="1">
                <a:solidFill>
                  <a:schemeClr val="accent4"/>
                </a:solidFill>
              </a:rPr>
              <a:t>could</a:t>
            </a:r>
            <a:r>
              <a:rPr lang="de-DE" dirty="0">
                <a:solidFill>
                  <a:schemeClr val="accent4"/>
                </a:solidFill>
              </a:rPr>
              <a:t> </a:t>
            </a:r>
            <a:r>
              <a:rPr lang="de-DE" dirty="0" err="1">
                <a:solidFill>
                  <a:schemeClr val="accent4"/>
                </a:solidFill>
              </a:rPr>
              <a:t>supervise</a:t>
            </a:r>
            <a:r>
              <a:rPr lang="de-DE" dirty="0">
                <a:solidFill>
                  <a:schemeClr val="accent4"/>
                </a:solidFill>
              </a:rPr>
              <a:t> </a:t>
            </a:r>
            <a:r>
              <a:rPr lang="de-DE" dirty="0" err="1">
                <a:solidFill>
                  <a:schemeClr val="accent4"/>
                </a:solidFill>
              </a:rPr>
              <a:t>us</a:t>
            </a:r>
            <a:r>
              <a:rPr lang="de-DE" dirty="0">
                <a:solidFill>
                  <a:schemeClr val="accent4"/>
                </a:solidFill>
              </a:rPr>
              <a:t> </a:t>
            </a:r>
            <a:r>
              <a:rPr lang="de-DE" dirty="0" err="1">
                <a:solidFill>
                  <a:schemeClr val="accent4"/>
                </a:solidFill>
              </a:rPr>
              <a:t>when</a:t>
            </a:r>
            <a:r>
              <a:rPr lang="de-DE" dirty="0">
                <a:solidFill>
                  <a:schemeClr val="accent4"/>
                </a:solidFill>
              </a:rPr>
              <a:t> </a:t>
            </a:r>
            <a:r>
              <a:rPr lang="de-DE" dirty="0" err="1">
                <a:solidFill>
                  <a:schemeClr val="accent4"/>
                </a:solidFill>
              </a:rPr>
              <a:t>doing</a:t>
            </a:r>
            <a:r>
              <a:rPr lang="de-DE" dirty="0">
                <a:solidFill>
                  <a:schemeClr val="accent4"/>
                </a:solidFill>
              </a:rPr>
              <a:t> </a:t>
            </a:r>
            <a:r>
              <a:rPr lang="de-DE" dirty="0" err="1">
                <a:solidFill>
                  <a:schemeClr val="accent4"/>
                </a:solidFill>
              </a:rPr>
              <a:t>our</a:t>
            </a:r>
            <a:r>
              <a:rPr lang="de-DE" dirty="0">
                <a:solidFill>
                  <a:schemeClr val="accent4"/>
                </a:solidFill>
              </a:rPr>
              <a:t> </a:t>
            </a:r>
            <a:r>
              <a:rPr lang="de-DE" dirty="0" err="1">
                <a:solidFill>
                  <a:schemeClr val="accent4"/>
                </a:solidFill>
              </a:rPr>
              <a:t>research</a:t>
            </a:r>
            <a:r>
              <a:rPr lang="de-DE" dirty="0">
                <a:solidFill>
                  <a:schemeClr val="accent4"/>
                </a:solidFill>
              </a:rPr>
              <a:t> </a:t>
            </a:r>
            <a:r>
              <a:rPr lang="de-DE" dirty="0" err="1">
                <a:solidFill>
                  <a:schemeClr val="accent4"/>
                </a:solidFill>
              </a:rPr>
              <a:t>project</a:t>
            </a:r>
            <a:r>
              <a:rPr lang="de-DE" dirty="0">
                <a:solidFill>
                  <a:schemeClr val="accent4"/>
                </a:solidFill>
              </a:rPr>
              <a:t>)? </a:t>
            </a:r>
          </a:p>
        </p:txBody>
      </p:sp>
    </p:spTree>
    <p:extLst>
      <p:ext uri="{BB962C8B-B14F-4D97-AF65-F5344CB8AC3E}">
        <p14:creationId xmlns:p14="http://schemas.microsoft.com/office/powerpoint/2010/main" val="9512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0CC7A-D219-7F1C-A573-DC70810E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Result</a:t>
            </a:r>
            <a:r>
              <a:rPr lang="de-DE" b="1" dirty="0"/>
              <a:t>: Preselection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tasks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5FBB6C-2B16-40BD-5CBF-D98D18F31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1) Dynamic GNNs </a:t>
            </a:r>
          </a:p>
          <a:p>
            <a:pPr marL="0" indent="0">
              <a:buNone/>
            </a:pPr>
            <a:r>
              <a:rPr lang="en-US" strike="sngStrike" dirty="0"/>
              <a:t>2) Efficiency and Scalability in larger GNNs</a:t>
            </a:r>
          </a:p>
          <a:p>
            <a:pPr marL="0" indent="0">
              <a:buNone/>
            </a:pPr>
            <a:r>
              <a:rPr lang="en-US" dirty="0"/>
              <a:t>3) Self-supervised GNNs (guide models to learn from unlabeled data)</a:t>
            </a:r>
          </a:p>
          <a:p>
            <a:pPr marL="0" indent="0">
              <a:buNone/>
            </a:pPr>
            <a:r>
              <a:rPr lang="en-US" strike="sngStrike" dirty="0"/>
              <a:t>4) </a:t>
            </a:r>
            <a:r>
              <a:rPr lang="en-US" strike="sngStrike" dirty="0" err="1"/>
              <a:t>AutoML</a:t>
            </a:r>
            <a:r>
              <a:rPr lang="en-US" strike="sngStrike" dirty="0"/>
              <a:t> enhanced GNNs</a:t>
            </a:r>
          </a:p>
          <a:p>
            <a:pPr marL="0" indent="0">
              <a:buNone/>
            </a:pPr>
            <a:r>
              <a:rPr lang="en-US" dirty="0"/>
              <a:t>5) Conversational recommendation (user can interact with system in conversations &amp; new data can be dynamically collected) </a:t>
            </a:r>
          </a:p>
          <a:p>
            <a:pPr marL="0" indent="0">
              <a:buNone/>
            </a:pPr>
            <a:r>
              <a:rPr lang="en-US" strike="sngStrike" dirty="0"/>
              <a:t>6) Over-smoothing</a:t>
            </a:r>
          </a:p>
          <a:p>
            <a:pPr marL="0" indent="0">
              <a:buNone/>
            </a:pPr>
            <a:r>
              <a:rPr lang="en-US" dirty="0"/>
              <a:t>7) Cold-start-problem</a:t>
            </a:r>
          </a:p>
          <a:p>
            <a:pPr marL="0" indent="0">
              <a:buNone/>
            </a:pPr>
            <a:r>
              <a:rPr lang="en-US" dirty="0"/>
              <a:t>8) Robustness and adversarial attacks</a:t>
            </a:r>
          </a:p>
        </p:txBody>
      </p:sp>
    </p:spTree>
    <p:extLst>
      <p:ext uri="{BB962C8B-B14F-4D97-AF65-F5344CB8AC3E}">
        <p14:creationId xmlns:p14="http://schemas.microsoft.com/office/powerpoint/2010/main" val="379086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8512A-251D-D264-E14A-531B6F59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Common </a:t>
            </a:r>
            <a:r>
              <a:rPr lang="de-DE" b="1" dirty="0" err="1"/>
              <a:t>datasets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654681-F93A-AFDD-8636-F9CDA6C0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General: Datasets like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Pubmet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Cora</a:t>
            </a:r>
          </a:p>
          <a:p>
            <a:pPr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we are doing research on recommender systems</a:t>
            </a:r>
          </a:p>
          <a:p>
            <a:pPr>
              <a:buFontTx/>
              <a:buChar char="-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Here, the most common datasets are: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MovieLens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(movies) , Amazon Product Review (products),  Yelp (business reviews), Last.fm (music)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We can add specific datasets as the research project progresses</a:t>
            </a:r>
            <a:endParaRPr lang="de-DE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de-DE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de-DE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datasets</a:t>
            </a:r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cover</a:t>
            </a:r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all </a:t>
            </a:r>
            <a:r>
              <a:rPr lang="de-DE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tasks</a:t>
            </a:r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in GNNs in </a:t>
            </a:r>
            <a:r>
              <a:rPr lang="de-DE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recommender</a:t>
            </a:r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systems</a:t>
            </a:r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(User-Item CF, </a:t>
            </a:r>
            <a:r>
              <a:rPr lang="de-DE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Sequential</a:t>
            </a:r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Recommendation</a:t>
            </a:r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Social</a:t>
            </a:r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Recommendation</a:t>
            </a:r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, KG </a:t>
            </a:r>
            <a:r>
              <a:rPr lang="de-DE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based</a:t>
            </a:r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Recommondation</a:t>
            </a:r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-  </a:t>
            </a:r>
            <a:r>
              <a:rPr lang="de-DE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Others</a:t>
            </a:r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GNNs: e.g. </a:t>
            </a:r>
            <a:r>
              <a:rPr lang="de-DE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Gowalla</a:t>
            </a:r>
            <a:endParaRPr lang="de-DE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-  </a:t>
            </a:r>
            <a:r>
              <a:rPr lang="de-DE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Others</a:t>
            </a:r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NOT </a:t>
            </a:r>
            <a:r>
              <a:rPr lang="de-DE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tailored</a:t>
            </a:r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GNNs: Steam (</a:t>
            </a:r>
            <a:r>
              <a:rPr lang="de-DE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gaming</a:t>
            </a:r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de-DE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Goodreads</a:t>
            </a:r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de-DE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books</a:t>
            </a:r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), Spotify Playlist(</a:t>
            </a:r>
            <a:r>
              <a:rPr lang="de-DE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music</a:t>
            </a:r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de-DE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Flixter</a:t>
            </a:r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de-DE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movies</a:t>
            </a:r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) etc.</a:t>
            </a:r>
          </a:p>
          <a:p>
            <a:pPr>
              <a:buFontTx/>
              <a:buChar char="-"/>
            </a:pPr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de-DE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think</a:t>
            </a:r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should</a:t>
            </a:r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not </a:t>
            </a:r>
            <a:r>
              <a:rPr lang="de-DE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&gt;1 </a:t>
            </a:r>
            <a:r>
              <a:rPr lang="de-DE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per </a:t>
            </a:r>
            <a:r>
              <a:rPr lang="de-DE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domain</a:t>
            </a:r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unless</a:t>
            </a:r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focus</a:t>
            </a:r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on a </a:t>
            </a:r>
            <a:r>
              <a:rPr lang="de-DE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specific</a:t>
            </a:r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domain</a:t>
            </a:r>
            <a:r>
              <a:rPr lang="de-DE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776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5CEE9D-EF22-52D9-215A-4A7B4E705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MovieLens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D69DE6-9913-EEB5-427F-60615C40E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Tx/>
              <a:buChar char="-"/>
            </a:pPr>
            <a:r>
              <a:rPr lang="de-DE" dirty="0"/>
              <a:t>Dataset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movie</a:t>
            </a:r>
            <a:r>
              <a:rPr lang="de-DE" dirty="0"/>
              <a:t> </a:t>
            </a:r>
            <a:r>
              <a:rPr lang="de-DE" dirty="0" err="1"/>
              <a:t>ratings</a:t>
            </a:r>
            <a:r>
              <a:rPr lang="de-DE" dirty="0"/>
              <a:t>,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 and </a:t>
            </a:r>
            <a:r>
              <a:rPr lang="de-DE" dirty="0" err="1"/>
              <a:t>movie</a:t>
            </a:r>
            <a:r>
              <a:rPr lang="de-DE" dirty="0"/>
              <a:t> </a:t>
            </a:r>
            <a:r>
              <a:rPr lang="de-DE" dirty="0" err="1"/>
              <a:t>matadata</a:t>
            </a:r>
            <a:endParaRPr lang="de-DE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Recommender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system</a:t>
            </a:r>
            <a:r>
              <a:rPr lang="de-DE" dirty="0">
                <a:sym typeface="Wingdings" panose="05000000000000000000" pitchFamily="2" charset="2"/>
              </a:rPr>
              <a:t>: Try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predict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preferences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based</a:t>
            </a:r>
            <a:r>
              <a:rPr lang="de-DE" dirty="0">
                <a:sym typeface="Wingdings" panose="05000000000000000000" pitchFamily="2" charset="2"/>
              </a:rPr>
              <a:t> on </a:t>
            </a:r>
            <a:r>
              <a:rPr lang="de-DE" dirty="0" err="1">
                <a:sym typeface="Wingdings" panose="05000000000000000000" pitchFamily="2" charset="2"/>
              </a:rPr>
              <a:t>movie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ratings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movie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metadata</a:t>
            </a: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- Common Benchmark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GNNs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de-DE" dirty="0" err="1">
                <a:sym typeface="Wingdings" panose="05000000000000000000" pitchFamily="2" charset="2"/>
              </a:rPr>
              <a:t>MovieLens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data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structurable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graph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GNNs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e.g. </a:t>
            </a:r>
            <a:r>
              <a:rPr lang="de-DE" dirty="0" err="1">
                <a:sym typeface="Wingdings" panose="05000000000000000000" pitchFamily="2" charset="2"/>
              </a:rPr>
              <a:t>users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movies</a:t>
            </a:r>
            <a:r>
              <a:rPr lang="de-DE" dirty="0">
                <a:sym typeface="Wingdings" panose="05000000000000000000" pitchFamily="2" charset="2"/>
              </a:rPr>
              <a:t> = </a:t>
            </a:r>
            <a:r>
              <a:rPr lang="de-DE" dirty="0" err="1">
                <a:sym typeface="Wingdings" panose="05000000000000000000" pitchFamily="2" charset="2"/>
              </a:rPr>
              <a:t>nodes</a:t>
            </a:r>
            <a:r>
              <a:rPr lang="de-DE" dirty="0">
                <a:sym typeface="Wingdings" panose="05000000000000000000" pitchFamily="2" charset="2"/>
              </a:rPr>
              <a:t>; </a:t>
            </a:r>
            <a:r>
              <a:rPr lang="de-DE" dirty="0" err="1">
                <a:sym typeface="Wingdings" panose="05000000000000000000" pitchFamily="2" charset="2"/>
              </a:rPr>
              <a:t>interactions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ratings</a:t>
            </a:r>
            <a:r>
              <a:rPr lang="de-DE" dirty="0">
                <a:sym typeface="Wingdings" panose="05000000000000000000" pitchFamily="2" charset="2"/>
              </a:rPr>
              <a:t> / </a:t>
            </a:r>
            <a:r>
              <a:rPr lang="de-DE" dirty="0" err="1">
                <a:sym typeface="Wingdings" panose="05000000000000000000" pitchFamily="2" charset="2"/>
              </a:rPr>
              <a:t>views</a:t>
            </a:r>
            <a:r>
              <a:rPr lang="de-DE" dirty="0">
                <a:sym typeface="Wingdings" panose="05000000000000000000" pitchFamily="2" charset="2"/>
              </a:rPr>
              <a:t>) = </a:t>
            </a:r>
            <a:r>
              <a:rPr lang="de-DE" dirty="0" err="1">
                <a:sym typeface="Wingdings" panose="05000000000000000000" pitchFamily="2" charset="2"/>
              </a:rPr>
              <a:t>edges</a:t>
            </a:r>
            <a:r>
              <a:rPr lang="de-DE" dirty="0">
                <a:sym typeface="Wingdings" panose="05000000000000000000" pitchFamily="2" charset="2"/>
              </a:rPr>
              <a:t>.  </a:t>
            </a:r>
            <a:r>
              <a:rPr lang="de-DE" dirty="0" err="1">
                <a:sym typeface="Wingdings" panose="05000000000000000000" pitchFamily="2" charset="2"/>
              </a:rPr>
              <a:t>Then</a:t>
            </a:r>
            <a:r>
              <a:rPr lang="de-DE" dirty="0">
                <a:sym typeface="Wingdings" panose="05000000000000000000" pitchFamily="2" charset="2"/>
              </a:rPr>
              <a:t>: link-</a:t>
            </a:r>
            <a:r>
              <a:rPr lang="de-DE" dirty="0" err="1">
                <a:sym typeface="Wingdings" panose="05000000000000000000" pitchFamily="2" charset="2"/>
              </a:rPr>
              <a:t>prediction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algn="l"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Example</a:t>
            </a:r>
            <a:r>
              <a:rPr lang="de-DE" dirty="0">
                <a:sym typeface="Wingdings" panose="05000000000000000000" pitchFamily="2" charset="2"/>
              </a:rPr>
              <a:t> Papers: </a:t>
            </a:r>
          </a:p>
          <a:p>
            <a:pPr algn="l"/>
            <a:r>
              <a:rPr lang="de-DE" i="0" dirty="0">
                <a:solidFill>
                  <a:srgbClr val="000000"/>
                </a:solidFill>
                <a:effectLst/>
              </a:rPr>
              <a:t>Graph </a:t>
            </a:r>
            <a:r>
              <a:rPr lang="de-DE" i="0" dirty="0" err="1">
                <a:solidFill>
                  <a:srgbClr val="000000"/>
                </a:solidFill>
                <a:effectLst/>
              </a:rPr>
              <a:t>Convolutional</a:t>
            </a:r>
            <a:r>
              <a:rPr lang="de-DE" i="0" dirty="0">
                <a:solidFill>
                  <a:srgbClr val="000000"/>
                </a:solidFill>
                <a:effectLst/>
              </a:rPr>
              <a:t> Matrix </a:t>
            </a:r>
            <a:r>
              <a:rPr lang="de-DE" i="0" dirty="0" err="1">
                <a:solidFill>
                  <a:srgbClr val="000000"/>
                </a:solidFill>
                <a:effectLst/>
              </a:rPr>
              <a:t>Completion</a:t>
            </a:r>
            <a:endParaRPr lang="de-DE" dirty="0">
              <a:sym typeface="Wingdings" panose="05000000000000000000" pitchFamily="2" charset="2"/>
            </a:endParaRPr>
          </a:p>
          <a:p>
            <a:pPr algn="l"/>
            <a:r>
              <a:rPr lang="en-US" i="0" dirty="0">
                <a:solidFill>
                  <a:srgbClr val="000000"/>
                </a:solidFill>
                <a:effectLst/>
              </a:rPr>
              <a:t>Session-based Recommendation with Graph Neural Network</a:t>
            </a:r>
          </a:p>
          <a:p>
            <a:pPr marL="0" indent="0" algn="l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183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DBFCD-58B1-F787-DBE5-8034716E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Amazon </a:t>
            </a:r>
            <a:r>
              <a:rPr lang="de-DE" b="1" dirty="0" err="1"/>
              <a:t>Product</a:t>
            </a:r>
            <a:r>
              <a:rPr lang="de-DE" b="1" dirty="0"/>
              <a:t> Review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C5E1B3-D953-55DA-0EA1-FD8531732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Tx/>
              <a:buChar char="-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Dataset with customer reviews on products on Amazon </a:t>
            </a:r>
          </a:p>
          <a:p>
            <a:pPr algn="l">
              <a:buFontTx/>
              <a:buChar char="-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Contains review text, rating, helpfulness votes, … </a:t>
            </a:r>
          </a:p>
          <a:p>
            <a:pPr algn="l">
              <a:buFontTx/>
              <a:buChar char="-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recommender systems: Try to recommend a user products based on his previous reviews</a:t>
            </a:r>
          </a:p>
          <a:p>
            <a:pPr algn="l">
              <a:buFontTx/>
              <a:buChar char="-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Graph representation (example): Nodes = Customers and Products; Edges Customer &lt;-&gt; Product</a:t>
            </a:r>
            <a:r>
              <a:rPr lang="de-DE" dirty="0">
                <a:solidFill>
                  <a:srgbClr val="374151"/>
                </a:solidFill>
                <a:latin typeface="Söhne"/>
              </a:rPr>
              <a:t> = Reviews (</a:t>
            </a:r>
            <a:r>
              <a:rPr lang="de-DE" dirty="0" err="1">
                <a:solidFill>
                  <a:srgbClr val="374151"/>
                </a:solidFill>
                <a:latin typeface="Söhne"/>
              </a:rPr>
              <a:t>Edges</a:t>
            </a:r>
            <a:r>
              <a:rPr lang="de-DE" dirty="0">
                <a:solidFill>
                  <a:srgbClr val="374151"/>
                </a:solidFill>
                <a:latin typeface="Söhne"/>
              </a:rPr>
              <a:t> Customer &lt;-&gt; Customer </a:t>
            </a:r>
            <a:r>
              <a:rPr lang="de-DE" dirty="0" err="1">
                <a:solidFill>
                  <a:srgbClr val="374151"/>
                </a:solidFill>
                <a:latin typeface="Söhne"/>
              </a:rPr>
              <a:t>or</a:t>
            </a:r>
            <a:r>
              <a:rPr lang="de-DE" dirty="0">
                <a:solidFill>
                  <a:srgbClr val="374151"/>
                </a:solidFill>
                <a:latin typeface="Söhne"/>
              </a:rPr>
              <a:t> </a:t>
            </a:r>
            <a:r>
              <a:rPr lang="de-DE" dirty="0" err="1">
                <a:solidFill>
                  <a:srgbClr val="374151"/>
                </a:solidFill>
                <a:latin typeface="Söhne"/>
              </a:rPr>
              <a:t>Product</a:t>
            </a:r>
            <a:r>
              <a:rPr lang="de-DE" dirty="0">
                <a:solidFill>
                  <a:srgbClr val="374151"/>
                </a:solidFill>
                <a:latin typeface="Söhne"/>
              </a:rPr>
              <a:t> &lt;-&gt; </a:t>
            </a:r>
            <a:r>
              <a:rPr lang="de-DE" dirty="0" err="1">
                <a:solidFill>
                  <a:srgbClr val="374151"/>
                </a:solidFill>
                <a:latin typeface="Söhne"/>
              </a:rPr>
              <a:t>Product</a:t>
            </a:r>
            <a:r>
              <a:rPr lang="de-DE" dirty="0">
                <a:solidFill>
                  <a:srgbClr val="374151"/>
                </a:solidFill>
                <a:latin typeface="Söhne"/>
              </a:rPr>
              <a:t> also possible!)</a:t>
            </a:r>
          </a:p>
          <a:p>
            <a:pPr algn="l">
              <a:buFontTx/>
              <a:buChar char="-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7238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570AD-0205-828B-C10C-7BC1D83E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Yelp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442978-F863-C2B0-58FE-5BF91CD2C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reviews</a:t>
            </a:r>
            <a:r>
              <a:rPr lang="de-DE" dirty="0"/>
              <a:t> (</a:t>
            </a:r>
            <a:r>
              <a:rPr lang="de-DE" dirty="0" err="1"/>
              <a:t>rating</a:t>
            </a:r>
            <a:r>
              <a:rPr lang="de-DE" dirty="0"/>
              <a:t> + review </a:t>
            </a:r>
            <a:r>
              <a:rPr lang="de-DE" dirty="0" err="1"/>
              <a:t>text</a:t>
            </a:r>
            <a:r>
              <a:rPr lang="de-DE" dirty="0"/>
              <a:t>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businesses</a:t>
            </a:r>
            <a:r>
              <a:rPr lang="de-DE" dirty="0"/>
              <a:t> </a:t>
            </a:r>
          </a:p>
          <a:p>
            <a:pPr>
              <a:buFontTx/>
              <a:buChar char="-"/>
            </a:pP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metadata</a:t>
            </a:r>
            <a:r>
              <a:rPr lang="de-DE" dirty="0"/>
              <a:t> on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businesses</a:t>
            </a:r>
            <a:endParaRPr lang="de-DE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users</a:t>
            </a:r>
            <a:r>
              <a:rPr lang="de-DE" dirty="0">
                <a:sym typeface="Wingdings" panose="05000000000000000000" pitchFamily="2" charset="2"/>
              </a:rPr>
              <a:t>: e.g. </a:t>
            </a:r>
            <a:r>
              <a:rPr lang="de-DE" dirty="0" err="1">
                <a:sym typeface="Wingdings" panose="05000000000000000000" pitchFamily="2" charset="2"/>
              </a:rPr>
              <a:t>past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reviews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name</a:t>
            </a:r>
            <a:r>
              <a:rPr lang="de-DE" dirty="0">
                <a:sym typeface="Wingdings" panose="05000000000000000000" pitchFamily="2" charset="2"/>
              </a:rPr>
              <a:t>, friend </a:t>
            </a:r>
            <a:r>
              <a:rPr lang="de-DE" dirty="0" err="1">
                <a:sym typeface="Wingdings" panose="05000000000000000000" pitchFamily="2" charset="2"/>
              </a:rPr>
              <a:t>connections</a:t>
            </a: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businesses</a:t>
            </a:r>
            <a:r>
              <a:rPr lang="de-DE" dirty="0">
                <a:sym typeface="Wingdings" panose="05000000000000000000" pitchFamily="2" charset="2"/>
              </a:rPr>
              <a:t>: e.g. </a:t>
            </a:r>
            <a:r>
              <a:rPr lang="de-DE" dirty="0" err="1">
                <a:sym typeface="Wingdings" panose="05000000000000000000" pitchFamily="2" charset="2"/>
              </a:rPr>
              <a:t>location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category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rating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de-DE" dirty="0" err="1">
                <a:sym typeface="Wingdings" panose="05000000000000000000" pitchFamily="2" charset="2"/>
              </a:rPr>
              <a:t>Recommender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system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Recommends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businesses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users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based</a:t>
            </a:r>
            <a:r>
              <a:rPr lang="de-DE" dirty="0">
                <a:sym typeface="Wingdings" panose="05000000000000000000" pitchFamily="2" charset="2"/>
              </a:rPr>
              <a:t> on </a:t>
            </a:r>
            <a:r>
              <a:rPr lang="de-DE" dirty="0" err="1">
                <a:sym typeface="Wingdings" panose="05000000000000000000" pitchFamily="2" charset="2"/>
              </a:rPr>
              <a:t>their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reviews</a:t>
            </a: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Collaborative </a:t>
            </a:r>
            <a:r>
              <a:rPr lang="de-DE" dirty="0" err="1">
                <a:sym typeface="Wingdings" panose="05000000000000000000" pitchFamily="2" charset="2"/>
              </a:rPr>
              <a:t>filtering</a:t>
            </a:r>
            <a:r>
              <a:rPr lang="de-DE" dirty="0">
                <a:sym typeface="Wingdings" panose="05000000000000000000" pitchFamily="2" charset="2"/>
              </a:rPr>
              <a:t>: also </a:t>
            </a:r>
            <a:r>
              <a:rPr lang="de-DE" dirty="0" err="1">
                <a:sym typeface="Wingdings" panose="05000000000000000000" pitchFamily="2" charset="2"/>
              </a:rPr>
              <a:t>based</a:t>
            </a:r>
            <a:r>
              <a:rPr lang="de-DE" dirty="0">
                <a:sym typeface="Wingdings" panose="05000000000000000000" pitchFamily="2" charset="2"/>
              </a:rPr>
              <a:t> on </a:t>
            </a:r>
            <a:r>
              <a:rPr lang="de-DE" dirty="0" err="1">
                <a:sym typeface="Wingdings" panose="05000000000000000000" pitchFamily="2" charset="2"/>
              </a:rPr>
              <a:t>reviews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similar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users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Content-</a:t>
            </a:r>
            <a:r>
              <a:rPr lang="de-DE" dirty="0" err="1">
                <a:sym typeface="Wingdings" panose="05000000000000000000" pitchFamily="2" charset="2"/>
              </a:rPr>
              <a:t>based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filtering</a:t>
            </a:r>
            <a:r>
              <a:rPr lang="de-DE" dirty="0">
                <a:sym typeface="Wingdings" panose="05000000000000000000" pitchFamily="2" charset="2"/>
              </a:rPr>
              <a:t>: also </a:t>
            </a:r>
            <a:r>
              <a:rPr lang="de-DE" dirty="0" err="1">
                <a:sym typeface="Wingdings" panose="05000000000000000000" pitchFamily="2" charset="2"/>
              </a:rPr>
              <a:t>based</a:t>
            </a:r>
            <a:r>
              <a:rPr lang="de-DE" dirty="0">
                <a:sym typeface="Wingdings" panose="05000000000000000000" pitchFamily="2" charset="2"/>
              </a:rPr>
              <a:t> on </a:t>
            </a:r>
            <a:r>
              <a:rPr lang="de-DE" dirty="0" err="1">
                <a:sym typeface="Wingdings" panose="05000000000000000000" pitchFamily="2" charset="2"/>
              </a:rPr>
              <a:t>similarities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between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businesses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- Graph </a:t>
            </a:r>
            <a:r>
              <a:rPr lang="de-DE" dirty="0" err="1">
                <a:sym typeface="Wingdings" panose="05000000000000000000" pitchFamily="2" charset="2"/>
              </a:rPr>
              <a:t>representation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similar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Amazon Review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32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8B8C2-D14E-70C1-0326-BFE0DAD0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Last.fm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7D4A30-C20A-C481-0A17-1026ACC75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Tx/>
              <a:buChar char="-"/>
            </a:pPr>
            <a:r>
              <a:rPr lang="de-DE" dirty="0"/>
              <a:t>Last.fm = Music </a:t>
            </a:r>
            <a:r>
              <a:rPr lang="de-DE" dirty="0" err="1"/>
              <a:t>streaming</a:t>
            </a:r>
            <a:r>
              <a:rPr lang="de-DE" dirty="0"/>
              <a:t> </a:t>
            </a:r>
            <a:r>
              <a:rPr lang="de-DE" dirty="0" err="1"/>
              <a:t>platform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Last.fm </a:t>
            </a:r>
            <a:r>
              <a:rPr lang="de-DE" dirty="0" err="1"/>
              <a:t>dataset</a:t>
            </a:r>
            <a:r>
              <a:rPr lang="de-DE" dirty="0"/>
              <a:t> =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listening</a:t>
            </a:r>
            <a:r>
              <a:rPr lang="de-DE" dirty="0"/>
              <a:t> </a:t>
            </a:r>
            <a:r>
              <a:rPr lang="de-DE" dirty="0" err="1"/>
              <a:t>histories</a:t>
            </a:r>
            <a:r>
              <a:rPr lang="de-DE" dirty="0"/>
              <a:t>, </a:t>
            </a:r>
            <a:r>
              <a:rPr lang="de-DE" dirty="0" err="1"/>
              <a:t>music-related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Also </a:t>
            </a:r>
            <a:r>
              <a:rPr lang="de-DE" dirty="0" err="1">
                <a:sym typeface="Wingdings" panose="05000000000000000000" pitchFamily="2" charset="2"/>
              </a:rPr>
              <a:t>metadata</a:t>
            </a:r>
            <a:r>
              <a:rPr lang="de-DE" dirty="0">
                <a:sym typeface="Wingdings" panose="05000000000000000000" pitchFamily="2" charset="2"/>
              </a:rPr>
              <a:t> like </a:t>
            </a:r>
            <a:r>
              <a:rPr lang="de-DE" dirty="0" err="1">
                <a:sym typeface="Wingdings" panose="05000000000000000000" pitchFamily="2" charset="2"/>
              </a:rPr>
              <a:t>artist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play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count</a:t>
            </a:r>
            <a:r>
              <a:rPr lang="de-DE" dirty="0">
                <a:sym typeface="Wingdings" panose="05000000000000000000" pitchFamily="2" charset="2"/>
              </a:rPr>
              <a:t>, etc. </a:t>
            </a:r>
            <a:endParaRPr lang="de-DE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Recommender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system</a:t>
            </a:r>
            <a:r>
              <a:rPr lang="de-DE" dirty="0">
                <a:sym typeface="Wingdings" panose="05000000000000000000" pitchFamily="2" charset="2"/>
              </a:rPr>
              <a:t>: Try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suggest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new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artists</a:t>
            </a:r>
            <a:r>
              <a:rPr lang="de-DE" dirty="0">
                <a:sym typeface="Wingdings" panose="05000000000000000000" pitchFamily="2" charset="2"/>
              </a:rPr>
              <a:t> / </a:t>
            </a:r>
            <a:r>
              <a:rPr lang="de-DE" dirty="0" err="1">
                <a:sym typeface="Wingdings" panose="05000000000000000000" pitchFamily="2" charset="2"/>
              </a:rPr>
              <a:t>tracks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users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based</a:t>
            </a:r>
            <a:r>
              <a:rPr lang="de-DE" dirty="0">
                <a:sym typeface="Wingdings" panose="05000000000000000000" pitchFamily="2" charset="2"/>
              </a:rPr>
              <a:t> on </a:t>
            </a:r>
            <a:r>
              <a:rPr lang="de-DE" dirty="0" err="1">
                <a:sym typeface="Wingdings" panose="05000000000000000000" pitchFamily="2" charset="2"/>
              </a:rPr>
              <a:t>listening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history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preferences</a:t>
            </a: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Graph </a:t>
            </a:r>
            <a:r>
              <a:rPr lang="de-DE" dirty="0" err="1">
                <a:sym typeface="Wingdings" panose="05000000000000000000" pitchFamily="2" charset="2"/>
              </a:rPr>
              <a:t>based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representation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similar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before</a:t>
            </a:r>
            <a:r>
              <a:rPr lang="de-DE" dirty="0">
                <a:sym typeface="Wingdings" panose="05000000000000000000" pitchFamily="2" charset="2"/>
              </a:rPr>
              <a:t> possible (</a:t>
            </a:r>
            <a:r>
              <a:rPr lang="de-DE" dirty="0" err="1">
                <a:sym typeface="Wingdings" panose="05000000000000000000" pitchFamily="2" charset="2"/>
              </a:rPr>
              <a:t>nodes</a:t>
            </a:r>
            <a:r>
              <a:rPr lang="de-DE" dirty="0">
                <a:sym typeface="Wingdings" panose="05000000000000000000" pitchFamily="2" charset="2"/>
              </a:rPr>
              <a:t> = </a:t>
            </a:r>
            <a:r>
              <a:rPr lang="de-DE" dirty="0" err="1">
                <a:sym typeface="Wingdings" panose="05000000000000000000" pitchFamily="2" charset="2"/>
              </a:rPr>
              <a:t>users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tracks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edges</a:t>
            </a:r>
            <a:r>
              <a:rPr lang="de-DE" dirty="0">
                <a:sym typeface="Wingdings" panose="05000000000000000000" pitchFamily="2" charset="2"/>
              </a:rPr>
              <a:t> = </a:t>
            </a:r>
            <a:r>
              <a:rPr lang="de-DE" dirty="0" err="1">
                <a:sym typeface="Wingdings" panose="05000000000000000000" pitchFamily="2" charset="2"/>
              </a:rPr>
              <a:t>connections</a:t>
            </a:r>
            <a:r>
              <a:rPr lang="de-DE" dirty="0">
                <a:sym typeface="Wingdings" panose="05000000000000000000" pitchFamily="2" charset="2"/>
              </a:rPr>
              <a:t>) </a:t>
            </a:r>
          </a:p>
          <a:p>
            <a:pPr>
              <a:buFontTx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Also: Session-</a:t>
            </a:r>
            <a:r>
              <a:rPr lang="de-DE" dirty="0" err="1">
                <a:sym typeface="Wingdings" panose="05000000000000000000" pitchFamily="2" charset="2"/>
              </a:rPr>
              <a:t>based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representation</a:t>
            </a:r>
            <a:r>
              <a:rPr lang="de-DE" dirty="0">
                <a:sym typeface="Wingdings" panose="05000000000000000000" pitchFamily="2" charset="2"/>
              </a:rPr>
              <a:t> possible (</a:t>
            </a:r>
            <a:r>
              <a:rPr lang="de-DE" dirty="0" err="1">
                <a:sym typeface="Wingdings" panose="05000000000000000000" pitchFamily="2" charset="2"/>
              </a:rPr>
              <a:t>done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several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papers</a:t>
            </a:r>
            <a:r>
              <a:rPr lang="de-DE" dirty="0">
                <a:sym typeface="Wingdings" panose="05000000000000000000" pitchFamily="2" charset="2"/>
              </a:rPr>
              <a:t>)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Session = </a:t>
            </a:r>
            <a:r>
              <a:rPr lang="de-DE" dirty="0" err="1">
                <a:sym typeface="Wingdings" panose="05000000000000000000" pitchFamily="2" charset="2"/>
              </a:rPr>
              <a:t>sequence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tracks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user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listened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Nodes = Track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Edge = </a:t>
            </a:r>
            <a:r>
              <a:rPr lang="de-DE" dirty="0" err="1">
                <a:sym typeface="Wingdings" panose="05000000000000000000" pitchFamily="2" charset="2"/>
              </a:rPr>
              <a:t>between</a:t>
            </a:r>
            <a:r>
              <a:rPr lang="de-DE" dirty="0">
                <a:sym typeface="Wingdings" panose="05000000000000000000" pitchFamily="2" charset="2"/>
              </a:rPr>
              <a:t> Tracks in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same </a:t>
            </a:r>
            <a:r>
              <a:rPr lang="de-DE" dirty="0" err="1">
                <a:sym typeface="Wingdings" panose="05000000000000000000" pitchFamily="2" charset="2"/>
              </a:rPr>
              <a:t>session</a:t>
            </a:r>
            <a:r>
              <a:rPr lang="de-DE" dirty="0">
                <a:sym typeface="Wingdings" panose="05000000000000000000" pitchFamily="2" charset="2"/>
              </a:rPr>
              <a:t>. </a:t>
            </a:r>
            <a:r>
              <a:rPr lang="de-DE" dirty="0" err="1">
                <a:sym typeface="Wingdings" panose="05000000000000000000" pitchFamily="2" charset="2"/>
              </a:rPr>
              <a:t>Advanced</a:t>
            </a:r>
            <a:r>
              <a:rPr lang="de-DE" dirty="0">
                <a:sym typeface="Wingdings" panose="05000000000000000000" pitchFamily="2" charset="2"/>
              </a:rPr>
              <a:t>: „</a:t>
            </a:r>
            <a:r>
              <a:rPr lang="de-DE" dirty="0" err="1">
                <a:sym typeface="Wingdings" panose="05000000000000000000" pitchFamily="2" charset="2"/>
              </a:rPr>
              <a:t>co-occurence</a:t>
            </a:r>
            <a:r>
              <a:rPr lang="de-DE" dirty="0">
                <a:sym typeface="Wingdings" panose="05000000000000000000" pitchFamily="2" charset="2"/>
              </a:rPr>
              <a:t>“ </a:t>
            </a:r>
            <a:r>
              <a:rPr lang="de-DE" dirty="0" err="1">
                <a:sym typeface="Wingdings" panose="05000000000000000000" pitchFamily="2" charset="2"/>
              </a:rPr>
              <a:t>between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tracks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8866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77047-4777-761B-A676-860CB7446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Next </a:t>
            </a:r>
            <a:r>
              <a:rPr lang="de-DE" b="1" dirty="0" err="1"/>
              <a:t>steps</a:t>
            </a:r>
            <a:r>
              <a:rPr lang="de-DE" b="1" dirty="0"/>
              <a:t>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C495AA-CD12-1D9A-2AD3-E367EDB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preliminary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decision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on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the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datasets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>
              <a:buFontTx/>
              <a:buChar char="-"/>
            </a:pPr>
            <a:endParaRPr lang="de-DE" altLang="de-DE" dirty="0">
              <a:latin typeface="inherit"/>
            </a:endParaRPr>
          </a:p>
          <a:p>
            <a:pPr>
              <a:buFontTx/>
              <a:buChar char="-"/>
            </a:pPr>
            <a:r>
              <a:rPr kumimoji="0" lang="de-DE" altLang="de-DE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.</a:t>
            </a:r>
            <a:endParaRPr kumimoji="0" lang="de-DE" altLang="de-DE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buFontTx/>
              <a:buChar char="-"/>
            </a:pP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suggestion</a:t>
            </a:r>
            <a:r>
              <a:rPr lang="de-DE" dirty="0"/>
              <a:t>: </a:t>
            </a:r>
            <a:r>
              <a:rPr lang="de-DE" dirty="0" err="1"/>
              <a:t>MovieLens</a:t>
            </a:r>
            <a:r>
              <a:rPr lang="de-DE" dirty="0"/>
              <a:t>, Amazon </a:t>
            </a:r>
            <a:r>
              <a:rPr lang="de-DE" dirty="0" err="1"/>
              <a:t>Product</a:t>
            </a:r>
            <a:r>
              <a:rPr lang="de-DE" dirty="0"/>
              <a:t> Review, Yelp, Last.fm, BREC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Not just </a:t>
            </a:r>
            <a:r>
              <a:rPr lang="de-DE" dirty="0" err="1">
                <a:sym typeface="Wingdings" panose="05000000000000000000" pitchFamily="2" charset="2"/>
              </a:rPr>
              <a:t>benchmarks</a:t>
            </a:r>
            <a:r>
              <a:rPr lang="de-DE" dirty="0">
                <a:sym typeface="Wingdings" panose="05000000000000000000" pitchFamily="2" charset="2"/>
              </a:rPr>
              <a:t>, but also a „</a:t>
            </a:r>
            <a:r>
              <a:rPr lang="de-DE" dirty="0" err="1">
                <a:sym typeface="Wingdings" panose="05000000000000000000" pitchFamily="2" charset="2"/>
              </a:rPr>
              <a:t>newer</a:t>
            </a:r>
            <a:r>
              <a:rPr lang="de-DE" dirty="0">
                <a:sym typeface="Wingdings" panose="05000000000000000000" pitchFamily="2" charset="2"/>
              </a:rPr>
              <a:t>“ </a:t>
            </a:r>
            <a:r>
              <a:rPr lang="de-DE" dirty="0" err="1">
                <a:sym typeface="Wingdings" panose="05000000000000000000" pitchFamily="2" charset="2"/>
              </a:rPr>
              <a:t>dataset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potential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become</a:t>
            </a:r>
            <a:r>
              <a:rPr lang="de-DE" dirty="0">
                <a:sym typeface="Wingdings" panose="05000000000000000000" pitchFamily="2" charset="2"/>
              </a:rPr>
              <a:t> a benchmark – </a:t>
            </a:r>
            <a:r>
              <a:rPr lang="de-DE" dirty="0" err="1">
                <a:sym typeface="Wingdings" panose="05000000000000000000" pitchFamily="2" charset="2"/>
              </a:rPr>
              <a:t>increase</a:t>
            </a:r>
            <a:r>
              <a:rPr lang="de-DE" dirty="0">
                <a:sym typeface="Wingdings" panose="05000000000000000000" pitchFamily="2" charset="2"/>
              </a:rPr>
              <a:t> potential </a:t>
            </a:r>
            <a:r>
              <a:rPr lang="de-DE" dirty="0" err="1">
                <a:sym typeface="Wingdings" panose="05000000000000000000" pitchFamily="2" charset="2"/>
              </a:rPr>
              <a:t>usefullness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our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work</a:t>
            </a:r>
            <a:r>
              <a:rPr lang="de-DE" dirty="0">
                <a:sym typeface="Wingdings" panose="05000000000000000000" pitchFamily="2" charset="2"/>
              </a:rPr>
              <a:t>!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/>
              <a:t>Maybe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Amazon </a:t>
            </a:r>
            <a:r>
              <a:rPr lang="de-DE" dirty="0" err="1"/>
              <a:t>Product</a:t>
            </a:r>
            <a:r>
              <a:rPr lang="de-DE" dirty="0"/>
              <a:t> Review and Yelp,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? 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But </a:t>
            </a:r>
            <a:r>
              <a:rPr lang="de-DE" dirty="0" err="1"/>
              <a:t>it</a:t>
            </a:r>
            <a:r>
              <a:rPr lang="de-DE" dirty="0"/>
              <a:t> also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work</a:t>
            </a:r>
            <a:r>
              <a:rPr lang="de-DE" dirty="0"/>
              <a:t> on, i.e. </a:t>
            </a:r>
            <a:r>
              <a:rPr lang="de-DE" dirty="0" err="1"/>
              <a:t>lets</a:t>
            </a:r>
            <a:r>
              <a:rPr lang="de-DE" dirty="0"/>
              <a:t> do a </a:t>
            </a:r>
            <a:r>
              <a:rPr lang="de-DE" dirty="0" err="1"/>
              <a:t>selection</a:t>
            </a:r>
            <a:r>
              <a:rPr lang="de-DE" dirty="0"/>
              <a:t> but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open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?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68CBB53-7667-E086-4464-C29696A38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40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3485A-8D4E-3F58-A6DD-D08D911140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Open Tasks in </a:t>
            </a:r>
            <a:r>
              <a:rPr lang="de-DE" b="1" dirty="0" err="1"/>
              <a:t>Recommender</a:t>
            </a:r>
            <a:r>
              <a:rPr lang="de-DE" b="1" dirty="0"/>
              <a:t> Systems: Summary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EEE82D-D65F-D7BD-ED02-3E96DD5D8B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03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5E2BD-F382-B99F-E746-A287FF08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Open Tasks and </a:t>
            </a:r>
            <a:r>
              <a:rPr lang="de-DE" b="1" dirty="0" err="1"/>
              <a:t>our</a:t>
            </a:r>
            <a:r>
              <a:rPr lang="de-DE" b="1" dirty="0"/>
              <a:t> „Assessment“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42AA60-9085-DE72-8613-6D14DD551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/>
              <a:t>1) Dynamic GNNs 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2) Efficiency and </a:t>
            </a:r>
            <a:r>
              <a:rPr lang="de-DE" dirty="0" err="1">
                <a:sym typeface="Wingdings" panose="05000000000000000000" pitchFamily="2" charset="2"/>
              </a:rPr>
              <a:t>Scalability</a:t>
            </a:r>
            <a:r>
              <a:rPr lang="de-DE" dirty="0">
                <a:sym typeface="Wingdings" panose="05000000000000000000" pitchFamily="2" charset="2"/>
              </a:rPr>
              <a:t> in larger GNNs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3) Self-</a:t>
            </a:r>
            <a:r>
              <a:rPr lang="de-DE" dirty="0" err="1">
                <a:sym typeface="Wingdings" panose="05000000000000000000" pitchFamily="2" charset="2"/>
              </a:rPr>
              <a:t>supervised</a:t>
            </a:r>
            <a:r>
              <a:rPr lang="de-DE" dirty="0">
                <a:sym typeface="Wingdings" panose="05000000000000000000" pitchFamily="2" charset="2"/>
              </a:rPr>
              <a:t> GNNs (</a:t>
            </a:r>
            <a:r>
              <a:rPr lang="de-DE" dirty="0" err="1">
                <a:sym typeface="Wingdings" panose="05000000000000000000" pitchFamily="2" charset="2"/>
              </a:rPr>
              <a:t>guide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models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learn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from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unlabeled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data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/>
              <a:t>4) </a:t>
            </a:r>
            <a:r>
              <a:rPr lang="de-DE" dirty="0" err="1"/>
              <a:t>AutoML</a:t>
            </a:r>
            <a:r>
              <a:rPr lang="de-DE" dirty="0"/>
              <a:t> </a:t>
            </a:r>
            <a:r>
              <a:rPr lang="de-DE" dirty="0" err="1"/>
              <a:t>enhanced</a:t>
            </a:r>
            <a:r>
              <a:rPr lang="de-DE" dirty="0"/>
              <a:t> GNNs</a:t>
            </a:r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r>
              <a:rPr lang="de-DE" dirty="0"/>
              <a:t>5) </a:t>
            </a:r>
            <a:r>
              <a:rPr lang="de-DE" dirty="0" err="1"/>
              <a:t>Conversational</a:t>
            </a:r>
            <a:r>
              <a:rPr lang="de-DE" dirty="0"/>
              <a:t> </a:t>
            </a:r>
            <a:r>
              <a:rPr lang="de-DE" dirty="0" err="1"/>
              <a:t>recommendation</a:t>
            </a:r>
            <a:r>
              <a:rPr lang="de-DE" dirty="0"/>
              <a:t> (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interact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in </a:t>
            </a:r>
            <a:r>
              <a:rPr lang="de-DE" dirty="0" err="1"/>
              <a:t>conversations</a:t>
            </a:r>
            <a:r>
              <a:rPr lang="de-DE" dirty="0"/>
              <a:t> &amp;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dynamically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) </a:t>
            </a:r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r>
              <a:rPr lang="de-DE" dirty="0"/>
              <a:t>6) Over-</a:t>
            </a:r>
            <a:r>
              <a:rPr lang="de-DE" dirty="0" err="1"/>
              <a:t>smoothing</a:t>
            </a: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7) Cold-start-problem</a:t>
            </a:r>
            <a:endParaRPr lang="de-DE" dirty="0"/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8)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Robustness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and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adversarial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attacks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0084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1231</Words>
  <Application>Microsoft Office PowerPoint</Application>
  <PresentationFormat>Breitbild</PresentationFormat>
  <Paragraphs>124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inherit</vt:lpstr>
      <vt:lpstr>Lucida Grande</vt:lpstr>
      <vt:lpstr>Söhne</vt:lpstr>
      <vt:lpstr>Wingdings</vt:lpstr>
      <vt:lpstr>Office</vt:lpstr>
      <vt:lpstr>Datasets in Recommender Systems: Summary</vt:lpstr>
      <vt:lpstr>Common datasets</vt:lpstr>
      <vt:lpstr>MovieLens</vt:lpstr>
      <vt:lpstr>Amazon Product Review</vt:lpstr>
      <vt:lpstr>Yelp</vt:lpstr>
      <vt:lpstr>Last.fm</vt:lpstr>
      <vt:lpstr>Next steps…</vt:lpstr>
      <vt:lpstr>Open Tasks in Recommender Systems: Summary</vt:lpstr>
      <vt:lpstr>Open Tasks and our „Assessment“ </vt:lpstr>
      <vt:lpstr>1) Dynamic GNNS</vt:lpstr>
      <vt:lpstr>2) Efficiency and Scalability in larger GNNs</vt:lpstr>
      <vt:lpstr>3) Self-supervised GNNs</vt:lpstr>
      <vt:lpstr>4) AutoML enhanced GNNs</vt:lpstr>
      <vt:lpstr>5) Conversational recommendation</vt:lpstr>
      <vt:lpstr>6) Over-smoothing</vt:lpstr>
      <vt:lpstr>7) Cold-start-problem</vt:lpstr>
      <vt:lpstr>8) Robustness and adversarial attacks</vt:lpstr>
      <vt:lpstr>Result: Preselection of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Vadym Kuzyak</dc:creator>
  <cp:lastModifiedBy>Vadym Kuzyak</cp:lastModifiedBy>
  <cp:revision>40</cp:revision>
  <dcterms:created xsi:type="dcterms:W3CDTF">2023-05-10T14:13:10Z</dcterms:created>
  <dcterms:modified xsi:type="dcterms:W3CDTF">2023-05-11T15:44:19Z</dcterms:modified>
</cp:coreProperties>
</file>