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351" r:id="rId6"/>
    <p:sldId id="322" r:id="rId7"/>
    <p:sldId id="346" r:id="rId8"/>
    <p:sldId id="349" r:id="rId9"/>
    <p:sldId id="345" r:id="rId10"/>
    <p:sldId id="339" r:id="rId11"/>
    <p:sldId id="348" r:id="rId12"/>
    <p:sldId id="356" r:id="rId13"/>
    <p:sldId id="352" r:id="rId14"/>
    <p:sldId id="337" r:id="rId15"/>
    <p:sldId id="353" r:id="rId16"/>
    <p:sldId id="347" r:id="rId17"/>
    <p:sldId id="354" r:id="rId18"/>
    <p:sldId id="342" r:id="rId19"/>
    <p:sldId id="334" r:id="rId20"/>
    <p:sldId id="35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59B47A-1E80-96B6-737C-6F7F4B396C89}" v="4" dt="2025-08-25T19:07:22.5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9" autoAdjust="0"/>
    <p:restoredTop sz="95501" autoAdjust="0"/>
  </p:normalViewPr>
  <p:slideViewPr>
    <p:cSldViewPr snapToGrid="0">
      <p:cViewPr varScale="1">
        <p:scale>
          <a:sx n="102" d="100"/>
          <a:sy n="102" d="100"/>
        </p:scale>
        <p:origin x="69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Gabriola" panose="04040605051002020D02" pitchFamily="82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Gabriola" panose="04040605051002020D02" pitchFamily="82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2BF85-54FF-46CE-B398-87F998CFD60B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7200" kern="1200" dirty="0">
          <a:solidFill>
            <a:schemeClr val="accent1">
              <a:lumMod val="50000"/>
            </a:schemeClr>
          </a:solidFill>
          <a:latin typeface="Gabriola" panose="04040605051002020D02" pitchFamily="82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3812341"/>
            <a:ext cx="11380764" cy="1170576"/>
          </a:xfrm>
        </p:spPr>
        <p:txBody>
          <a:bodyPr/>
          <a:lstStyle/>
          <a:p>
            <a:r>
              <a:rPr lang="pt-BR" dirty="0"/>
              <a:t>Técnico em informática para internet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5045395"/>
            <a:ext cx="9144000" cy="730810"/>
          </a:xfrm>
        </p:spPr>
        <p:txBody>
          <a:bodyPr/>
          <a:lstStyle/>
          <a:p>
            <a:r>
              <a:rPr lang="pt-BR" dirty="0"/>
              <a:t>Professor Fábio Cunha Rodrigues</a:t>
            </a:r>
          </a:p>
        </p:txBody>
      </p:sp>
    </p:spTree>
    <p:extLst>
      <p:ext uri="{BB962C8B-B14F-4D97-AF65-F5344CB8AC3E}">
        <p14:creationId xmlns:p14="http://schemas.microsoft.com/office/powerpoint/2010/main" val="2148397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BCBCB-CA40-F7DD-FBCC-2D93D3B9B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2B603-11A2-D429-8A66-C8E25007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23188" cy="858764"/>
          </a:xfrm>
        </p:spPr>
        <p:txBody>
          <a:bodyPr/>
          <a:lstStyle/>
          <a:p>
            <a:r>
              <a:rPr lang="pt-BR" sz="3600" b="1" dirty="0">
                <a:solidFill>
                  <a:srgbClr val="F7931D"/>
                </a:solidFill>
                <a:latin typeface="Calibri" panose="020F0502020204030204" pitchFamily="34" charset="0"/>
              </a:rPr>
              <a:t>CSS – </a:t>
            </a:r>
            <a:r>
              <a:rPr lang="pt-BR" sz="3600" b="1" dirty="0" err="1">
                <a:solidFill>
                  <a:srgbClr val="F7931D"/>
                </a:solidFill>
                <a:latin typeface="Calibri" panose="020F0502020204030204" pitchFamily="34" charset="0"/>
              </a:rPr>
              <a:t>class</a:t>
            </a:r>
            <a:endParaRPr lang="pt-BR" sz="3600" b="1" dirty="0">
              <a:solidFill>
                <a:srgbClr val="F7931D"/>
              </a:solidFill>
              <a:latin typeface="Calibri" panose="020F050202020403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75CF45-DB4C-9A71-482A-E6D94CF69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88" y="1255110"/>
            <a:ext cx="11539024" cy="4678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800" dirty="0">
                <a:solidFill>
                  <a:srgbClr val="000000"/>
                </a:solidFill>
                <a:latin typeface="Calibri" panose="020F0502020204030204" pitchFamily="34" charset="0"/>
              </a:rPr>
              <a:t>Com a </a:t>
            </a:r>
            <a:r>
              <a:rPr lang="pt-BR" sz="38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CLASS</a:t>
            </a:r>
            <a:r>
              <a:rPr lang="pt-BR" sz="3800" dirty="0">
                <a:solidFill>
                  <a:srgbClr val="000000"/>
                </a:solidFill>
                <a:latin typeface="Calibri" panose="020F0502020204030204" pitchFamily="34" charset="0"/>
              </a:rPr>
              <a:t> é possível ter mais de um. Etiqueta flexível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A </a:t>
            </a:r>
            <a:r>
              <a:rPr lang="pt-BR" dirty="0" err="1"/>
              <a:t>class</a:t>
            </a:r>
            <a:r>
              <a:rPr lang="pt-BR" dirty="0"/>
              <a:t> é um atributo usado para aplicar um estilo CSS a diversos elementos ao mesmo tempo.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Vários elementos HTML podem ter a mesma class.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Um único elemento HTML pode ter várias classes, separadas por espaços.</a:t>
            </a:r>
          </a:p>
        </p:txBody>
      </p:sp>
    </p:spTree>
    <p:extLst>
      <p:ext uri="{BB962C8B-B14F-4D97-AF65-F5344CB8AC3E}">
        <p14:creationId xmlns:p14="http://schemas.microsoft.com/office/powerpoint/2010/main" val="658545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E3310-3318-5A4D-E89F-EAD18733E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23188" cy="858764"/>
          </a:xfrm>
        </p:spPr>
        <p:txBody>
          <a:bodyPr/>
          <a:lstStyle/>
          <a:p>
            <a:r>
              <a:rPr lang="pt-BR" sz="3600" b="1" dirty="0">
                <a:solidFill>
                  <a:srgbClr val="F7931D"/>
                </a:solidFill>
                <a:latin typeface="Calibri" panose="020F0502020204030204" pitchFamily="34" charset="0"/>
              </a:rPr>
              <a:t>CSS – </a:t>
            </a:r>
            <a:r>
              <a:rPr lang="pt-BR" sz="3600" b="1" dirty="0" err="1">
                <a:solidFill>
                  <a:srgbClr val="F7931D"/>
                </a:solidFill>
                <a:latin typeface="Calibri" panose="020F0502020204030204" pitchFamily="34" charset="0"/>
              </a:rPr>
              <a:t>Class</a:t>
            </a:r>
            <a:endParaRPr lang="pt-BR" sz="3600" b="1" dirty="0">
              <a:solidFill>
                <a:srgbClr val="F7931D"/>
              </a:solidFill>
              <a:latin typeface="Calibri" panose="020F050202020403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15F5AB-9AED-3CAE-63E5-11EBFB7B4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0" y="1255110"/>
            <a:ext cx="11850468" cy="4678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Para criar uma classe usamos o PONTO (.) no arquivo CSS</a:t>
            </a:r>
          </a:p>
          <a:p>
            <a:pPr marL="0" indent="0">
              <a:buNone/>
            </a:pPr>
            <a:endParaRPr lang="pt-BR" sz="3800" dirty="0">
              <a:solidFill>
                <a:srgbClr val="000000"/>
              </a:solidFill>
              <a:latin typeface="Calibri" panose="020F0502020204030204" pitchFamily="34" charset="0"/>
              <a:cs typeface="+mn-cs"/>
            </a:endParaRPr>
          </a:p>
          <a:p>
            <a:pPr marL="0" indent="0">
              <a:buNone/>
            </a:pPr>
            <a:r>
              <a:rPr lang="pt-BR" sz="3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.azul</a:t>
            </a:r>
          </a:p>
          <a:p>
            <a:pPr marL="0" indent="0">
              <a:buNone/>
            </a:pPr>
            <a:r>
              <a:rPr lang="pt-BR" sz="3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	{</a:t>
            </a:r>
          </a:p>
          <a:p>
            <a:pPr marL="0" indent="0">
              <a:buNone/>
            </a:pPr>
            <a:r>
              <a:rPr lang="pt-BR" sz="3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		color: blue;</a:t>
            </a:r>
          </a:p>
          <a:p>
            <a:pPr marL="0" indent="0">
              <a:buNone/>
            </a:pPr>
            <a:r>
              <a:rPr lang="pt-BR" sz="3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	}</a:t>
            </a: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2643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F3982-9C9F-FFDE-BA6B-A3B1DF71A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B59D4-AEC3-A5A4-E5EF-8EC1E70B1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23188" cy="858764"/>
          </a:xfrm>
        </p:spPr>
        <p:txBody>
          <a:bodyPr/>
          <a:lstStyle/>
          <a:p>
            <a:r>
              <a:rPr lang="pt-BR" sz="3600" b="1" dirty="0">
                <a:solidFill>
                  <a:srgbClr val="F7931D"/>
                </a:solidFill>
                <a:latin typeface="Calibri" panose="020F0502020204030204" pitchFamily="34" charset="0"/>
              </a:rPr>
              <a:t>CSS – </a:t>
            </a:r>
            <a:r>
              <a:rPr lang="pt-BR" sz="3600" b="1" dirty="0" err="1">
                <a:solidFill>
                  <a:srgbClr val="F7931D"/>
                </a:solidFill>
                <a:latin typeface="Calibri" panose="020F0502020204030204" pitchFamily="34" charset="0"/>
              </a:rPr>
              <a:t>class</a:t>
            </a:r>
            <a:r>
              <a:rPr lang="pt-BR" sz="3600" b="1" dirty="0">
                <a:solidFill>
                  <a:srgbClr val="F7931D"/>
                </a:solidFill>
                <a:latin typeface="Calibri" panose="020F0502020204030204" pitchFamily="34" charset="0"/>
              </a:rPr>
              <a:t> – Exemplo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F54467-F313-21A7-D2C0-4236F2BAE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88" y="1255109"/>
            <a:ext cx="11539024" cy="51362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sz="3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&lt;p </a:t>
            </a:r>
            <a:r>
              <a:rPr lang="pt-BR" sz="3800" dirty="0" err="1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class</a:t>
            </a:r>
            <a:r>
              <a:rPr lang="pt-BR" sz="3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="aviso"&gt;Mensagem importante.&lt;/p&gt;</a:t>
            </a:r>
          </a:p>
          <a:p>
            <a:pPr marL="0" indent="0">
              <a:buNone/>
            </a:pPr>
            <a:r>
              <a:rPr lang="pt-BR" sz="3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&lt;p </a:t>
            </a:r>
            <a:r>
              <a:rPr lang="pt-BR" sz="3800" dirty="0" err="1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class</a:t>
            </a:r>
            <a:r>
              <a:rPr lang="pt-BR" sz="3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="urgente"&gt;Aviso mais crítico!&lt;/p&gt;</a:t>
            </a:r>
          </a:p>
          <a:p>
            <a:pPr marL="0" indent="0">
              <a:buNone/>
            </a:pPr>
            <a:endParaRPr lang="pt-BR" sz="3800" dirty="0">
              <a:solidFill>
                <a:srgbClr val="000000"/>
              </a:solidFill>
              <a:latin typeface="Calibri" panose="020F0502020204030204" pitchFamily="34" charset="0"/>
              <a:cs typeface="+mn-cs"/>
            </a:endParaRPr>
          </a:p>
          <a:p>
            <a:pPr marL="0" indent="0">
              <a:buNone/>
            </a:pPr>
            <a:r>
              <a:rPr lang="en-US" dirty="0"/>
              <a:t>.aviso {    </a:t>
            </a:r>
          </a:p>
          <a:p>
            <a:pPr marL="0" indent="0">
              <a:buNone/>
            </a:pPr>
            <a:r>
              <a:rPr lang="en-US" dirty="0"/>
              <a:t>	color: red;</a:t>
            </a:r>
          </a:p>
          <a:p>
            <a:pPr marL="0" indent="0">
              <a:buNone/>
            </a:pPr>
            <a:r>
              <a:rPr lang="en-US" dirty="0"/>
              <a:t>	font-weight: bold;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urgente</a:t>
            </a:r>
            <a:r>
              <a:rPr lang="en-US" dirty="0"/>
              <a:t> {    </a:t>
            </a:r>
          </a:p>
          <a:p>
            <a:pPr marL="0" indent="0">
              <a:buNone/>
            </a:pPr>
            <a:r>
              <a:rPr lang="en-US" dirty="0"/>
              <a:t>	border: 2px </a:t>
            </a:r>
          </a:p>
          <a:p>
            <a:pPr marL="0" indent="0">
              <a:buNone/>
            </a:pPr>
            <a:r>
              <a:rPr lang="en-US" dirty="0"/>
              <a:t>	solid </a:t>
            </a:r>
            <a:r>
              <a:rPr lang="en-US" dirty="0" err="1"/>
              <a:t>darkred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7502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E8576-7F0D-603A-0240-90911096A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5F495-91A0-D292-232E-EC4344181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23188" cy="858764"/>
          </a:xfrm>
        </p:spPr>
        <p:txBody>
          <a:bodyPr/>
          <a:lstStyle/>
          <a:p>
            <a:r>
              <a:rPr lang="pt-BR" sz="3600" b="1" dirty="0">
                <a:solidFill>
                  <a:srgbClr val="F7931D"/>
                </a:solidFill>
                <a:latin typeface="Calibri" panose="020F0502020204030204" pitchFamily="34" charset="0"/>
              </a:rPr>
              <a:t>CSS – ID e </a:t>
            </a:r>
            <a:r>
              <a:rPr lang="pt-BR" sz="3600" b="1" dirty="0" err="1">
                <a:solidFill>
                  <a:srgbClr val="F7931D"/>
                </a:solidFill>
                <a:latin typeface="Calibri" panose="020F0502020204030204" pitchFamily="34" charset="0"/>
              </a:rPr>
              <a:t>Class</a:t>
            </a:r>
            <a:endParaRPr lang="pt-BR" sz="3600" b="1" dirty="0">
              <a:solidFill>
                <a:srgbClr val="F7931D"/>
              </a:solidFill>
              <a:latin typeface="Calibri" panose="020F050202020403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FAABB3-2396-D3F3-9E9C-D0E7A153C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88" y="1255110"/>
            <a:ext cx="11539024" cy="4678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O </a:t>
            </a:r>
            <a:r>
              <a:rPr lang="pt-BR" sz="3800" b="1" u="sng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ID</a:t>
            </a:r>
            <a:r>
              <a:rPr lang="pt-BR" sz="3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 é um </a:t>
            </a:r>
            <a:r>
              <a:rPr lang="pt-BR" sz="3800" b="1" u="sng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identificador único </a:t>
            </a:r>
          </a:p>
          <a:p>
            <a:pPr marL="0" indent="0" algn="just">
              <a:buNone/>
            </a:pPr>
            <a:r>
              <a:rPr lang="pt-BR" dirty="0"/>
              <a:t>Exemplo poltronas de um avião (cada um tem seu número de identificação). Chamar o passageiro da poltrona 17 ou 40 só temos um em cada poltrona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>
              <a:buNone/>
            </a:pPr>
            <a:r>
              <a:rPr lang="pt-BR" sz="3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Com a </a:t>
            </a:r>
            <a:r>
              <a:rPr lang="pt-BR" sz="3800" b="1" u="sng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CLASS</a:t>
            </a:r>
            <a:r>
              <a:rPr lang="pt-BR" sz="3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 é possível ter mais de um</a:t>
            </a:r>
          </a:p>
          <a:p>
            <a:pPr marL="0" indent="0" algn="just">
              <a:buNone/>
            </a:pPr>
            <a:r>
              <a:rPr lang="pt-BR" dirty="0"/>
              <a:t>Exemplo poltronas de um avião (cada um tem seu número de identificação), mas se chamarmos os passageiros do sexo masculino poderemos ter mais de um.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1746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B1FA9-AF31-56C6-99B7-601DB22F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Resumindo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B8E7F2FE-2AF4-9D1F-CB11-BA98B77586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4992980"/>
              </p:ext>
            </p:extLst>
          </p:nvPr>
        </p:nvGraphicFramePr>
        <p:xfrm>
          <a:off x="242887" y="2501900"/>
          <a:ext cx="117062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481">
                  <a:extLst>
                    <a:ext uri="{9D8B030D-6E8A-4147-A177-3AD203B41FA5}">
                      <a16:colId xmlns:a16="http://schemas.microsoft.com/office/drawing/2014/main" val="1489987463"/>
                    </a:ext>
                  </a:extLst>
                </a:gridCol>
                <a:gridCol w="4308050">
                  <a:extLst>
                    <a:ext uri="{9D8B030D-6E8A-4147-A177-3AD203B41FA5}">
                      <a16:colId xmlns:a16="http://schemas.microsoft.com/office/drawing/2014/main" val="2889782718"/>
                    </a:ext>
                  </a:extLst>
                </a:gridCol>
                <a:gridCol w="5330694">
                  <a:extLst>
                    <a:ext uri="{9D8B030D-6E8A-4147-A177-3AD203B41FA5}">
                      <a16:colId xmlns:a16="http://schemas.microsoft.com/office/drawing/2014/main" val="146042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Característica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class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3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O que é?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Atributo de estilo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Atributo de estilo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655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b="1" dirty="0"/>
                        <a:t>Uso Principal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Aplicar estilo a vários elementos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Aplicar estilo a um único elemento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573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b="1" dirty="0"/>
                        <a:t>Pode repetir?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Sim (mesma </a:t>
                      </a:r>
                      <a:r>
                        <a:rPr lang="pt-BR" dirty="0" err="1"/>
                        <a:t>class</a:t>
                      </a:r>
                      <a:r>
                        <a:rPr lang="pt-BR" dirty="0"/>
                        <a:t> em vários elementos)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b="1" dirty="0"/>
                        <a:t>Não!</a:t>
                      </a:r>
                      <a:r>
                        <a:rPr lang="pt-BR" dirty="0"/>
                        <a:t> (deve ser único na página)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475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b="1" dirty="0"/>
                        <a:t>Sintaxe no CSS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.nome-da-classe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#nome-do-id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914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867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E3310-3318-5A4D-E89F-EAD18733E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23188" cy="858764"/>
          </a:xfrm>
        </p:spPr>
        <p:txBody>
          <a:bodyPr/>
          <a:lstStyle/>
          <a:p>
            <a:r>
              <a:rPr lang="pt-BR" sz="3600" b="1" dirty="0">
                <a:solidFill>
                  <a:srgbClr val="F7931D"/>
                </a:solidFill>
                <a:latin typeface="Calibri" panose="020F0502020204030204" pitchFamily="34" charset="0"/>
              </a:rPr>
              <a:t>Não esquecer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15F5AB-9AED-3CAE-63E5-11EBFB7B4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0" y="1889760"/>
            <a:ext cx="11850468" cy="4043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ID deve ser usado uma única vez. Para estruturar o site. </a:t>
            </a:r>
          </a:p>
          <a:p>
            <a:pPr marL="0" indent="0">
              <a:buNone/>
            </a:pPr>
            <a:endParaRPr lang="pt-BR" sz="3800" dirty="0">
              <a:solidFill>
                <a:srgbClr val="000000"/>
              </a:solidFill>
              <a:latin typeface="Calibri" panose="020F0502020204030204" pitchFamily="34" charset="0"/>
              <a:cs typeface="+mn-cs"/>
            </a:endParaRPr>
          </a:p>
          <a:p>
            <a:pPr marL="0" indent="0">
              <a:buNone/>
            </a:pPr>
            <a:r>
              <a:rPr lang="pt-BR" sz="3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CLASS pode ser usada várias vezes.</a:t>
            </a: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474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15F5AB-9AED-3CAE-63E5-11EBFB7B4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292" y="296195"/>
            <a:ext cx="11705493" cy="5521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b="1" dirty="0"/>
              <a:t>Crie uma página de "Receita de Bolo"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pt-BR" sz="32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 Crie um arquivo index.html e um arquivo styles.css.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pt-BR" sz="32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 No arquivo index.html, adicione: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pt-BR" sz="2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Um título principal para a receita (&lt;h1&gt;).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pt-BR" sz="2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Uma &lt;</a:t>
            </a:r>
            <a:r>
              <a:rPr lang="pt-BR" sz="2800" dirty="0" err="1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div</a:t>
            </a:r>
            <a:r>
              <a:rPr lang="pt-BR" sz="2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&gt; com a </a:t>
            </a:r>
            <a:r>
              <a:rPr lang="pt-BR" sz="2800" dirty="0" err="1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class</a:t>
            </a:r>
            <a:r>
              <a:rPr lang="pt-BR" sz="2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="ingredientes" para agrupar a lista de ingredientes.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pt-BR" sz="2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Dentro dessa </a:t>
            </a:r>
            <a:r>
              <a:rPr lang="pt-BR" sz="2800" dirty="0" err="1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div</a:t>
            </a:r>
            <a:r>
              <a:rPr lang="pt-BR" sz="2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, use uma lista não ordenada (&lt;</a:t>
            </a:r>
            <a:r>
              <a:rPr lang="pt-BR" sz="2800" dirty="0" err="1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ul</a:t>
            </a:r>
            <a:r>
              <a:rPr lang="pt-BR" sz="2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&gt;) para os ingredientes.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pt-BR" sz="2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Uma &lt;</a:t>
            </a:r>
            <a:r>
              <a:rPr lang="pt-BR" sz="2800" dirty="0" err="1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div</a:t>
            </a:r>
            <a:r>
              <a:rPr lang="pt-BR" sz="2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&gt; com a </a:t>
            </a:r>
            <a:r>
              <a:rPr lang="pt-BR" sz="2800" dirty="0" err="1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class</a:t>
            </a:r>
            <a:r>
              <a:rPr lang="pt-BR" sz="2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="modo-de-preparo" para o passo a passo.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pt-BR" sz="2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Dentro dessa </a:t>
            </a:r>
            <a:r>
              <a:rPr lang="pt-BR" sz="2800" dirty="0" err="1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div</a:t>
            </a:r>
            <a:r>
              <a:rPr lang="pt-BR" sz="2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, use uma lista ordenada (&lt;</a:t>
            </a:r>
            <a:r>
              <a:rPr lang="pt-BR" sz="2800" dirty="0" err="1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ol</a:t>
            </a:r>
            <a:r>
              <a:rPr lang="pt-BR" sz="2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&gt;) para os passos.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pt-BR" sz="2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Adicione uma &lt;</a:t>
            </a:r>
            <a:r>
              <a:rPr lang="pt-BR" sz="2800" dirty="0" err="1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div</a:t>
            </a:r>
            <a:r>
              <a:rPr lang="pt-BR" sz="2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&gt; com o id="</a:t>
            </a:r>
            <a:r>
              <a:rPr lang="pt-BR" sz="2800" dirty="0" err="1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observacao</a:t>
            </a:r>
            <a:r>
              <a:rPr lang="pt-BR" sz="2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" para uma nota especial no final.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670434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102B4-DF89-B28E-6C98-D022B15BA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533120-834C-B9D4-2469-D7F520E76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292" y="296195"/>
            <a:ext cx="11705493" cy="5521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b="1" dirty="0"/>
              <a:t>Crie uma página de "Receita de Bolo“</a:t>
            </a:r>
          </a:p>
          <a:p>
            <a:pPr marL="0" indent="0">
              <a:buNone/>
            </a:pPr>
            <a:endParaRPr lang="pt-BR" sz="3600" b="1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pt-BR" sz="32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 No arquivo styles.css, estilize a página usando seletores de </a:t>
            </a:r>
            <a:r>
              <a:rPr lang="pt-BR" sz="3200" dirty="0" err="1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class</a:t>
            </a:r>
            <a:r>
              <a:rPr lang="pt-BR" sz="32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 e id: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pt-BR" sz="3200" dirty="0">
              <a:solidFill>
                <a:srgbClr val="000000"/>
              </a:solidFill>
              <a:latin typeface="Calibri" panose="020F0502020204030204" pitchFamily="34" charset="0"/>
              <a:cs typeface="+mn-cs"/>
            </a:endParaRPr>
          </a:p>
          <a:p>
            <a:pPr lvl="2">
              <a:buFont typeface="Wingdings" panose="05000000000000000000" pitchFamily="2" charset="2"/>
              <a:buChar char="à"/>
            </a:pPr>
            <a:r>
              <a:rPr lang="pt-BR" sz="2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Dê uma cor de fundo ou borda diferente para a </a:t>
            </a:r>
            <a:r>
              <a:rPr lang="pt-BR" sz="2800" dirty="0" err="1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div</a:t>
            </a:r>
            <a:r>
              <a:rPr lang="pt-BR" sz="2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 de ingredientes e para a </a:t>
            </a:r>
            <a:r>
              <a:rPr lang="pt-BR" sz="2800" dirty="0" err="1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div</a:t>
            </a:r>
            <a:r>
              <a:rPr lang="pt-BR" sz="2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 de modo de preparo usando suas classes.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pt-BR" sz="2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Altere a fonte e a cor de texto apenas para a </a:t>
            </a:r>
            <a:r>
              <a:rPr lang="pt-BR" sz="2800" dirty="0" err="1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div</a:t>
            </a:r>
            <a:r>
              <a:rPr lang="pt-BR" sz="2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 com o id="</a:t>
            </a:r>
            <a:r>
              <a:rPr lang="pt-BR" sz="2800" dirty="0" err="1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observacao</a:t>
            </a:r>
            <a:r>
              <a:rPr lang="pt-BR" sz="2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".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pt-BR" sz="2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Dê uma cor diferente para todos os elementos de lista (&lt;li&gt;) dentro da </a:t>
            </a:r>
            <a:r>
              <a:rPr lang="pt-BR" sz="2800" dirty="0" err="1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class</a:t>
            </a:r>
            <a:r>
              <a:rPr lang="pt-BR" sz="2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="ingredientes". (Dica: Use </a:t>
            </a:r>
            <a:r>
              <a:rPr lang="pt-BR" sz="2800" dirty="0" err="1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class.elemento</a:t>
            </a:r>
            <a:r>
              <a:rPr lang="pt-BR" sz="2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 { ... }).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7832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ml5 - Para que servem e por que aninham a tag DIV? - Stack Overflow em  Português">
            <a:extLst>
              <a:ext uri="{FF2B5EF4-FFF2-40B4-BE49-F238E27FC236}">
                <a16:creationId xmlns:a16="http://schemas.microsoft.com/office/drawing/2014/main" id="{74B30B9B-59C8-E956-9E8F-365D67421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165" y="563059"/>
            <a:ext cx="7623142" cy="571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9989BE5-8EE3-8E24-BE60-5C7755C36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23188" cy="858764"/>
          </a:xfrm>
        </p:spPr>
        <p:txBody>
          <a:bodyPr/>
          <a:lstStyle/>
          <a:p>
            <a:r>
              <a:rPr lang="pt-BR" sz="3600" b="1" dirty="0" err="1">
                <a:solidFill>
                  <a:srgbClr val="F7931D"/>
                </a:solidFill>
                <a:latin typeface="Calibri" panose="020F0502020204030204" pitchFamily="34" charset="0"/>
              </a:rPr>
              <a:t>div</a:t>
            </a:r>
            <a:endParaRPr lang="pt-BR" sz="3600" b="1" dirty="0">
              <a:solidFill>
                <a:srgbClr val="F7931D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16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E3310-3318-5A4D-E89F-EAD18733E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23188" cy="858764"/>
          </a:xfrm>
        </p:spPr>
        <p:txBody>
          <a:bodyPr/>
          <a:lstStyle/>
          <a:p>
            <a:r>
              <a:rPr lang="pt-BR" sz="3600" b="1" dirty="0" err="1">
                <a:solidFill>
                  <a:srgbClr val="F7931D"/>
                </a:solidFill>
                <a:latin typeface="Calibri" panose="020F0502020204030204" pitchFamily="34" charset="0"/>
              </a:rPr>
              <a:t>div</a:t>
            </a:r>
            <a:endParaRPr lang="pt-BR" sz="3600" b="1" dirty="0">
              <a:solidFill>
                <a:srgbClr val="F7931D"/>
              </a:solidFill>
              <a:latin typeface="Calibri" panose="020F050202020403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15F5AB-9AED-3CAE-63E5-11EBFB7B4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88" y="1255110"/>
            <a:ext cx="11539024" cy="4678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A </a:t>
            </a:r>
            <a:r>
              <a:rPr lang="pt-BR" sz="3800" b="1" u="sng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DIV</a:t>
            </a:r>
            <a:r>
              <a:rPr lang="pt-BR" sz="3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 é um </a:t>
            </a:r>
            <a:r>
              <a:rPr lang="pt-BR" sz="3800" b="1" u="sng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contêiner universal</a:t>
            </a:r>
            <a:r>
              <a:rPr lang="pt-BR" sz="4000" dirty="0"/>
              <a:t> </a:t>
            </a:r>
            <a:endParaRPr lang="pt-BR" sz="3800" b="1" u="sng" dirty="0">
              <a:solidFill>
                <a:srgbClr val="000000"/>
              </a:solidFill>
              <a:latin typeface="Calibri" panose="020F0502020204030204" pitchFamily="34" charset="0"/>
              <a:cs typeface="+mn-cs"/>
            </a:endParaRP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div</a:t>
            </a:r>
            <a:r>
              <a:rPr lang="pt-BR" dirty="0"/>
              <a:t>&gt; é um dos elementos mais comuns em HTML.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Ela não tem nenhum significado visual próprio, mas é fundamental para a organização da página.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Serve como um contêiner neutro para agrupar blocos de conteúdo.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002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4170A-A00F-67C0-D70A-DB6B03FEF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AF5E1-DFD2-78CC-D151-D00EA9D4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23188" cy="858764"/>
          </a:xfrm>
        </p:spPr>
        <p:txBody>
          <a:bodyPr/>
          <a:lstStyle/>
          <a:p>
            <a:r>
              <a:rPr lang="pt-BR" sz="3600" b="1" dirty="0" err="1">
                <a:solidFill>
                  <a:srgbClr val="F7931D"/>
                </a:solidFill>
                <a:latin typeface="Calibri" panose="020F0502020204030204" pitchFamily="34" charset="0"/>
              </a:rPr>
              <a:t>Div</a:t>
            </a:r>
            <a:r>
              <a:rPr lang="pt-BR" sz="3600" b="1" dirty="0">
                <a:solidFill>
                  <a:srgbClr val="F7931D"/>
                </a:solidFill>
                <a:latin typeface="Calibri" panose="020F0502020204030204" pitchFamily="34" charset="0"/>
              </a:rPr>
              <a:t> -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A2C77E-41E8-C613-F03F-44056F877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88" y="1255110"/>
            <a:ext cx="11539024" cy="4678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Uma &lt;</a:t>
            </a:r>
            <a:r>
              <a:rPr lang="pt-BR" sz="3800" dirty="0" err="1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div</a:t>
            </a:r>
            <a:r>
              <a:rPr lang="pt-BR" sz="3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&gt; para agrupar o título e o parágrafo.</a:t>
            </a:r>
          </a:p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&lt;body&gt; </a:t>
            </a:r>
          </a:p>
          <a:p>
            <a:pPr marL="0" indent="0" algn="just">
              <a:buNone/>
            </a:pPr>
            <a:r>
              <a:rPr lang="pt-BR" dirty="0"/>
              <a:t>	&lt;</a:t>
            </a:r>
            <a:r>
              <a:rPr lang="pt-BR" dirty="0" err="1"/>
              <a:t>div</a:t>
            </a:r>
            <a:r>
              <a:rPr lang="pt-BR" dirty="0"/>
              <a:t>&gt; </a:t>
            </a:r>
          </a:p>
          <a:p>
            <a:pPr marL="0" indent="0" algn="just">
              <a:buNone/>
            </a:pPr>
            <a:r>
              <a:rPr lang="pt-BR" dirty="0"/>
              <a:t>		&lt;h1&gt;Título da Seção&lt;/h1&gt; </a:t>
            </a:r>
          </a:p>
          <a:p>
            <a:pPr marL="0" indent="0" algn="just">
              <a:buNone/>
            </a:pPr>
            <a:r>
              <a:rPr lang="pt-BR" dirty="0"/>
              <a:t>		&lt;p&gt;Este é um parágrafo de texto.&lt;/p&gt; </a:t>
            </a:r>
          </a:p>
          <a:p>
            <a:pPr marL="0" indent="0" algn="just">
              <a:buNone/>
            </a:pPr>
            <a:r>
              <a:rPr lang="pt-BR" dirty="0"/>
              <a:t>	&lt;/</a:t>
            </a:r>
            <a:r>
              <a:rPr lang="pt-BR" dirty="0" err="1"/>
              <a:t>div</a:t>
            </a:r>
            <a:r>
              <a:rPr lang="pt-BR" dirty="0"/>
              <a:t>&gt; </a:t>
            </a:r>
          </a:p>
          <a:p>
            <a:pPr marL="0" indent="0" algn="just">
              <a:buNone/>
            </a:pPr>
            <a:r>
              <a:rPr lang="pt-BR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81451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lass vs ID Selector in CSS | Know Everything in Detail">
            <a:extLst>
              <a:ext uri="{FF2B5EF4-FFF2-40B4-BE49-F238E27FC236}">
                <a16:creationId xmlns:a16="http://schemas.microsoft.com/office/drawing/2014/main" id="{823F8A26-B7AD-EDA3-853B-C5A656AF18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2"/>
          <a:stretch>
            <a:fillRect/>
          </a:stretch>
        </p:blipFill>
        <p:spPr bwMode="auto">
          <a:xfrm>
            <a:off x="958827" y="1145357"/>
            <a:ext cx="10105534" cy="456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1F1F57C-075C-3E1A-6FA4-17F615B9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23188" cy="858764"/>
          </a:xfrm>
        </p:spPr>
        <p:txBody>
          <a:bodyPr/>
          <a:lstStyle/>
          <a:p>
            <a:r>
              <a:rPr lang="pt-BR" sz="3600" b="1" dirty="0">
                <a:solidFill>
                  <a:srgbClr val="F7931D"/>
                </a:solidFill>
                <a:latin typeface="Calibri" panose="020F0502020204030204" pitchFamily="34" charset="0"/>
              </a:rPr>
              <a:t>CSS – id e </a:t>
            </a:r>
            <a:r>
              <a:rPr lang="pt-BR" sz="3600" b="1" dirty="0" err="1">
                <a:solidFill>
                  <a:srgbClr val="F7931D"/>
                </a:solidFill>
                <a:latin typeface="Calibri" panose="020F0502020204030204" pitchFamily="34" charset="0"/>
              </a:rPr>
              <a:t>class</a:t>
            </a:r>
            <a:endParaRPr lang="pt-BR" sz="3600" b="1" dirty="0">
              <a:solidFill>
                <a:srgbClr val="F7931D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38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1DB06-C4FF-FAD6-0F68-F6DDA9CB1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45E93-C5CC-762E-4AF0-C286C732D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23188" cy="858764"/>
          </a:xfrm>
        </p:spPr>
        <p:txBody>
          <a:bodyPr/>
          <a:lstStyle/>
          <a:p>
            <a:r>
              <a:rPr lang="pt-BR" sz="3600" b="1" dirty="0">
                <a:solidFill>
                  <a:srgbClr val="F7931D"/>
                </a:solidFill>
                <a:latin typeface="Calibri" panose="020F0502020204030204" pitchFamily="34" charset="0"/>
              </a:rPr>
              <a:t>CSS – 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0CBA5B-3582-3FFF-A10B-766F6B8F2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88" y="1255110"/>
            <a:ext cx="11539024" cy="46783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3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O </a:t>
            </a:r>
            <a:r>
              <a:rPr lang="pt-BR" sz="3800" b="1" u="sng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ID</a:t>
            </a:r>
            <a:r>
              <a:rPr lang="pt-BR" sz="3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 é um </a:t>
            </a:r>
            <a:r>
              <a:rPr lang="pt-BR" sz="3800" b="1" u="sng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identificador único 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O id é um atributo usado para identificar um único elemento específico na página.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Ele deve ser único na página. 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Não pode haver dois elementos com o mesmo id.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É como um CPF para um elemento HTML.</a:t>
            </a:r>
          </a:p>
        </p:txBody>
      </p:sp>
    </p:spTree>
    <p:extLst>
      <p:ext uri="{BB962C8B-B14F-4D97-AF65-F5344CB8AC3E}">
        <p14:creationId xmlns:p14="http://schemas.microsoft.com/office/powerpoint/2010/main" val="268536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E3310-3318-5A4D-E89F-EAD18733E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23188" cy="858764"/>
          </a:xfrm>
        </p:spPr>
        <p:txBody>
          <a:bodyPr/>
          <a:lstStyle/>
          <a:p>
            <a:r>
              <a:rPr lang="pt-BR" sz="3600" b="1" dirty="0">
                <a:solidFill>
                  <a:srgbClr val="F7931D"/>
                </a:solidFill>
                <a:latin typeface="Calibri" panose="020F0502020204030204" pitchFamily="34" charset="0"/>
              </a:rPr>
              <a:t>CSS – 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15F5AB-9AED-3CAE-63E5-11EBFB7B4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0" y="1255110"/>
            <a:ext cx="11850468" cy="4678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Para criar um ID usamos a HASTAG (#) no arquivo CSS</a:t>
            </a:r>
          </a:p>
          <a:p>
            <a:pPr marL="0" indent="0">
              <a:buNone/>
            </a:pPr>
            <a:endParaRPr lang="pt-BR" sz="3800" dirty="0">
              <a:solidFill>
                <a:srgbClr val="000000"/>
              </a:solidFill>
              <a:latin typeface="Calibri" panose="020F0502020204030204" pitchFamily="34" charset="0"/>
              <a:cs typeface="+mn-cs"/>
            </a:endParaRPr>
          </a:p>
          <a:p>
            <a:pPr marL="0" indent="0">
              <a:buNone/>
            </a:pPr>
            <a:r>
              <a:rPr lang="pt-BR" sz="3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#azul</a:t>
            </a:r>
          </a:p>
          <a:p>
            <a:pPr marL="0" indent="0">
              <a:buNone/>
            </a:pPr>
            <a:r>
              <a:rPr lang="pt-BR" sz="3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	{</a:t>
            </a:r>
          </a:p>
          <a:p>
            <a:pPr marL="0" indent="0">
              <a:buNone/>
            </a:pPr>
            <a:r>
              <a:rPr lang="pt-BR" sz="3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		color: blue;</a:t>
            </a:r>
          </a:p>
          <a:p>
            <a:pPr marL="0" indent="0">
              <a:buNone/>
            </a:pPr>
            <a:r>
              <a:rPr lang="pt-BR" sz="3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	}</a:t>
            </a: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809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37CB0-5072-A636-482F-E5CC2077C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D9C7E-1F4F-4BD2-3A46-E84DDE00D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23188" cy="858764"/>
          </a:xfrm>
        </p:spPr>
        <p:txBody>
          <a:bodyPr/>
          <a:lstStyle/>
          <a:p>
            <a:r>
              <a:rPr lang="pt-BR" sz="3600" b="1" dirty="0">
                <a:solidFill>
                  <a:srgbClr val="F7931D"/>
                </a:solidFill>
                <a:latin typeface="Calibri" panose="020F0502020204030204" pitchFamily="34" charset="0"/>
              </a:rPr>
              <a:t>CSS – id – Exemplo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A99591-E195-4CD7-F9CA-518D335E9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88" y="1255110"/>
            <a:ext cx="11539024" cy="4678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&lt;p id="paragrafo-principal"&gt;Parágrafo importante.&lt;/p&gt;</a:t>
            </a:r>
          </a:p>
          <a:p>
            <a:pPr marL="0" indent="0">
              <a:buNone/>
            </a:pPr>
            <a:r>
              <a:rPr lang="pt-BR" sz="3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&lt;p&gt;Este é outro parágrafo.&lt;/p&gt;</a:t>
            </a:r>
          </a:p>
          <a:p>
            <a:pPr marL="0" indent="0">
              <a:buNone/>
            </a:pPr>
            <a:endParaRPr lang="pt-BR" sz="3800" dirty="0">
              <a:solidFill>
                <a:srgbClr val="000000"/>
              </a:solidFill>
              <a:latin typeface="Calibri" panose="020F0502020204030204" pitchFamily="34" charset="0"/>
              <a:cs typeface="+mn-cs"/>
            </a:endParaRPr>
          </a:p>
          <a:p>
            <a:pPr marL="0" indent="0">
              <a:buNone/>
            </a:pPr>
            <a:r>
              <a:rPr lang="en-US" dirty="0"/>
              <a:t>#paragrafo-principal 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	background-color: </a:t>
            </a:r>
            <a:r>
              <a:rPr lang="en-US" dirty="0" err="1"/>
              <a:t>lightblue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	padding: 15px;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781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301B8-4A9A-7BFF-4CDA-0CC1D5824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lass vs ID Selector in CSS | Know Everything in Detail">
            <a:extLst>
              <a:ext uri="{FF2B5EF4-FFF2-40B4-BE49-F238E27FC236}">
                <a16:creationId xmlns:a16="http://schemas.microsoft.com/office/drawing/2014/main" id="{5ECD1F75-EDB6-3FB5-7898-6E225B2D2D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2"/>
          <a:stretch>
            <a:fillRect/>
          </a:stretch>
        </p:blipFill>
        <p:spPr bwMode="auto">
          <a:xfrm>
            <a:off x="958827" y="1145357"/>
            <a:ext cx="10105534" cy="456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006011C-A2BD-F3B9-E68A-7C0982E1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23188" cy="858764"/>
          </a:xfrm>
        </p:spPr>
        <p:txBody>
          <a:bodyPr/>
          <a:lstStyle/>
          <a:p>
            <a:r>
              <a:rPr lang="pt-BR" sz="3600" b="1" dirty="0">
                <a:solidFill>
                  <a:srgbClr val="F7931D"/>
                </a:solidFill>
                <a:latin typeface="Calibri" panose="020F0502020204030204" pitchFamily="34" charset="0"/>
              </a:rPr>
              <a:t>CSS – id e </a:t>
            </a:r>
            <a:r>
              <a:rPr lang="pt-BR" sz="3600" b="1" dirty="0" err="1">
                <a:solidFill>
                  <a:srgbClr val="F7931D"/>
                </a:solidFill>
                <a:latin typeface="Calibri" panose="020F0502020204030204" pitchFamily="34" charset="0"/>
              </a:rPr>
              <a:t>class</a:t>
            </a:r>
            <a:endParaRPr lang="pt-BR" sz="3600" b="1" dirty="0">
              <a:solidFill>
                <a:srgbClr val="F7931D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9769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5392A8A42A92A4791D36958AB4ED243" ma:contentTypeVersion="3" ma:contentTypeDescription="Crie um novo documento." ma:contentTypeScope="" ma:versionID="84d92d63eff6554d3121233eeb281bbd">
  <xsd:schema xmlns:xsd="http://www.w3.org/2001/XMLSchema" xmlns:xs="http://www.w3.org/2001/XMLSchema" xmlns:p="http://schemas.microsoft.com/office/2006/metadata/properties" xmlns:ns2="282c631b-a5c6-45d7-bb2f-c58ec866421b" targetNamespace="http://schemas.microsoft.com/office/2006/metadata/properties" ma:root="true" ma:fieldsID="bcdcabd953e358a8e90b65424581b958" ns2:_="">
    <xsd:import namespace="282c631b-a5c6-45d7-bb2f-c58ec86642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2c631b-a5c6-45d7-bb2f-c58ec86642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2A31E1-13EC-47B8-A383-5EF5D42AE1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2c631b-a5c6-45d7-bb2f-c58ec86642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5AC5BE-2E0C-410F-BA5F-61420334EFF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05F9A6B-76D8-4434-8459-41C28D3B92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1923</TotalTime>
  <Words>747</Words>
  <Application>Microsoft Office PowerPoint</Application>
  <PresentationFormat>Widescreen</PresentationFormat>
  <Paragraphs>118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Técnico em informática para internet</vt:lpstr>
      <vt:lpstr>div</vt:lpstr>
      <vt:lpstr>div</vt:lpstr>
      <vt:lpstr>Div - exemplo</vt:lpstr>
      <vt:lpstr>CSS – id e class</vt:lpstr>
      <vt:lpstr>CSS – id</vt:lpstr>
      <vt:lpstr>CSS – ID</vt:lpstr>
      <vt:lpstr>CSS – id – Exemplo </vt:lpstr>
      <vt:lpstr>CSS – id e class</vt:lpstr>
      <vt:lpstr>CSS – class</vt:lpstr>
      <vt:lpstr>CSS – Class</vt:lpstr>
      <vt:lpstr>CSS – class – Exemplo </vt:lpstr>
      <vt:lpstr>CSS – ID e Class</vt:lpstr>
      <vt:lpstr>Resumindo</vt:lpstr>
      <vt:lpstr>Não esquecer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FABIO CUNHA RODRIGUES</cp:lastModifiedBy>
  <cp:revision>159</cp:revision>
  <dcterms:created xsi:type="dcterms:W3CDTF">2017-01-10T17:35:04Z</dcterms:created>
  <dcterms:modified xsi:type="dcterms:W3CDTF">2025-08-25T20:15:27Z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0x01010075392A8A42A92A4791D36958AB4ED243</vt:lpwstr>
  </property>
</Properties>
</file>