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7" r:id="rId5"/>
    <p:sldId id="268" r:id="rId6"/>
    <p:sldId id="269" r:id="rId7"/>
    <p:sldId id="273" r:id="rId8"/>
    <p:sldId id="270" r:id="rId9"/>
    <p:sldId id="276" r:id="rId10"/>
    <p:sldId id="277" r:id="rId11"/>
    <p:sldId id="278" r:id="rId12"/>
    <p:sldId id="279" r:id="rId13"/>
    <p:sldId id="280" r:id="rId14"/>
    <p:sldId id="272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99525" y="285115"/>
            <a:ext cx="2949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 常用指令  </a:t>
            </a:r>
            <a:r>
              <a:rPr lang="zh-CN" altLang="en-US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2105" y="146685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静态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105" y="2328545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单向传值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105" y="319024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effectLst/>
              </a:rPr>
              <a:t>抛出事件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2105" y="4051935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插槽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105" y="491363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传值插槽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34615" y="1466850"/>
            <a:ext cx="9018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场景：用户点击日期组件时，希望获取日期进行查询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1840" y="2613025"/>
            <a:ext cx="283845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99525" y="285115"/>
            <a:ext cx="2949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 常用指令  </a:t>
            </a:r>
            <a:r>
              <a:rPr lang="zh-CN" altLang="en-US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2105" y="146685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静态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105" y="2328545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单向传值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105" y="319024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抛出事件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2105" y="4051935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effectLst/>
              </a:rPr>
              <a:t>插槽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105" y="491363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传值插槽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34615" y="1466850"/>
            <a:ext cx="90182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场景：卡片统一样式，但是卡片内部显示的内容却没有办法限制</a:t>
            </a:r>
            <a:endParaRPr lang="zh-CN" altLang="en-US" sz="2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6870" y="2531745"/>
            <a:ext cx="4076700" cy="35623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570" y="2470785"/>
            <a:ext cx="417195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99525" y="285115"/>
            <a:ext cx="2949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 常用指令  </a:t>
            </a:r>
            <a:r>
              <a:rPr lang="zh-CN" altLang="en-US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2105" y="146685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静态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105" y="2328545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单向传值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105" y="319024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抛出事件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2105" y="4051935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插槽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105" y="491363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effectLst/>
              </a:rPr>
              <a:t>传值插槽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34615" y="1466850"/>
            <a:ext cx="90182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场景：表格组件给了我插槽，我可以在插槽渲染超链接</a:t>
            </a:r>
            <a:r>
              <a:rPr lang="en-US" altLang="zh-CN" sz="2800"/>
              <a:t>/</a:t>
            </a:r>
            <a:r>
              <a:rPr lang="zh-CN" altLang="en-US" sz="2800"/>
              <a:t>图标</a:t>
            </a:r>
            <a:r>
              <a:rPr lang="en-US" altLang="zh-CN" sz="2800"/>
              <a:t>/</a:t>
            </a:r>
            <a:r>
              <a:rPr lang="zh-CN" altLang="en-US" sz="2800"/>
              <a:t>按钮，我想把这一行的</a:t>
            </a:r>
            <a:r>
              <a:rPr lang="en-US" altLang="zh-CN" sz="2800"/>
              <a:t>id</a:t>
            </a:r>
            <a:r>
              <a:rPr lang="zh-CN" altLang="en-US" sz="2800"/>
              <a:t>绑定给删除按钮，但是只有表格组件知道每一行具体是什么</a:t>
            </a:r>
            <a:endParaRPr lang="zh-CN" altLang="en-US" sz="28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4615" y="2850515"/>
            <a:ext cx="72009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99525" y="285115"/>
            <a:ext cx="2949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3  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项目实战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23495"/>
            <a:ext cx="4752975" cy="689864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5182870" y="2783205"/>
            <a:ext cx="6547731" cy="1616710"/>
            <a:chOff x="8889" y="4098"/>
            <a:chExt cx="13928" cy="2546"/>
          </a:xfrm>
        </p:grpSpPr>
        <p:sp>
          <p:nvSpPr>
            <p:cNvPr id="7" name="文本框 6"/>
            <p:cNvSpPr txBox="1"/>
            <p:nvPr/>
          </p:nvSpPr>
          <p:spPr>
            <a:xfrm>
              <a:off x="20341" y="5444"/>
              <a:ext cx="24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Vuex</a:t>
              </a:r>
              <a:endPara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757" y="5919"/>
              <a:ext cx="365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Axios</a:t>
              </a:r>
              <a:endPara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870" y="5444"/>
              <a:ext cx="549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ant-design-vue</a:t>
              </a:r>
              <a:endPara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889" y="5669"/>
              <a:ext cx="28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node.js</a:t>
              </a:r>
              <a:endPara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7757" y="4494"/>
              <a:ext cx="412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VueRouter</a:t>
              </a:r>
              <a:endPara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519" y="4098"/>
              <a:ext cx="198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400">
                  <a:solidFill>
                    <a:schemeClr val="accent5">
                      <a:lumMod val="75000"/>
                    </a:schemeClr>
                  </a:solidFill>
                  <a:effectLst>
                    <a:reflection blurRad="6350" stA="50000" endA="300" endPos="50000" dist="60007" dir="5400000" sy="-100000" algn="bl" rotWithShape="0"/>
                  </a:effectLst>
                </a:rPr>
                <a:t>npm</a:t>
              </a:r>
              <a:endPara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32100" y="1875155"/>
            <a:ext cx="652780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需要您对HTML CSS JS 浏览器有一定了解</a:t>
            </a:r>
            <a:endParaRPr lang="en-US" altLang="zh-CN" sz="280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endParaRPr lang="en-US" altLang="zh-CN" sz="280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着重讲解常用部分</a:t>
            </a:r>
            <a:endParaRPr lang="en-US" altLang="zh-CN" sz="280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endParaRPr lang="en-US" altLang="zh-CN" sz="2800">
              <a:solidFill>
                <a:schemeClr val="accent5">
                  <a:lumMod val="75000"/>
                </a:schemeClr>
              </a:solidFill>
              <a:latin typeface="+mn-ea"/>
              <a:cs typeface="+mn-ea"/>
            </a:endParaRPr>
          </a:p>
          <a:p>
            <a:pPr algn="l"/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提供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</a:rPr>
              <a:t>源码</a:t>
            </a:r>
            <a:endParaRPr lang="zh-CN" altLang="en-US" sz="28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endParaRPr lang="zh-CN" altLang="en-US" sz="28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en-US" altLang="zh-CN" sz="2800" b="1">
                <a:solidFill>
                  <a:srgbClr val="FF0000"/>
                </a:solidFill>
                <a:latin typeface="+mn-ea"/>
                <a:cs typeface="+mn-ea"/>
              </a:rPr>
              <a:t>目标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cs typeface="+mn-ea"/>
              </a:rPr>
              <a:t>：</a:t>
            </a:r>
            <a:r>
              <a:rPr lang="en-US" altLang="zh-CN" sz="2800" b="1">
                <a:solidFill>
                  <a:srgbClr val="FF0000"/>
                </a:solidFill>
                <a:latin typeface="+mn-ea"/>
                <a:cs typeface="+mn-ea"/>
              </a:rPr>
              <a:t>vue</a:t>
            </a:r>
            <a:r>
              <a:rPr lang="zh-CN" altLang="en-US" sz="2800" b="1">
                <a:solidFill>
                  <a:srgbClr val="FF0000"/>
                </a:solidFill>
                <a:latin typeface="+mn-ea"/>
                <a:cs typeface="+mn-ea"/>
              </a:rPr>
              <a:t>前端项目开发</a:t>
            </a:r>
            <a:endParaRPr lang="zh-CN" altLang="en-US" sz="2800" b="1">
              <a:solidFill>
                <a:srgbClr val="FF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2628265" y="1006475"/>
            <a:ext cx="6936105" cy="125222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628265" y="2839085"/>
            <a:ext cx="6936105" cy="125222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28265" y="4671695"/>
            <a:ext cx="6936105" cy="1252220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18765" y="3168015"/>
            <a:ext cx="4788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	常用指令  </a:t>
            </a:r>
            <a:r>
              <a:rPr lang="zh-CN" altLang="en-US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19400" y="1371600"/>
            <a:ext cx="5056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1	前端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概览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20035" y="5036820"/>
            <a:ext cx="4087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3	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项目实战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99525" y="285115"/>
            <a:ext cx="2949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2800">
                <a:latin typeface="+mn-ea"/>
                <a:cs typeface="+mn-ea"/>
                <a:sym typeface="+mn-ea"/>
              </a:rPr>
              <a:t>1	前端</a:t>
            </a:r>
            <a:r>
              <a:rPr lang="zh-CN" altLang="en-US" sz="2800">
                <a:latin typeface="+mn-ea"/>
                <a:cs typeface="+mn-ea"/>
                <a:sym typeface="+mn-ea"/>
              </a:rPr>
              <a:t>概览</a:t>
            </a:r>
            <a:endParaRPr lang="zh-CN" altLang="en-US" sz="2800">
              <a:latin typeface="+mn-ea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2840" y="1870710"/>
            <a:ext cx="538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JS</a:t>
            </a:r>
            <a:endParaRPr lang="en-US" altLang="zh-CN" sz="24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18580" y="2574290"/>
            <a:ext cx="12896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browser</a:t>
            </a:r>
            <a:endParaRPr lang="zh-CN" altLang="en-US" sz="24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01240" y="1541145"/>
            <a:ext cx="10134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/>
            <a:r>
              <a:rPr lang="en-US" altLang="zh-CN" sz="24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  <a:sym typeface="+mn-ea"/>
              </a:rPr>
              <a:t>HTML</a:t>
            </a:r>
            <a:endParaRPr lang="en-US" altLang="zh-CN" sz="24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08390" y="1653540"/>
            <a:ext cx="725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http</a:t>
            </a:r>
            <a:endParaRPr lang="en-US" altLang="zh-CN" sz="24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14700" y="2331085"/>
            <a:ext cx="798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CSS</a:t>
            </a:r>
            <a:endParaRPr lang="en-US" altLang="zh-CN" sz="240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06230" y="4470400"/>
            <a:ext cx="860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Vuex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39440" y="4470400"/>
            <a:ext cx="14255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webpack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30565" y="4994275"/>
            <a:ext cx="9340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Axios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85080" y="4692650"/>
            <a:ext cx="2245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ant-design-vue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82770" y="4010025"/>
            <a:ext cx="7023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Vue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11275" y="4835525"/>
            <a:ext cx="11772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node.js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42455" y="4089400"/>
            <a:ext cx="16173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VueRouter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46325" y="3837940"/>
            <a:ext cx="793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accent5">
                    <a:lumMod val="75000"/>
                  </a:schemeClr>
                </a:solidFill>
                <a:effectLst>
                  <a:reflection blurRad="6350" stA="50000" endA="300" endPos="50000" dist="60007" dir="5400000" sy="-100000" algn="bl" rotWithShape="0"/>
                </a:effectLst>
              </a:rPr>
              <a:t>npm</a:t>
            </a:r>
            <a:endParaRPr lang="en-US" altLang="zh-CN" sz="2400">
              <a:solidFill>
                <a:schemeClr val="accent5">
                  <a:lumMod val="75000"/>
                </a:schemeClr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99525" y="285115"/>
            <a:ext cx="2949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 常用指令  </a:t>
            </a:r>
            <a:r>
              <a:rPr lang="zh-CN" altLang="en-US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5815" y="166116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rgbClr val="FF0000"/>
                </a:solidFill>
                <a:effectLst/>
              </a:rPr>
              <a:t>静态</a:t>
            </a:r>
            <a:endParaRPr lang="zh-CN" altLang="en-US" sz="2800">
              <a:solidFill>
                <a:srgbClr val="FF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15815" y="2522855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rgbClr val="FF0000"/>
                </a:solidFill>
                <a:effectLst/>
              </a:rPr>
              <a:t>单向传值</a:t>
            </a:r>
            <a:endParaRPr lang="zh-CN" altLang="en-US" sz="2800">
              <a:solidFill>
                <a:srgbClr val="FF0000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5815" y="338455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rgbClr val="FF0000"/>
                </a:solidFill>
                <a:effectLst/>
              </a:rPr>
              <a:t>抛出事件</a:t>
            </a:r>
            <a:endParaRPr lang="zh-CN" altLang="en-US" sz="2800">
              <a:solidFill>
                <a:srgbClr val="FF0000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15815" y="4246245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rgbClr val="FF0000"/>
                </a:solidFill>
                <a:effectLst/>
              </a:rPr>
              <a:t>插槽</a:t>
            </a:r>
            <a:endParaRPr lang="zh-CN" altLang="en-US" sz="2800">
              <a:solidFill>
                <a:srgbClr val="FF0000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5815" y="510794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rgbClr val="FF0000"/>
                </a:solidFill>
                <a:effectLst/>
              </a:rPr>
              <a:t>传值插槽</a:t>
            </a:r>
            <a:endParaRPr lang="zh-CN" altLang="en-US" sz="2800">
              <a:solidFill>
                <a:srgbClr val="FF0000"/>
              </a:solidFill>
              <a:effectLst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98600" y="2439035"/>
            <a:ext cx="926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/>
                <a:sym typeface="+mn-ea"/>
              </a:rPr>
              <a:t>v-for</a:t>
            </a:r>
            <a:endParaRPr lang="en-US" altLang="zh-CN" sz="2800"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98600" y="3328670"/>
            <a:ext cx="6832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/>
                <a:sym typeface="+mn-ea"/>
              </a:rPr>
              <a:t>v-if</a:t>
            </a:r>
            <a:endParaRPr lang="en-US" altLang="zh-CN" sz="2800"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98600" y="4218305"/>
            <a:ext cx="11969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/>
                <a:sym typeface="+mn-ea"/>
              </a:rPr>
              <a:t>v-bind</a:t>
            </a:r>
            <a:endParaRPr lang="en-US" altLang="zh-CN" sz="2800"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98600" y="5107940"/>
            <a:ext cx="900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/>
                <a:sym typeface="+mn-ea"/>
              </a:rPr>
              <a:t>v-on</a:t>
            </a:r>
            <a:endParaRPr lang="en-US" altLang="zh-CN" sz="2800">
              <a:solidFill>
                <a:srgbClr val="FF0000"/>
              </a:solidFill>
              <a:effectLst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98600" y="1549400"/>
            <a:ext cx="1487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ffectLst/>
                <a:sym typeface="+mn-ea"/>
              </a:rPr>
              <a:t>v-model</a:t>
            </a:r>
            <a:endParaRPr lang="en-US" altLang="zh-CN" sz="2800">
              <a:solidFill>
                <a:srgbClr val="FF0000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99525" y="285115"/>
            <a:ext cx="2949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 常用指令  </a:t>
            </a:r>
            <a:r>
              <a:rPr lang="zh-CN" altLang="en-US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>
              <a:latin typeface="+mn-ea"/>
              <a:cs typeface="+mn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8345" y="1485265"/>
            <a:ext cx="18072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</a:rPr>
              <a:t>v-model</a:t>
            </a:r>
            <a:endParaRPr lang="en-US" altLang="zh-CN" sz="2800">
              <a:solidFill>
                <a:srgbClr val="FF0000"/>
              </a:solidFill>
            </a:endParaRPr>
          </a:p>
          <a:p>
            <a:pPr algn="l"/>
            <a:endParaRPr lang="en-US" altLang="zh-CN" sz="2800">
              <a:solidFill>
                <a:srgbClr val="FF0000"/>
              </a:solidFill>
            </a:endParaRPr>
          </a:p>
          <a:p>
            <a:pPr algn="l"/>
            <a:r>
              <a:rPr lang="en-US" altLang="zh-CN" sz="2800">
                <a:solidFill>
                  <a:srgbClr val="FF0000"/>
                </a:solidFill>
              </a:rPr>
              <a:t>v-for</a:t>
            </a:r>
            <a:endParaRPr lang="en-US" altLang="zh-CN" sz="2800">
              <a:solidFill>
                <a:srgbClr val="FF0000"/>
              </a:solidFill>
            </a:endParaRPr>
          </a:p>
          <a:p>
            <a:pPr algn="l"/>
            <a:endParaRPr lang="en-US" altLang="zh-CN" sz="2800">
              <a:solidFill>
                <a:srgbClr val="FF0000"/>
              </a:solidFill>
            </a:endParaRPr>
          </a:p>
          <a:p>
            <a:pPr algn="l"/>
            <a:r>
              <a:rPr lang="en-US" altLang="zh-CN" sz="2800">
                <a:solidFill>
                  <a:srgbClr val="FF0000"/>
                </a:solidFill>
              </a:rPr>
              <a:t>v-if</a:t>
            </a:r>
            <a:endParaRPr lang="en-US" altLang="zh-CN" sz="2800">
              <a:solidFill>
                <a:srgbClr val="FF0000"/>
              </a:solidFill>
            </a:endParaRPr>
          </a:p>
          <a:p>
            <a:pPr algn="l"/>
            <a:endParaRPr lang="en-US" altLang="zh-CN" sz="2800">
              <a:solidFill>
                <a:srgbClr val="FF0000"/>
              </a:solidFill>
            </a:endParaRPr>
          </a:p>
          <a:p>
            <a:pPr algn="l"/>
            <a:r>
              <a:rPr lang="en-US" altLang="zh-CN" sz="2800">
                <a:solidFill>
                  <a:srgbClr val="FF0000"/>
                </a:solidFill>
              </a:rPr>
              <a:t>v-bind</a:t>
            </a:r>
            <a:endParaRPr lang="en-US" altLang="zh-CN" sz="2800">
              <a:solidFill>
                <a:srgbClr val="FF0000"/>
              </a:solidFill>
            </a:endParaRPr>
          </a:p>
          <a:p>
            <a:pPr algn="l"/>
            <a:endParaRPr lang="en-US" altLang="zh-CN" sz="2800">
              <a:solidFill>
                <a:srgbClr val="FF0000"/>
              </a:solidFill>
            </a:endParaRPr>
          </a:p>
          <a:p>
            <a:pPr algn="l"/>
            <a:r>
              <a:rPr lang="en-US" altLang="zh-CN" sz="2800">
                <a:solidFill>
                  <a:srgbClr val="FF0000"/>
                </a:solidFill>
              </a:rPr>
              <a:t>v-on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7180" y="1517015"/>
            <a:ext cx="4638675" cy="571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180" y="3343275"/>
            <a:ext cx="3895725" cy="381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180" y="2120265"/>
            <a:ext cx="3724275" cy="12096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180" y="4727575"/>
            <a:ext cx="5638800" cy="990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180" y="4079875"/>
            <a:ext cx="337185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99525" y="285115"/>
            <a:ext cx="2949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 常用指令  </a:t>
            </a:r>
            <a:r>
              <a:rPr lang="zh-CN" altLang="en-US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>
              <a:latin typeface="+mn-ea"/>
              <a:cs typeface="+mn-ea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70610"/>
            <a:ext cx="12192000" cy="4716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99525" y="285115"/>
            <a:ext cx="2949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 常用指令  </a:t>
            </a:r>
            <a:r>
              <a:rPr lang="zh-CN" altLang="en-US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>
              <a:latin typeface="+mn-ea"/>
              <a:cs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5490" y="3063875"/>
            <a:ext cx="3184525" cy="1578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2105" y="146685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effectLst/>
              </a:rPr>
              <a:t>静态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105" y="2328545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单向传值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105" y="319024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抛出事件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2105" y="4051935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插槽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105" y="491363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传值插槽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965" y="3221990"/>
            <a:ext cx="2355850" cy="13423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634615" y="1466850"/>
            <a:ext cx="90182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场景：</a:t>
            </a:r>
            <a:r>
              <a:rPr lang="en-US" altLang="zh-CN" sz="2800"/>
              <a:t>http</a:t>
            </a:r>
            <a:r>
              <a:rPr lang="zh-CN" altLang="en-US" sz="2800"/>
              <a:t>请求加载中的动画或者公司</a:t>
            </a:r>
            <a:r>
              <a:rPr lang="en-US" altLang="zh-CN" sz="2800"/>
              <a:t>logo</a:t>
            </a:r>
            <a:r>
              <a:rPr lang="zh-CN" altLang="en-US" sz="2800"/>
              <a:t>，有多处使用，希望修改的时候能统一改动。</a:t>
            </a: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8708390" y="284480"/>
            <a:ext cx="3256280" cy="5219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99525" y="285115"/>
            <a:ext cx="2949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/>
            <a:r>
              <a:rPr lang="en-US" altLang="zh-CN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  常用指令  </a:t>
            </a:r>
            <a:r>
              <a:rPr lang="zh-CN" altLang="en-US" sz="28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组件</a:t>
            </a:r>
            <a:endParaRPr lang="zh-CN" altLang="en-US" sz="2800"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2105" y="146685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静态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105" y="2328545"/>
            <a:ext cx="2564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effectLst/>
              </a:rPr>
              <a:t>单向传值</a:t>
            </a:r>
            <a:endParaRPr lang="zh-CN" altLang="en-US" sz="280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105" y="319024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抛出事件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2105" y="4051935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插槽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2105" y="4913630"/>
            <a:ext cx="2959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>
                    <a:lumMod val="85000"/>
                  </a:schemeClr>
                </a:solidFill>
                <a:effectLst/>
              </a:rPr>
              <a:t>传值插槽</a:t>
            </a:r>
            <a:endParaRPr lang="zh-CN" altLang="en-US" sz="280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34615" y="1466850"/>
            <a:ext cx="90182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场景：提示框</a:t>
            </a:r>
            <a:r>
              <a:rPr lang="en-US" altLang="zh-CN" sz="2800"/>
              <a:t>/</a:t>
            </a:r>
            <a:r>
              <a:rPr lang="zh-CN" altLang="en-US" sz="2800"/>
              <a:t>消息气泡</a:t>
            </a:r>
            <a:r>
              <a:rPr lang="en-US" altLang="zh-CN" sz="2800"/>
              <a:t>/</a:t>
            </a:r>
            <a:r>
              <a:rPr lang="zh-CN" altLang="en-US" sz="2800"/>
              <a:t>进度条等，外观样式需要统一，但是渲染内容不同。</a:t>
            </a:r>
            <a:endParaRPr lang="zh-CN" altLang="en-US" sz="2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0" y="2419985"/>
            <a:ext cx="3992880" cy="10179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15" y="3712210"/>
            <a:ext cx="8134350" cy="2105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600" y="2310130"/>
            <a:ext cx="1711325" cy="999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表格</Application>
  <PresentationFormat>宽屏</PresentationFormat>
  <Paragraphs>162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方正书宋_GBK</vt:lpstr>
      <vt:lpstr>Wingdings</vt:lpstr>
      <vt:lpstr>微软雅黑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nemo</dc:creator>
  <cp:lastModifiedBy>nemo</cp:lastModifiedBy>
  <cp:revision>10</cp:revision>
  <dcterms:created xsi:type="dcterms:W3CDTF">2020-02-28T10:13:59Z</dcterms:created>
  <dcterms:modified xsi:type="dcterms:W3CDTF">2020-02-28T10:13:59Z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