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Black"/>
      <p:bold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  <p:embeddedFont>
      <p:font typeface="Source Code Pro Black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5.xml"/><Relationship Id="rId42" Type="http://schemas.openxmlformats.org/officeDocument/2006/relationships/font" Target="fonts/SourceCodeProBlack-boldItalic.fntdata"/><Relationship Id="rId41" Type="http://schemas.openxmlformats.org/officeDocument/2006/relationships/font" Target="fonts/SourceCodeProBlack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Black-bold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Black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05e27b0d8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05e27b0d8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a0cc4e9e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a0cc4e9e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7fc452e53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7fc452e53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a0cc4e9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a0cc4e9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a0cc4e9e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a0cc4e9e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a0cc4e9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a0cc4e9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a0cc4e9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a0cc4e9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a0cc4e9e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a0cc4e9e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a0cc4e9e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a0cc4e9e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a0cc4e9e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a0cc4e9e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a0cc4e9e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a0cc4e9e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7fc452e53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7fc452e53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a0cc4e9e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a0cc4e9e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a0cc4e9e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a0cc4e9e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1411d79e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1411d79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1411d79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1411d79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1411d79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1411d79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1411d79e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1411d79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7fc452e5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7fc452e5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7fc452e5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7fc452e5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7fc452e53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7fc452e5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a0cc4e9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a0cc4e9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a0cc4e9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a0cc4e9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a0cc4e9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a0cc4e9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a0cc4e9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a0cc4e9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713225" y="788250"/>
            <a:ext cx="77175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2039538" y="1886137"/>
            <a:ext cx="5074200" cy="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3366150" y="539500"/>
            <a:ext cx="2411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hasCustomPrompt="1" idx="2" type="title"/>
          </p:nvPr>
        </p:nvSpPr>
        <p:spPr>
          <a:xfrm>
            <a:off x="744713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1381733" y="219325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3" type="subTitle"/>
          </p:nvPr>
        </p:nvSpPr>
        <p:spPr>
          <a:xfrm>
            <a:off x="1381767" y="15126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hasCustomPrompt="1" idx="4" type="title"/>
          </p:nvPr>
        </p:nvSpPr>
        <p:spPr>
          <a:xfrm>
            <a:off x="5063217" y="1934363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5" type="subTitle"/>
          </p:nvPr>
        </p:nvSpPr>
        <p:spPr>
          <a:xfrm>
            <a:off x="5700230" y="219325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6" type="subTitle"/>
          </p:nvPr>
        </p:nvSpPr>
        <p:spPr>
          <a:xfrm>
            <a:off x="5700253" y="15126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7" type="title"/>
          </p:nvPr>
        </p:nvSpPr>
        <p:spPr>
          <a:xfrm>
            <a:off x="744733" y="3704000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8" type="subTitle"/>
          </p:nvPr>
        </p:nvSpPr>
        <p:spPr>
          <a:xfrm>
            <a:off x="1381740" y="396807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9" type="subTitle"/>
          </p:nvPr>
        </p:nvSpPr>
        <p:spPr>
          <a:xfrm>
            <a:off x="1381751" y="32873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13" type="title"/>
          </p:nvPr>
        </p:nvSpPr>
        <p:spPr>
          <a:xfrm>
            <a:off x="5063237" y="3714388"/>
            <a:ext cx="5805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4" type="subTitle"/>
          </p:nvPr>
        </p:nvSpPr>
        <p:spPr>
          <a:xfrm>
            <a:off x="5700237" y="3968075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5" type="subTitle"/>
          </p:nvPr>
        </p:nvSpPr>
        <p:spPr>
          <a:xfrm>
            <a:off x="5700237" y="3287300"/>
            <a:ext cx="1577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388900" y="19636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4"/>
          <p:cNvSpPr txBox="1"/>
          <p:nvPr>
            <p:ph idx="2" type="subTitle"/>
          </p:nvPr>
        </p:nvSpPr>
        <p:spPr>
          <a:xfrm>
            <a:off x="1388900" y="159282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>
            <a:off x="4192925" y="19636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14"/>
          <p:cNvSpPr txBox="1"/>
          <p:nvPr>
            <p:ph idx="4" type="subTitle"/>
          </p:nvPr>
        </p:nvSpPr>
        <p:spPr>
          <a:xfrm>
            <a:off x="4192925" y="159282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4"/>
          <p:cNvSpPr txBox="1"/>
          <p:nvPr>
            <p:ph idx="5" type="subTitle"/>
          </p:nvPr>
        </p:nvSpPr>
        <p:spPr>
          <a:xfrm>
            <a:off x="6925475" y="196362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4"/>
          <p:cNvSpPr txBox="1"/>
          <p:nvPr>
            <p:ph idx="6" type="subTitle"/>
          </p:nvPr>
        </p:nvSpPr>
        <p:spPr>
          <a:xfrm>
            <a:off x="6925475" y="159282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4"/>
          <p:cNvSpPr txBox="1"/>
          <p:nvPr>
            <p:ph idx="7" type="subTitle"/>
          </p:nvPr>
        </p:nvSpPr>
        <p:spPr>
          <a:xfrm>
            <a:off x="1388900" y="3767275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4"/>
          <p:cNvSpPr txBox="1"/>
          <p:nvPr>
            <p:ph idx="8" type="subTitle"/>
          </p:nvPr>
        </p:nvSpPr>
        <p:spPr>
          <a:xfrm>
            <a:off x="1388900" y="3389276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4"/>
          <p:cNvSpPr txBox="1"/>
          <p:nvPr>
            <p:ph idx="9" type="subTitle"/>
          </p:nvPr>
        </p:nvSpPr>
        <p:spPr>
          <a:xfrm>
            <a:off x="4192925" y="3767275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14"/>
          <p:cNvSpPr txBox="1"/>
          <p:nvPr>
            <p:ph idx="13" type="subTitle"/>
          </p:nvPr>
        </p:nvSpPr>
        <p:spPr>
          <a:xfrm>
            <a:off x="4192925" y="3389276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" name="Google Shape;72;p14"/>
          <p:cNvSpPr txBox="1"/>
          <p:nvPr>
            <p:ph idx="14" type="subTitle"/>
          </p:nvPr>
        </p:nvSpPr>
        <p:spPr>
          <a:xfrm>
            <a:off x="6925475" y="3767274"/>
            <a:ext cx="1505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4"/>
          <p:cNvSpPr txBox="1"/>
          <p:nvPr>
            <p:ph idx="15" type="subTitle"/>
          </p:nvPr>
        </p:nvSpPr>
        <p:spPr>
          <a:xfrm>
            <a:off x="6925475" y="3389275"/>
            <a:ext cx="15054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4"/>
          <p:cNvSpPr/>
          <p:nvPr/>
        </p:nvSpPr>
        <p:spPr>
          <a:xfrm>
            <a:off x="-25" y="4926300"/>
            <a:ext cx="9144000" cy="21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684013" y="20991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5"/>
          <p:cNvSpPr txBox="1"/>
          <p:nvPr>
            <p:ph idx="2" type="subTitle"/>
          </p:nvPr>
        </p:nvSpPr>
        <p:spPr>
          <a:xfrm>
            <a:off x="1578713" y="1458600"/>
            <a:ext cx="1953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5"/>
          <p:cNvSpPr txBox="1"/>
          <p:nvPr>
            <p:ph idx="3" type="subTitle"/>
          </p:nvPr>
        </p:nvSpPr>
        <p:spPr>
          <a:xfrm>
            <a:off x="4108938" y="20991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5"/>
          <p:cNvSpPr txBox="1"/>
          <p:nvPr>
            <p:ph idx="4" type="subTitle"/>
          </p:nvPr>
        </p:nvSpPr>
        <p:spPr>
          <a:xfrm>
            <a:off x="4003638" y="1458650"/>
            <a:ext cx="1953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15"/>
          <p:cNvSpPr txBox="1"/>
          <p:nvPr>
            <p:ph idx="5" type="subTitle"/>
          </p:nvPr>
        </p:nvSpPr>
        <p:spPr>
          <a:xfrm>
            <a:off x="6533863" y="20991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15"/>
          <p:cNvSpPr txBox="1"/>
          <p:nvPr>
            <p:ph idx="6" type="subTitle"/>
          </p:nvPr>
        </p:nvSpPr>
        <p:spPr>
          <a:xfrm>
            <a:off x="6428563" y="1458650"/>
            <a:ext cx="19533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5991175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316979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991175" y="537175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316979" y="2663528"/>
            <a:ext cx="2439600" cy="194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713225" y="1939438"/>
            <a:ext cx="26244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6100806" y="1724271"/>
            <a:ext cx="22203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6"/>
          <p:cNvSpPr txBox="1"/>
          <p:nvPr>
            <p:ph idx="2" type="subTitle"/>
          </p:nvPr>
        </p:nvSpPr>
        <p:spPr>
          <a:xfrm>
            <a:off x="6032057" y="783100"/>
            <a:ext cx="23577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16"/>
          <p:cNvSpPr txBox="1"/>
          <p:nvPr>
            <p:ph idx="3" type="subTitle"/>
          </p:nvPr>
        </p:nvSpPr>
        <p:spPr>
          <a:xfrm>
            <a:off x="3426610" y="3840861"/>
            <a:ext cx="2220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6"/>
          <p:cNvSpPr txBox="1"/>
          <p:nvPr>
            <p:ph idx="4" type="subTitle"/>
          </p:nvPr>
        </p:nvSpPr>
        <p:spPr>
          <a:xfrm>
            <a:off x="3357849" y="2893140"/>
            <a:ext cx="2358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16"/>
          <p:cNvSpPr txBox="1"/>
          <p:nvPr>
            <p:ph idx="5" type="subTitle"/>
          </p:nvPr>
        </p:nvSpPr>
        <p:spPr>
          <a:xfrm>
            <a:off x="6100816" y="3840861"/>
            <a:ext cx="22203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6"/>
          <p:cNvSpPr txBox="1"/>
          <p:nvPr>
            <p:ph idx="6" type="subTitle"/>
          </p:nvPr>
        </p:nvSpPr>
        <p:spPr>
          <a:xfrm>
            <a:off x="6032057" y="2893140"/>
            <a:ext cx="23577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16"/>
          <p:cNvSpPr txBox="1"/>
          <p:nvPr>
            <p:ph idx="7" type="subTitle"/>
          </p:nvPr>
        </p:nvSpPr>
        <p:spPr>
          <a:xfrm>
            <a:off x="3426599" y="1724271"/>
            <a:ext cx="2220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6"/>
          <p:cNvSpPr txBox="1"/>
          <p:nvPr>
            <p:ph idx="8" type="subTitle"/>
          </p:nvPr>
        </p:nvSpPr>
        <p:spPr>
          <a:xfrm>
            <a:off x="3357849" y="783100"/>
            <a:ext cx="23580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left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713225" y="2103783"/>
            <a:ext cx="37230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713225" y="565375"/>
            <a:ext cx="37908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right">
  <p:cSld name="CUSTOM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502175" y="3355050"/>
            <a:ext cx="29286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5003925" y="909325"/>
            <a:ext cx="3426900" cy="23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18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9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b="1"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b="1"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fmla="val -12417" name="adj1"/>
              <a:gd fmla="val 75161" name="adj2"/>
              <a:gd fmla="val 0" name="adj3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fmla="val -14431" name="adj1"/>
              <a:gd fmla="val 79287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wo columns 2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713225" y="1294404"/>
            <a:ext cx="64998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741675" y="1380650"/>
            <a:ext cx="36891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64813" y="2500875"/>
            <a:ext cx="31302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764838" y="3777350"/>
            <a:ext cx="31302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5401387" y="3777350"/>
            <a:ext cx="31302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5401387" y="2500875"/>
            <a:ext cx="31302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/>
          <p:nvPr/>
        </p:nvSpPr>
        <p:spPr>
          <a:xfrm>
            <a:off x="0" y="0"/>
            <a:ext cx="9144000" cy="2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713225" y="2526750"/>
            <a:ext cx="2574600" cy="14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713225" y="1196850"/>
            <a:ext cx="29286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7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1075003" y="2073837"/>
            <a:ext cx="7151544" cy="2383938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2750863" y="3761075"/>
            <a:ext cx="37998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1787550" y="2498075"/>
            <a:ext cx="55689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5350675" y="539500"/>
            <a:ext cx="30804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10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benfrederickson.com/numerical-optimization/" TargetMode="External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scikit-learn.org/stable/modules/generated/sklearn.linear_model.LinearRegression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ctrTitle"/>
          </p:nvPr>
        </p:nvSpPr>
        <p:spPr>
          <a:xfrm>
            <a:off x="335600" y="867300"/>
            <a:ext cx="6675600" cy="26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Hiperparámetros y optimizadores</a:t>
            </a:r>
            <a:endParaRPr sz="56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725" y="1261150"/>
            <a:ext cx="1828000" cy="1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29825" y="260575"/>
            <a:ext cx="9062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KMeans</a:t>
            </a:r>
            <a:endParaRPr sz="3100"/>
          </a:p>
        </p:txBody>
      </p:sp>
      <p:sp>
        <p:nvSpPr>
          <p:cNvPr id="184" name="Google Shape;184;p30"/>
          <p:cNvSpPr txBox="1"/>
          <p:nvPr/>
        </p:nvSpPr>
        <p:spPr>
          <a:xfrm>
            <a:off x="197825" y="995950"/>
            <a:ext cx="55014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n_clusters: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Número de clusters a crear.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init: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Método de inicialización de los centroides ('k-means++', 'random' u otros).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n_init: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Número de veces que se ejecutará el algoritmo con diferentes centroides iniciales.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max_iter: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Número máximo de iteraciones para una sola ejecución.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algorithm: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Algoritmo utilizado para computar K-means ('auto', 'full', 'elkan').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750" y="1222138"/>
            <a:ext cx="3140100" cy="3390300"/>
          </a:xfrm>
          <a:prstGeom prst="roundRect">
            <a:avLst>
              <a:gd fmla="val 830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581675" y="260575"/>
            <a:ext cx="7959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Ejemplo</a:t>
            </a:r>
            <a:endParaRPr sz="3100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7578" l="0" r="0" t="0"/>
          <a:stretch/>
        </p:blipFill>
        <p:spPr>
          <a:xfrm>
            <a:off x="2828400" y="1136375"/>
            <a:ext cx="3487199" cy="3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2" type="title"/>
          </p:nvPr>
        </p:nvSpPr>
        <p:spPr>
          <a:xfrm>
            <a:off x="253275" y="3752675"/>
            <a:ext cx="88908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Búsqueda de hiperparámetros</a:t>
            </a:r>
            <a:endParaRPr sz="5000"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775" y="149350"/>
            <a:ext cx="4693800" cy="3078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Búsqueda de </a:t>
            </a:r>
            <a:r>
              <a:rPr lang="en" sz="3100"/>
              <a:t>hiperparámetros</a:t>
            </a:r>
            <a:endParaRPr sz="3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Búsqueda de hiperparámetros</a:t>
            </a:r>
            <a:endParaRPr sz="3100"/>
          </a:p>
        </p:txBody>
      </p:sp>
      <p:sp>
        <p:nvSpPr>
          <p:cNvPr id="208" name="Google Shape;208;p34"/>
          <p:cNvSpPr txBox="1"/>
          <p:nvPr/>
        </p:nvSpPr>
        <p:spPr>
          <a:xfrm>
            <a:off x="197825" y="995950"/>
            <a:ext cx="59007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 búsqueda de hiperparámetros es el proceso de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encontrar la combinación óptima de configuraciones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para un modelo de aprendizaje automático. Estos hiperparámetros son valores que no se aprenden directamente del entrenamiento del modelo, sino que se establecen antes de iniciar el proceso de entrenamiento.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Esta búsqueda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implica probar diferentes valores para hiperparámetros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como la tasa de aprendizaje, la profundidad del árbol, el número de vecinos, entre otros, para determinar la combinación que maximiza el rendimiento del modelo en datos no vistos.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Usualmente se emplean técnicas como la búsqueda aleatoria, búsqueda en grilla o métodos más avanzados como la optimización bayesiana para explorar el espacio de hiperparámetros de manera sistemática. El objetivo final es encontrar la configuración que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optimice la capacidad predictiva del modelo y que generalice bien a datos futuros.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9" name="Google Shape;209;p34"/>
          <p:cNvGrpSpPr/>
          <p:nvPr/>
        </p:nvGrpSpPr>
        <p:grpSpPr>
          <a:xfrm>
            <a:off x="6824725" y="1029463"/>
            <a:ext cx="1496023" cy="3775680"/>
            <a:chOff x="6824725" y="1029463"/>
            <a:chExt cx="1496023" cy="3775680"/>
          </a:xfrm>
        </p:grpSpPr>
        <p:pic>
          <p:nvPicPr>
            <p:cNvPr id="210" name="Google Shape;210;p34"/>
            <p:cNvPicPr preferRelativeResize="0"/>
            <p:nvPr/>
          </p:nvPicPr>
          <p:blipFill rotWithShape="1">
            <a:blip r:embed="rId3">
              <a:alphaModFix/>
            </a:blip>
            <a:srcRect b="8883" l="5084" r="53915" t="6183"/>
            <a:stretch/>
          </p:blipFill>
          <p:spPr>
            <a:xfrm>
              <a:off x="6824725" y="1029463"/>
              <a:ext cx="1496023" cy="1852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4"/>
            <p:cNvPicPr preferRelativeResize="0"/>
            <p:nvPr/>
          </p:nvPicPr>
          <p:blipFill rotWithShape="1">
            <a:blip r:embed="rId3">
              <a:alphaModFix/>
            </a:blip>
            <a:srcRect b="8992" l="53188" r="6998" t="5361"/>
            <a:stretch/>
          </p:blipFill>
          <p:spPr>
            <a:xfrm>
              <a:off x="6824725" y="2881688"/>
              <a:ext cx="1496023" cy="19234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GridSearch VS RandomSearch</a:t>
            </a:r>
            <a:endParaRPr sz="3100"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013" y="951125"/>
            <a:ext cx="7296000" cy="3819000"/>
          </a:xfrm>
          <a:prstGeom prst="roundRect">
            <a:avLst>
              <a:gd fmla="val 733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GridSearch</a:t>
            </a:r>
            <a:endParaRPr sz="3100"/>
          </a:p>
        </p:txBody>
      </p:sp>
      <p:sp>
        <p:nvSpPr>
          <p:cNvPr id="223" name="Google Shape;223;p36"/>
          <p:cNvSpPr txBox="1"/>
          <p:nvPr/>
        </p:nvSpPr>
        <p:spPr>
          <a:xfrm>
            <a:off x="197825" y="995950"/>
            <a:ext cx="87855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Ventajas de Grid Search: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Exploración Exhaustiva: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Evalúa sistemáticamente cada combinación de hiperparámetros especificados en la grilla, lo que garantiza una cobertura completa del espacio de búsqueda.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Fácil Implementación: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Es una técnica directa y simple de usar, especialmente para un número limitado de hiperparámetros o cuando se cuenta con recursos computacionales adecuados.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Determinismo: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Proporciona resultados reproducibles, ya que examina todas las combinaciones predefinidas de hiperparámetros.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Desventajas de Grid Search: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Costoso en Términos de Recursos: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Puede ser computacionalmente costoso, ya que evalúa cada combinación posible, lo que puede ser inviable con un gran número de hiperparámetros o cuando el espacio de búsqueda es extenso.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Limitaciones en la Exploración del Espacio: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Si la grilla de búsqueda no es lo suficientemente amplia o no incluye valores óptimos, existe la posibilidad de pasar por alto combinaciones de hiperparámetros efectivas.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Sensible a la Elección de la Grilla: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La selección inadecuada de valores a probar puede limitar la efectividad de la búsqueda, ya que la grilla debe ser lo suficientemente amplia para encontrar combinaciones óptimas.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Random</a:t>
            </a:r>
            <a:r>
              <a:rPr lang="en" sz="3100"/>
              <a:t>Search</a:t>
            </a:r>
            <a:endParaRPr sz="3100"/>
          </a:p>
        </p:txBody>
      </p:sp>
      <p:sp>
        <p:nvSpPr>
          <p:cNvPr id="229" name="Google Shape;229;p37"/>
          <p:cNvSpPr txBox="1"/>
          <p:nvPr/>
        </p:nvSpPr>
        <p:spPr>
          <a:xfrm>
            <a:off x="197825" y="995950"/>
            <a:ext cx="87855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Ventajas de Random Search: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Eficiencia en Recursos: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Es menos costoso computacionalmente en comparación con Grid Search, ya que no evalúa todas las combinaciones posibles, sino un subconjunto aleatorio de ellas.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Exploración más Amplia: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Al seleccionar combinaciones aleatorias, tiene la capacidad de explorar un espacio de hiperparámetros más extenso, lo que aumenta la probabilidad de encontrar valores óptimos.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Adaptabilidad: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Es útil cuando no se sabe mucho sobre la distribución o el rango de valores óptimos para los hiperparámetros.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Desventajas de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Random Search: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No Garantiza la Óptima Exploración: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Al ser aleatorio, existe la posibilidad de que se pierdan combinaciones altamente efectivas.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Menos Determinista: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Al depender de la aleatoriedad, los resultados pueden variar entre ejecuciones, lo que puede dificultar la reproducibilidad.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Ineficiente en Algunos Contextos: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En entornos donde se tiene un conocimiento específico de dónde están los valores óptimos de hiperparámetros, Random Search podría no ser tan efectivo como Grid Search.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581675" y="260575"/>
            <a:ext cx="7959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Ejemplo</a:t>
            </a:r>
            <a:endParaRPr sz="3100"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7578" l="0" r="0" t="0"/>
          <a:stretch/>
        </p:blipFill>
        <p:spPr>
          <a:xfrm>
            <a:off x="2828400" y="1136375"/>
            <a:ext cx="3487199" cy="3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idx="2" type="title"/>
          </p:nvPr>
        </p:nvSpPr>
        <p:spPr>
          <a:xfrm>
            <a:off x="253275" y="3752675"/>
            <a:ext cx="88908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Optimizadores</a:t>
            </a:r>
            <a:endParaRPr sz="5000"/>
          </a:p>
        </p:txBody>
      </p:sp>
      <p:pic>
        <p:nvPicPr>
          <p:cNvPr id="241" name="Google Shape;241;p39"/>
          <p:cNvPicPr preferRelativeResize="0"/>
          <p:nvPr/>
        </p:nvPicPr>
        <p:blipFill rotWithShape="1">
          <a:blip r:embed="rId3">
            <a:alphaModFix/>
          </a:blip>
          <a:srcRect b="15367" l="42447" r="3334" t="16242"/>
          <a:stretch/>
        </p:blipFill>
        <p:spPr>
          <a:xfrm>
            <a:off x="2373125" y="264525"/>
            <a:ext cx="4651100" cy="329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2" type="title"/>
          </p:nvPr>
        </p:nvSpPr>
        <p:spPr>
          <a:xfrm>
            <a:off x="253275" y="3752675"/>
            <a:ext cx="88908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Hiperparámetros en modelos</a:t>
            </a:r>
            <a:endParaRPr sz="50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175" y="142475"/>
            <a:ext cx="3091651" cy="30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¿Qué es y para qué sirve un optimizador?</a:t>
            </a:r>
            <a:endParaRPr sz="3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¿Qué es y para qué sirve un optimizador?</a:t>
            </a:r>
            <a:endParaRPr sz="3100"/>
          </a:p>
        </p:txBody>
      </p:sp>
      <p:sp>
        <p:nvSpPr>
          <p:cNvPr id="252" name="Google Shape;252;p41"/>
          <p:cNvSpPr txBox="1"/>
          <p:nvPr/>
        </p:nvSpPr>
        <p:spPr>
          <a:xfrm>
            <a:off x="197825" y="1581525"/>
            <a:ext cx="59007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Los optimizadores en el contexto del aprendizaje automático son algoritmos o métodos utilizados para ajustar los parámetros de un modelo de manera iterativa durante el proceso de entrenamiento. Su función principal es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minimizar una función de pérdida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que evalúa qué tan bien el modelo predice los datos.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Estos optimizadores juegan un papel esencial en el aprendizaje automático, ya que permiten que el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modelo aprenda de los datos y mejore su capacidad predictiva.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Al ajustar los parámetros del modelo, como los pesos en una red neuronal, se busca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reducir el error entre las predicciones del modelo y los valores reales del conjunto de datos.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 rotWithShape="1">
          <a:blip r:embed="rId3">
            <a:alphaModFix/>
          </a:blip>
          <a:srcRect b="9744" l="50827" r="2296" t="4931"/>
          <a:stretch/>
        </p:blipFill>
        <p:spPr>
          <a:xfrm>
            <a:off x="6157375" y="2207325"/>
            <a:ext cx="2924700" cy="200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Gradiente </a:t>
            </a:r>
            <a:r>
              <a:rPr lang="en" sz="3100"/>
              <a:t>Descendente</a:t>
            </a:r>
            <a:endParaRPr sz="3100"/>
          </a:p>
        </p:txBody>
      </p:sp>
      <p:sp>
        <p:nvSpPr>
          <p:cNvPr id="259" name="Google Shape;259;p42"/>
          <p:cNvSpPr txBox="1"/>
          <p:nvPr/>
        </p:nvSpPr>
        <p:spPr>
          <a:xfrm>
            <a:off x="151125" y="1171975"/>
            <a:ext cx="59007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 algoritmo del gradiente descendente es el pilar de la optimización en el aprendizaje automático. Su función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es minimizar una función de pérdida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ajustando los parámetros de un modelo. Funciona recalculando la pendiente de la función de pérdida respecto a los parámetros y ajustándolos en la dirección que minimice dicha función.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 idea clave es seguir el gradiente descendente de la función de pérdida para encontrar el mínimo,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moviéndose en incrementos proporcionales a la pendiente.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Se repite este proceso iterativamente hasta alcanzar un mínimo, optimizando así el modelo.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Existen diferentes variantes del gradiente descendente, como el estocástico (SGD), el por lotes (Batch GD) o el por mini-lotes (Mini-Batch GD). Cada variante tiene sus propias ventajas en términos de eficiencia computacional y precisión.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025" y="1778313"/>
            <a:ext cx="2740800" cy="1944900"/>
          </a:xfrm>
          <a:prstGeom prst="roundRect">
            <a:avLst>
              <a:gd fmla="val 467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Pasos de </a:t>
            </a:r>
            <a:r>
              <a:rPr lang="en" sz="3100"/>
              <a:t>Gradiente Descendente</a:t>
            </a:r>
            <a:endParaRPr sz="3100"/>
          </a:p>
        </p:txBody>
      </p:sp>
      <p:sp>
        <p:nvSpPr>
          <p:cNvPr id="266" name="Google Shape;266;p43"/>
          <p:cNvSpPr txBox="1"/>
          <p:nvPr/>
        </p:nvSpPr>
        <p:spPr>
          <a:xfrm>
            <a:off x="151125" y="1171975"/>
            <a:ext cx="59007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Inicialización: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Comienza con valores iniciales para los parámetros del modelo.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Cálculo del Gradiente: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Calcula la derivada de la función de pérdida con respecto a los parámetros del modelo. Esta derivada indica la dirección en la que la función de pérdida aumenta más rápidamente.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Ajuste de Parámetros: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Ajusta los parámetros del modelo en la dirección opuesta al gradiente. Esto significa actualizar los parámetros de manera que la función de pérdida disminuya.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Iteración: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Repite el proceso, recalculando el gradiente y actualizando los parámetros en cada iteración, avanzando hacia el mínimo de la función de pérdida.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Qué es el descenso del gradiente? - Platzi"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400" y="1759700"/>
            <a:ext cx="2911276" cy="21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Ejemplo visual</a:t>
            </a:r>
            <a:endParaRPr sz="3100"/>
          </a:p>
        </p:txBody>
      </p:sp>
      <p:sp>
        <p:nvSpPr>
          <p:cNvPr id="273" name="Google Shape;273;p44"/>
          <p:cNvSpPr txBox="1"/>
          <p:nvPr/>
        </p:nvSpPr>
        <p:spPr>
          <a:xfrm>
            <a:off x="192750" y="867175"/>
            <a:ext cx="8758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https://www.benfrederickson.com/numerical-optimization/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600" y="1266750"/>
            <a:ext cx="7334776" cy="35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581675" y="260575"/>
            <a:ext cx="7959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Ejemplo</a:t>
            </a:r>
            <a:endParaRPr sz="3100"/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7578" l="0" r="0" t="0"/>
          <a:stretch/>
        </p:blipFill>
        <p:spPr>
          <a:xfrm>
            <a:off x="2828400" y="1136375"/>
            <a:ext cx="3487199" cy="3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¿Por qué se llama hiperparámetros?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85975" y="260575"/>
            <a:ext cx="8550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¿Por qué se llama hiperparámetros?</a:t>
            </a:r>
            <a:endParaRPr sz="3100"/>
          </a:p>
        </p:txBody>
      </p:sp>
      <p:sp>
        <p:nvSpPr>
          <p:cNvPr id="141" name="Google Shape;141;p24"/>
          <p:cNvSpPr txBox="1"/>
          <p:nvPr/>
        </p:nvSpPr>
        <p:spPr>
          <a:xfrm>
            <a:off x="197825" y="995950"/>
            <a:ext cx="59007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 término "hiperparámetros"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se utiliza en machine learning para distinguirlos de los "parámetros" del modelo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Aquí está la razón detrás de su nombre: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Parámetros del modelo: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Los parámetros del modelo son los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valores que el modelo de machine learning aprende durante el proceso de entrenamiento.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Estos son los valores internos que determinan cómo el modelo realiza predicciones. Por ejemplo, los coeficientes en una regresión lineal o los pesos y sesgos en una red neuronal son parámetros del modelo.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Hiperparámetros: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Los hiperparámetros son valores que no se aprenden automáticamente durante el entrenamiento del modelo, sino que deben ser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configurados antes de comenzar el proceso de entrenamiento.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Los hiperparámetros controlan aspectos del proceso de entrenamiento, como la velocidad de aprendizaje, la complejidad del modelo, la cantidad de árboles en un bosque aleatorio, etc.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3729" l="1711" r="6789" t="3729"/>
          <a:stretch/>
        </p:blipFill>
        <p:spPr>
          <a:xfrm>
            <a:off x="6134975" y="1955200"/>
            <a:ext cx="2941800" cy="1924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9825" y="260575"/>
            <a:ext cx="9062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Regresión Lineal</a:t>
            </a:r>
            <a:endParaRPr sz="3100"/>
          </a:p>
        </p:txBody>
      </p:sp>
      <p:sp>
        <p:nvSpPr>
          <p:cNvPr id="148" name="Google Shape;148;p25"/>
          <p:cNvSpPr txBox="1"/>
          <p:nvPr/>
        </p:nvSpPr>
        <p:spPr>
          <a:xfrm>
            <a:off x="197825" y="995950"/>
            <a:ext cx="55014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fit_intercept: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Determina si se ajusta o no el término de intercepción. Por defecto, es True.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copy_X: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Si se debe copiar X, por defecto es True.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n_jobs: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Número de trabajos en paralelo para ejecutar. Si se establece en -1, utiliza todos los procesadores disponibles.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positive: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Requiere que los coeficientes sean no negativos si se establece en True.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800" y="1632100"/>
            <a:ext cx="3208500" cy="2570400"/>
          </a:xfrm>
          <a:prstGeom prst="roundRect">
            <a:avLst>
              <a:gd fmla="val 8066" name="adj"/>
            </a:avLst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983400" y="4538375"/>
            <a:ext cx="816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https://scikit-learn.org/stable/modules/generated/sklearn.linear_model.LinearRegression.html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29825" y="260575"/>
            <a:ext cx="9062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Regresión Logística</a:t>
            </a:r>
            <a:endParaRPr sz="3100"/>
          </a:p>
        </p:txBody>
      </p:sp>
      <p:sp>
        <p:nvSpPr>
          <p:cNvPr id="156" name="Google Shape;156;p26"/>
          <p:cNvSpPr txBox="1"/>
          <p:nvPr/>
        </p:nvSpPr>
        <p:spPr>
          <a:xfrm>
            <a:off x="197825" y="995950"/>
            <a:ext cx="55014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penalty: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Define la norma utilizada en la penalización (l1 o l2, por defecto l2).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Parámetro de regularización inverso. Un valor más bajo especifica una regularización más fuerte.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solver: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Algoritmo utilizado para la optimización (por ejemplo, 'liblinear', 'newton-cg', 'lbfgs', entre otros).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max_iter: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Número máximo de iteraciones para la convergencia del algoritmo.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multi_class: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Especifica el enfoque para resolver problemas de clasificación multiclase ('ovr' para uno contra el resto o 'multinomial' para la regresión softmax).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375" y="1576450"/>
            <a:ext cx="3140100" cy="2681700"/>
          </a:xfrm>
          <a:prstGeom prst="roundRect">
            <a:avLst>
              <a:gd fmla="val 866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9825" y="260575"/>
            <a:ext cx="9062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Árboles de Decisión</a:t>
            </a:r>
            <a:endParaRPr sz="3100"/>
          </a:p>
        </p:txBody>
      </p:sp>
      <p:sp>
        <p:nvSpPr>
          <p:cNvPr id="163" name="Google Shape;163;p27"/>
          <p:cNvSpPr txBox="1"/>
          <p:nvPr/>
        </p:nvSpPr>
        <p:spPr>
          <a:xfrm>
            <a:off x="197825" y="995950"/>
            <a:ext cx="55014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max_depth: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Profundidad máxima del árbol, limita la cantidad de divisiones.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min_samples_split: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Número mínimo de muestras requeridas para dividir un nodo interno.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min_samples_leaf: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Número mínimo de muestras requeridas en un nodo hoja.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max_features: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Número máximo de características a considerar para la mejor división.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criterion: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Criterio para medir la calidad de una división ('gini' o 'entropy').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625" y="1400113"/>
            <a:ext cx="3140100" cy="3034500"/>
          </a:xfrm>
          <a:prstGeom prst="roundRect">
            <a:avLst>
              <a:gd fmla="val 765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29825" y="260575"/>
            <a:ext cx="9062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Support Vector Machine</a:t>
            </a:r>
            <a:endParaRPr sz="3100"/>
          </a:p>
        </p:txBody>
      </p:sp>
      <p:sp>
        <p:nvSpPr>
          <p:cNvPr id="170" name="Google Shape;170;p28"/>
          <p:cNvSpPr txBox="1"/>
          <p:nvPr/>
        </p:nvSpPr>
        <p:spPr>
          <a:xfrm>
            <a:off x="197825" y="995950"/>
            <a:ext cx="55014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Parámetro de regularización que controla el equilibrio entre el margen y la clasificación incorrecta.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kernel: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Define el tipo de kernel a utilizar en la SVM (lineal, polinómico, radial (RBF), sigmoidal, entre otros).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gamma: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Parámetro del kernel (para 'rbf', 'poly', y 'sigmoid'). Un valor bajo indica un alcance más amplio y un valor alto considera solo muestras cercanas.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degree: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Grado del polinomio para el kernel polinómico.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coef0: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Término independiente en el kernel polinómico y en el kernel sigmoidal.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750" y="1612825"/>
            <a:ext cx="3140100" cy="2609100"/>
          </a:xfrm>
          <a:prstGeom prst="roundRect">
            <a:avLst>
              <a:gd fmla="val 808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9825" y="260575"/>
            <a:ext cx="9062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K-</a:t>
            </a:r>
            <a:r>
              <a:rPr lang="en" sz="3100"/>
              <a:t>Neighbors</a:t>
            </a:r>
            <a:r>
              <a:rPr lang="en" sz="3100"/>
              <a:t> Nearest</a:t>
            </a:r>
            <a:endParaRPr sz="3100"/>
          </a:p>
        </p:txBody>
      </p:sp>
      <p:sp>
        <p:nvSpPr>
          <p:cNvPr id="177" name="Google Shape;177;p29"/>
          <p:cNvSpPr txBox="1"/>
          <p:nvPr/>
        </p:nvSpPr>
        <p:spPr>
          <a:xfrm>
            <a:off x="197825" y="995950"/>
            <a:ext cx="55014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penalty: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Define la norma utilizada en la penalización (l1 o l2, por defecto l2).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Parámetro de regularización inverso. Un valor más bajo especifica una regularización más fuerte.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solver: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Algoritmo utilizado para la optimización (por ejemplo, 'liblinear', 'newton-cg', 'lbfgs', entre otros).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max_iter: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Número máximo de iteraciones para la convergencia del algoritmo.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multi_class: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Especifica el enfoque para resolver problemas de clasificación multiclase ('ovr' para uno contra el resto o 'multinomial' para la regresión softmax).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100" y="1526125"/>
            <a:ext cx="3140100" cy="2782200"/>
          </a:xfrm>
          <a:prstGeom prst="roundRect">
            <a:avLst>
              <a:gd fmla="val 809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