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Black"/>
      <p:bold r:id="rId36"/>
      <p:boldItalic r:id="rId37"/>
    </p:embeddedFont>
    <p:embeddedFont>
      <p:font typeface="Roboto"/>
      <p:regular r:id="rId38"/>
      <p:bold r:id="rId39"/>
      <p:italic r:id="rId40"/>
      <p:boldItalic r:id="rId41"/>
    </p:embeddedFont>
    <p:embeddedFont>
      <p:font typeface="Source Code Pro"/>
      <p:regular r:id="rId42"/>
      <p:bold r:id="rId43"/>
      <p:italic r:id="rId44"/>
      <p:boldItalic r:id="rId45"/>
    </p:embeddedFont>
    <p:embeddedFont>
      <p:font typeface="Source Code Pro Black"/>
      <p:bold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46" Type="http://schemas.openxmlformats.org/officeDocument/2006/relationships/font" Target="fonts/SourceCodeProBlack-bold.fntdata"/><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SourceCodeProBlack-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lack-boldItalic.fntdata"/><Relationship Id="rId14" Type="http://schemas.openxmlformats.org/officeDocument/2006/relationships/slide" Target="slides/slide9.xml"/><Relationship Id="rId36" Type="http://schemas.openxmlformats.org/officeDocument/2006/relationships/font" Target="fonts/RobotoBlack-bold.fntdata"/><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05e27b0d8_0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05e27b0d8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7fc452e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7fc452e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cbf8dcb4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cbf8dcb4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7fc452e5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7fc452e5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7fc452e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7fc452e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7fc452e5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7fc452e5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cbf8dcb44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cbf8dcb44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cbf8dcb44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cbf8dcb44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cbf8dcb44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cbf8dcb44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7fc452e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7fc452e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7fc452e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7fc452e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cd335fbe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cd335fbe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7fc452e5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7fc452e5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7fc452e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7fc452e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7fc452e5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7fc452e5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7fc452e5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7fc452e5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7fc452e5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7fc452e5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7fc452e53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7fc452e53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7fc452e53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97fc452e53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7fc452e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7fc452e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7fc452e5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7fc452e5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7fc452e5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7fc452e5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e137177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e137177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7fc452e53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7fc452e53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7fc452e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7fc452e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cbf8dcb4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cbf8dcb4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cbf8dcb4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cbf8dcb4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7fc452e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7fc452e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7fc452e5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7fc452e5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7fc452e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7fc452e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02375" y="867300"/>
            <a:ext cx="3838500" cy="2615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p:txBody>
      </p:sp>
      <p:sp>
        <p:nvSpPr>
          <p:cNvPr id="10" name="Google Shape;10;p2"/>
          <p:cNvSpPr txBox="1"/>
          <p:nvPr>
            <p:ph idx="1" type="subTitle"/>
          </p:nvPr>
        </p:nvSpPr>
        <p:spPr>
          <a:xfrm>
            <a:off x="902375" y="3707647"/>
            <a:ext cx="2805300" cy="540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713225" y="788250"/>
            <a:ext cx="7717500" cy="99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6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4" name="Google Shape;44;p11"/>
          <p:cNvSpPr txBox="1"/>
          <p:nvPr>
            <p:ph idx="1" type="subTitle"/>
          </p:nvPr>
        </p:nvSpPr>
        <p:spPr>
          <a:xfrm>
            <a:off x="2039538" y="1886137"/>
            <a:ext cx="5074200" cy="382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2">
    <p:spTree>
      <p:nvGrpSpPr>
        <p:cNvPr id="46" name="Shape 46"/>
        <p:cNvGrpSpPr/>
        <p:nvPr/>
      </p:nvGrpSpPr>
      <p:grpSpPr>
        <a:xfrm>
          <a:off x="0" y="0"/>
          <a:ext cx="0" cy="0"/>
          <a:chOff x="0" y="0"/>
          <a:chExt cx="0" cy="0"/>
        </a:xfrm>
      </p:grpSpPr>
      <p:sp>
        <p:nvSpPr>
          <p:cNvPr id="47" name="Google Shape;47;p13"/>
          <p:cNvSpPr txBox="1"/>
          <p:nvPr>
            <p:ph type="title"/>
          </p:nvPr>
        </p:nvSpPr>
        <p:spPr>
          <a:xfrm>
            <a:off x="3366150" y="539500"/>
            <a:ext cx="24117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8" name="Google Shape;48;p13"/>
          <p:cNvSpPr txBox="1"/>
          <p:nvPr>
            <p:ph hasCustomPrompt="1" idx="2" type="title"/>
          </p:nvPr>
        </p:nvSpPr>
        <p:spPr>
          <a:xfrm>
            <a:off x="744713"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9" name="Google Shape;49;p13"/>
          <p:cNvSpPr txBox="1"/>
          <p:nvPr>
            <p:ph idx="1" type="subTitle"/>
          </p:nvPr>
        </p:nvSpPr>
        <p:spPr>
          <a:xfrm>
            <a:off x="1381733"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0" name="Google Shape;50;p13"/>
          <p:cNvSpPr txBox="1"/>
          <p:nvPr>
            <p:ph idx="3" type="subTitle"/>
          </p:nvPr>
        </p:nvSpPr>
        <p:spPr>
          <a:xfrm>
            <a:off x="1381767"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1" name="Google Shape;51;p13"/>
          <p:cNvSpPr txBox="1"/>
          <p:nvPr>
            <p:ph hasCustomPrompt="1" idx="4" type="title"/>
          </p:nvPr>
        </p:nvSpPr>
        <p:spPr>
          <a:xfrm>
            <a:off x="5063217" y="1934363"/>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2" name="Google Shape;52;p13"/>
          <p:cNvSpPr txBox="1"/>
          <p:nvPr>
            <p:ph idx="5" type="subTitle"/>
          </p:nvPr>
        </p:nvSpPr>
        <p:spPr>
          <a:xfrm>
            <a:off x="5700230" y="219325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3" name="Google Shape;53;p13"/>
          <p:cNvSpPr txBox="1"/>
          <p:nvPr>
            <p:ph idx="6" type="subTitle"/>
          </p:nvPr>
        </p:nvSpPr>
        <p:spPr>
          <a:xfrm>
            <a:off x="5700253" y="15126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4" name="Google Shape;54;p13"/>
          <p:cNvSpPr txBox="1"/>
          <p:nvPr>
            <p:ph hasCustomPrompt="1" idx="7" type="title"/>
          </p:nvPr>
        </p:nvSpPr>
        <p:spPr>
          <a:xfrm>
            <a:off x="744733" y="3704000"/>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5" name="Google Shape;55;p13"/>
          <p:cNvSpPr txBox="1"/>
          <p:nvPr>
            <p:ph idx="8" type="subTitle"/>
          </p:nvPr>
        </p:nvSpPr>
        <p:spPr>
          <a:xfrm>
            <a:off x="1381740"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6" name="Google Shape;56;p13"/>
          <p:cNvSpPr txBox="1"/>
          <p:nvPr>
            <p:ph idx="9" type="subTitle"/>
          </p:nvPr>
        </p:nvSpPr>
        <p:spPr>
          <a:xfrm>
            <a:off x="1381751"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7" name="Google Shape;57;p13"/>
          <p:cNvSpPr txBox="1"/>
          <p:nvPr>
            <p:ph hasCustomPrompt="1" idx="13" type="title"/>
          </p:nvPr>
        </p:nvSpPr>
        <p:spPr>
          <a:xfrm>
            <a:off x="5063237" y="3714388"/>
            <a:ext cx="5805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 name="Google Shape;58;p13"/>
          <p:cNvSpPr txBox="1"/>
          <p:nvPr>
            <p:ph idx="14" type="subTitle"/>
          </p:nvPr>
        </p:nvSpPr>
        <p:spPr>
          <a:xfrm>
            <a:off x="5700237" y="3968075"/>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59" name="Google Shape;59;p13"/>
          <p:cNvSpPr txBox="1"/>
          <p:nvPr>
            <p:ph idx="15" type="subTitle"/>
          </p:nvPr>
        </p:nvSpPr>
        <p:spPr>
          <a:xfrm>
            <a:off x="5700237" y="3287300"/>
            <a:ext cx="1577700" cy="640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20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60" name="Shape 60"/>
        <p:cNvGrpSpPr/>
        <p:nvPr/>
      </p:nvGrpSpPr>
      <p:grpSpPr>
        <a:xfrm>
          <a:off x="0" y="0"/>
          <a:ext cx="0" cy="0"/>
          <a:chOff x="0" y="0"/>
          <a:chExt cx="0" cy="0"/>
        </a:xfrm>
      </p:grpSpPr>
      <p:sp>
        <p:nvSpPr>
          <p:cNvPr id="61" name="Google Shape;61;p1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2" name="Google Shape;62;p14"/>
          <p:cNvSpPr txBox="1"/>
          <p:nvPr>
            <p:ph idx="1" type="subTitle"/>
          </p:nvPr>
        </p:nvSpPr>
        <p:spPr>
          <a:xfrm>
            <a:off x="1388900"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3" name="Google Shape;63;p14"/>
          <p:cNvSpPr txBox="1"/>
          <p:nvPr>
            <p:ph idx="2" type="subTitle"/>
          </p:nvPr>
        </p:nvSpPr>
        <p:spPr>
          <a:xfrm>
            <a:off x="1388900"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4" name="Google Shape;64;p14"/>
          <p:cNvSpPr txBox="1"/>
          <p:nvPr>
            <p:ph idx="3" type="subTitle"/>
          </p:nvPr>
        </p:nvSpPr>
        <p:spPr>
          <a:xfrm>
            <a:off x="419292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5" name="Google Shape;65;p14"/>
          <p:cNvSpPr txBox="1"/>
          <p:nvPr>
            <p:ph idx="4" type="subTitle"/>
          </p:nvPr>
        </p:nvSpPr>
        <p:spPr>
          <a:xfrm>
            <a:off x="419292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6" name="Google Shape;66;p14"/>
          <p:cNvSpPr txBox="1"/>
          <p:nvPr>
            <p:ph idx="5" type="subTitle"/>
          </p:nvPr>
        </p:nvSpPr>
        <p:spPr>
          <a:xfrm>
            <a:off x="6925475" y="196362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7" name="Google Shape;67;p14"/>
          <p:cNvSpPr txBox="1"/>
          <p:nvPr>
            <p:ph idx="6" type="subTitle"/>
          </p:nvPr>
        </p:nvSpPr>
        <p:spPr>
          <a:xfrm>
            <a:off x="6925475" y="159282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4"/>
          <p:cNvSpPr txBox="1"/>
          <p:nvPr>
            <p:ph idx="7" type="subTitle"/>
          </p:nvPr>
        </p:nvSpPr>
        <p:spPr>
          <a:xfrm>
            <a:off x="1388900"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69" name="Google Shape;69;p14"/>
          <p:cNvSpPr txBox="1"/>
          <p:nvPr>
            <p:ph idx="8" type="subTitle"/>
          </p:nvPr>
        </p:nvSpPr>
        <p:spPr>
          <a:xfrm>
            <a:off x="1388900"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0" name="Google Shape;70;p14"/>
          <p:cNvSpPr txBox="1"/>
          <p:nvPr>
            <p:ph idx="9" type="subTitle"/>
          </p:nvPr>
        </p:nvSpPr>
        <p:spPr>
          <a:xfrm>
            <a:off x="4192925" y="3767275"/>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1" name="Google Shape;71;p14"/>
          <p:cNvSpPr txBox="1"/>
          <p:nvPr>
            <p:ph idx="13" type="subTitle"/>
          </p:nvPr>
        </p:nvSpPr>
        <p:spPr>
          <a:xfrm>
            <a:off x="4192925" y="3389276"/>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2" name="Google Shape;72;p14"/>
          <p:cNvSpPr txBox="1"/>
          <p:nvPr>
            <p:ph idx="14" type="subTitle"/>
          </p:nvPr>
        </p:nvSpPr>
        <p:spPr>
          <a:xfrm>
            <a:off x="6925475" y="3767274"/>
            <a:ext cx="1505400" cy="58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3" name="Google Shape;73;p14"/>
          <p:cNvSpPr txBox="1"/>
          <p:nvPr>
            <p:ph idx="15" type="subTitle"/>
          </p:nvPr>
        </p:nvSpPr>
        <p:spPr>
          <a:xfrm>
            <a:off x="6925475" y="3389275"/>
            <a:ext cx="1505400" cy="322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4"/>
          <p:cNvSpPr/>
          <p:nvPr/>
        </p:nvSpPr>
        <p:spPr>
          <a:xfrm>
            <a:off x="-25" y="4926300"/>
            <a:ext cx="9144000" cy="21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5" name="Shape 75"/>
        <p:cNvGrpSpPr/>
        <p:nvPr/>
      </p:nvGrpSpPr>
      <p:grpSpPr>
        <a:xfrm>
          <a:off x="0" y="0"/>
          <a:ext cx="0" cy="0"/>
          <a:chOff x="0" y="0"/>
          <a:chExt cx="0" cy="0"/>
        </a:xfrm>
      </p:grpSpPr>
      <p:sp>
        <p:nvSpPr>
          <p:cNvPr id="76" name="Google Shape;76;p15"/>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5"/>
          <p:cNvSpPr txBox="1"/>
          <p:nvPr>
            <p:ph idx="1" type="subTitle"/>
          </p:nvPr>
        </p:nvSpPr>
        <p:spPr>
          <a:xfrm>
            <a:off x="168401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78" name="Google Shape;78;p15"/>
          <p:cNvSpPr txBox="1"/>
          <p:nvPr>
            <p:ph idx="2" type="subTitle"/>
          </p:nvPr>
        </p:nvSpPr>
        <p:spPr>
          <a:xfrm>
            <a:off x="1578713" y="145860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9" name="Google Shape;79;p15"/>
          <p:cNvSpPr txBox="1"/>
          <p:nvPr>
            <p:ph idx="3" type="subTitle"/>
          </p:nvPr>
        </p:nvSpPr>
        <p:spPr>
          <a:xfrm>
            <a:off x="4108938"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0" name="Google Shape;80;p15"/>
          <p:cNvSpPr txBox="1"/>
          <p:nvPr>
            <p:ph idx="4" type="subTitle"/>
          </p:nvPr>
        </p:nvSpPr>
        <p:spPr>
          <a:xfrm>
            <a:off x="4003638"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1" name="Google Shape;81;p15"/>
          <p:cNvSpPr txBox="1"/>
          <p:nvPr>
            <p:ph idx="5" type="subTitle"/>
          </p:nvPr>
        </p:nvSpPr>
        <p:spPr>
          <a:xfrm>
            <a:off x="6533863" y="2099150"/>
            <a:ext cx="17427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 name="Google Shape;82;p15"/>
          <p:cNvSpPr txBox="1"/>
          <p:nvPr>
            <p:ph idx="6" type="subTitle"/>
          </p:nvPr>
        </p:nvSpPr>
        <p:spPr>
          <a:xfrm>
            <a:off x="6428563" y="1458650"/>
            <a:ext cx="1953300" cy="50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200">
                <a:solidFill>
                  <a:schemeClr val="dk1"/>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3" name="Shape 83"/>
        <p:cNvGrpSpPr/>
        <p:nvPr/>
      </p:nvGrpSpPr>
      <p:grpSpPr>
        <a:xfrm>
          <a:off x="0" y="0"/>
          <a:ext cx="0" cy="0"/>
          <a:chOff x="0" y="0"/>
          <a:chExt cx="0" cy="0"/>
        </a:xfrm>
      </p:grpSpPr>
      <p:sp>
        <p:nvSpPr>
          <p:cNvPr id="84" name="Google Shape;84;p16"/>
          <p:cNvSpPr/>
          <p:nvPr/>
        </p:nvSpPr>
        <p:spPr>
          <a:xfrm>
            <a:off x="5991175" y="2663528"/>
            <a:ext cx="2439600" cy="1942800"/>
          </a:xfrm>
          <a:prstGeom prst="round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16979" y="537175"/>
            <a:ext cx="2439600" cy="1942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5991175" y="537175"/>
            <a:ext cx="2439600" cy="1942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3316979" y="2663528"/>
            <a:ext cx="2439600" cy="1942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type="title"/>
          </p:nvPr>
        </p:nvSpPr>
        <p:spPr>
          <a:xfrm>
            <a:off x="713225" y="1939438"/>
            <a:ext cx="2624400" cy="1278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9" name="Google Shape;89;p16"/>
          <p:cNvSpPr txBox="1"/>
          <p:nvPr>
            <p:ph idx="1" type="subTitle"/>
          </p:nvPr>
        </p:nvSpPr>
        <p:spPr>
          <a:xfrm>
            <a:off x="6100806" y="172427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0" name="Google Shape;90;p16"/>
          <p:cNvSpPr txBox="1"/>
          <p:nvPr>
            <p:ph idx="2" type="subTitle"/>
          </p:nvPr>
        </p:nvSpPr>
        <p:spPr>
          <a:xfrm>
            <a:off x="6032057" y="78310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16"/>
          <p:cNvSpPr txBox="1"/>
          <p:nvPr>
            <p:ph idx="3" type="subTitle"/>
          </p:nvPr>
        </p:nvSpPr>
        <p:spPr>
          <a:xfrm>
            <a:off x="3426610" y="384086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2" name="Google Shape;92;p16"/>
          <p:cNvSpPr txBox="1"/>
          <p:nvPr>
            <p:ph idx="4" type="subTitle"/>
          </p:nvPr>
        </p:nvSpPr>
        <p:spPr>
          <a:xfrm>
            <a:off x="3357849" y="289314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3" name="Google Shape;93;p16"/>
          <p:cNvSpPr txBox="1"/>
          <p:nvPr>
            <p:ph idx="5" type="subTitle"/>
          </p:nvPr>
        </p:nvSpPr>
        <p:spPr>
          <a:xfrm>
            <a:off x="6100816" y="3840861"/>
            <a:ext cx="22203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4" name="Google Shape;94;p16"/>
          <p:cNvSpPr txBox="1"/>
          <p:nvPr>
            <p:ph idx="6" type="subTitle"/>
          </p:nvPr>
        </p:nvSpPr>
        <p:spPr>
          <a:xfrm>
            <a:off x="6032057" y="2893140"/>
            <a:ext cx="23577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5" name="Google Shape;95;p16"/>
          <p:cNvSpPr txBox="1"/>
          <p:nvPr>
            <p:ph idx="7" type="subTitle"/>
          </p:nvPr>
        </p:nvSpPr>
        <p:spPr>
          <a:xfrm>
            <a:off x="3426599" y="1724271"/>
            <a:ext cx="2220600" cy="64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l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6"/>
          <p:cNvSpPr txBox="1"/>
          <p:nvPr>
            <p:ph idx="8" type="subTitle"/>
          </p:nvPr>
        </p:nvSpPr>
        <p:spPr>
          <a:xfrm>
            <a:off x="3357849" y="783100"/>
            <a:ext cx="23580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latin typeface="Source Code Pro Black"/>
                <a:ea typeface="Source Code Pro Black"/>
                <a:cs typeface="Source Code Pro Black"/>
                <a:sym typeface="Source Code Pr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left">
  <p:cSld name="CUSTOM">
    <p:spTree>
      <p:nvGrpSpPr>
        <p:cNvPr id="97" name="Shape 97"/>
        <p:cNvGrpSpPr/>
        <p:nvPr/>
      </p:nvGrpSpPr>
      <p:grpSpPr>
        <a:xfrm>
          <a:off x="0" y="0"/>
          <a:ext cx="0" cy="0"/>
          <a:chOff x="0" y="0"/>
          <a:chExt cx="0" cy="0"/>
        </a:xfrm>
      </p:grpSpPr>
      <p:sp>
        <p:nvSpPr>
          <p:cNvPr id="98" name="Google Shape;98;p17"/>
          <p:cNvSpPr txBox="1"/>
          <p:nvPr>
            <p:ph idx="1" type="subTitle"/>
          </p:nvPr>
        </p:nvSpPr>
        <p:spPr>
          <a:xfrm>
            <a:off x="713225" y="2103783"/>
            <a:ext cx="3723000" cy="122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99" name="Google Shape;99;p17"/>
          <p:cNvSpPr txBox="1"/>
          <p:nvPr>
            <p:ph type="title"/>
          </p:nvPr>
        </p:nvSpPr>
        <p:spPr>
          <a:xfrm>
            <a:off x="713225" y="565375"/>
            <a:ext cx="37908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right">
  <p:cSld name="CUSTOM_2">
    <p:spTree>
      <p:nvGrpSpPr>
        <p:cNvPr id="101" name="Shape 101"/>
        <p:cNvGrpSpPr/>
        <p:nvPr/>
      </p:nvGrpSpPr>
      <p:grpSpPr>
        <a:xfrm>
          <a:off x="0" y="0"/>
          <a:ext cx="0" cy="0"/>
          <a:chOff x="0" y="0"/>
          <a:chExt cx="0" cy="0"/>
        </a:xfrm>
      </p:grpSpPr>
      <p:sp>
        <p:nvSpPr>
          <p:cNvPr id="102" name="Google Shape;102;p18"/>
          <p:cNvSpPr txBox="1"/>
          <p:nvPr>
            <p:ph idx="1" type="subTitle"/>
          </p:nvPr>
        </p:nvSpPr>
        <p:spPr>
          <a:xfrm>
            <a:off x="5502175" y="3355050"/>
            <a:ext cx="2928600" cy="96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Char char="●"/>
              <a:defRPr sz="1600"/>
            </a:lvl1pPr>
            <a:lvl2pPr lvl="1" rtl="0" algn="r">
              <a:spcBef>
                <a:spcPts val="0"/>
              </a:spcBef>
              <a:spcAft>
                <a:spcPts val="0"/>
              </a:spcAft>
              <a:buSzPts val="1600"/>
              <a:buChar char="○"/>
              <a:defRPr sz="1600"/>
            </a:lvl2pPr>
            <a:lvl3pPr lvl="2" rtl="0" algn="r">
              <a:spcBef>
                <a:spcPts val="0"/>
              </a:spcBef>
              <a:spcAft>
                <a:spcPts val="0"/>
              </a:spcAft>
              <a:buSzPts val="1600"/>
              <a:buChar char="■"/>
              <a:defRPr sz="1600"/>
            </a:lvl3pPr>
            <a:lvl4pPr lvl="3" rtl="0" algn="r">
              <a:spcBef>
                <a:spcPts val="0"/>
              </a:spcBef>
              <a:spcAft>
                <a:spcPts val="0"/>
              </a:spcAft>
              <a:buSzPts val="1600"/>
              <a:buChar char="●"/>
              <a:defRPr sz="1600"/>
            </a:lvl4pPr>
            <a:lvl5pPr lvl="4" rtl="0" algn="r">
              <a:spcBef>
                <a:spcPts val="0"/>
              </a:spcBef>
              <a:spcAft>
                <a:spcPts val="0"/>
              </a:spcAft>
              <a:buSzPts val="1600"/>
              <a:buChar char="○"/>
              <a:defRPr sz="1600"/>
            </a:lvl5pPr>
            <a:lvl6pPr lvl="5" rtl="0" algn="r">
              <a:spcBef>
                <a:spcPts val="0"/>
              </a:spcBef>
              <a:spcAft>
                <a:spcPts val="0"/>
              </a:spcAft>
              <a:buSzPts val="1600"/>
              <a:buChar char="■"/>
              <a:defRPr sz="1600"/>
            </a:lvl6pPr>
            <a:lvl7pPr lvl="6" rtl="0" algn="r">
              <a:spcBef>
                <a:spcPts val="0"/>
              </a:spcBef>
              <a:spcAft>
                <a:spcPts val="0"/>
              </a:spcAft>
              <a:buSzPts val="1600"/>
              <a:buChar char="●"/>
              <a:defRPr sz="1600"/>
            </a:lvl7pPr>
            <a:lvl8pPr lvl="7" rtl="0" algn="r">
              <a:spcBef>
                <a:spcPts val="0"/>
              </a:spcBef>
              <a:spcAft>
                <a:spcPts val="0"/>
              </a:spcAft>
              <a:buSzPts val="1600"/>
              <a:buChar char="○"/>
              <a:defRPr sz="1600"/>
            </a:lvl8pPr>
            <a:lvl9pPr lvl="8" rtl="0" algn="r">
              <a:spcBef>
                <a:spcPts val="0"/>
              </a:spcBef>
              <a:spcAft>
                <a:spcPts val="0"/>
              </a:spcAft>
              <a:buSzPts val="1600"/>
              <a:buChar char="■"/>
              <a:defRPr sz="1600"/>
            </a:lvl9pPr>
          </a:lstStyle>
          <a:p/>
        </p:txBody>
      </p:sp>
      <p:sp>
        <p:nvSpPr>
          <p:cNvPr id="103" name="Google Shape;103;p18"/>
          <p:cNvSpPr txBox="1"/>
          <p:nvPr>
            <p:ph type="title"/>
          </p:nvPr>
        </p:nvSpPr>
        <p:spPr>
          <a:xfrm>
            <a:off x="5003925" y="909325"/>
            <a:ext cx="3426900" cy="235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b="1" sz="3600">
                <a:latin typeface="Source Code Pro"/>
                <a:ea typeface="Source Code Pro"/>
                <a:cs typeface="Source Code Pro"/>
                <a:sym typeface="Source Code Pro"/>
              </a:defRPr>
            </a:lvl1pPr>
            <a:lvl2pPr lvl="1" rtl="0" algn="r">
              <a:spcBef>
                <a:spcPts val="0"/>
              </a:spcBef>
              <a:spcAft>
                <a:spcPts val="0"/>
              </a:spcAft>
              <a:buSzPts val="3600"/>
              <a:buNone/>
              <a:defRPr/>
            </a:lvl2pPr>
            <a:lvl3pPr lvl="2" rtl="0" algn="r">
              <a:spcBef>
                <a:spcPts val="0"/>
              </a:spcBef>
              <a:spcAft>
                <a:spcPts val="0"/>
              </a:spcAft>
              <a:buSzPts val="3600"/>
              <a:buNone/>
              <a:defRPr/>
            </a:lvl3pPr>
            <a:lvl4pPr lvl="3" rtl="0" algn="r">
              <a:spcBef>
                <a:spcPts val="0"/>
              </a:spcBef>
              <a:spcAft>
                <a:spcPts val="0"/>
              </a:spcAft>
              <a:buSzPts val="3600"/>
              <a:buNone/>
              <a:defRPr/>
            </a:lvl4pPr>
            <a:lvl5pPr lvl="4" rtl="0" algn="r">
              <a:spcBef>
                <a:spcPts val="0"/>
              </a:spcBef>
              <a:spcAft>
                <a:spcPts val="0"/>
              </a:spcAft>
              <a:buSzPts val="3600"/>
              <a:buNone/>
              <a:defRPr/>
            </a:lvl5pPr>
            <a:lvl6pPr lvl="5" rtl="0" algn="r">
              <a:spcBef>
                <a:spcPts val="0"/>
              </a:spcBef>
              <a:spcAft>
                <a:spcPts val="0"/>
              </a:spcAft>
              <a:buSzPts val="3600"/>
              <a:buNone/>
              <a:defRPr/>
            </a:lvl6pPr>
            <a:lvl7pPr lvl="6" rtl="0" algn="r">
              <a:spcBef>
                <a:spcPts val="0"/>
              </a:spcBef>
              <a:spcAft>
                <a:spcPts val="0"/>
              </a:spcAft>
              <a:buSzPts val="3600"/>
              <a:buNone/>
              <a:defRPr/>
            </a:lvl7pPr>
            <a:lvl8pPr lvl="7" rtl="0" algn="r">
              <a:spcBef>
                <a:spcPts val="0"/>
              </a:spcBef>
              <a:spcAft>
                <a:spcPts val="0"/>
              </a:spcAft>
              <a:buSzPts val="3600"/>
              <a:buNone/>
              <a:defRPr/>
            </a:lvl8pPr>
            <a:lvl9pPr lvl="8" rtl="0" algn="r">
              <a:spcBef>
                <a:spcPts val="0"/>
              </a:spcBef>
              <a:spcAft>
                <a:spcPts val="0"/>
              </a:spcAft>
              <a:buSzPts val="3600"/>
              <a:buNone/>
              <a:defRPr/>
            </a:lvl9pPr>
          </a:lstStyle>
          <a:p/>
        </p:txBody>
      </p:sp>
      <p:sp>
        <p:nvSpPr>
          <p:cNvPr id="104" name="Google Shape;104;p18"/>
          <p:cNvSpPr/>
          <p:nvPr/>
        </p:nvSpPr>
        <p:spPr>
          <a:xfrm>
            <a:off x="-25" y="4934100"/>
            <a:ext cx="9144000" cy="20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spTree>
      <p:nvGrpSpPr>
        <p:cNvPr id="105" name="Shape 105"/>
        <p:cNvGrpSpPr/>
        <p:nvPr/>
      </p:nvGrpSpPr>
      <p:grpSpPr>
        <a:xfrm>
          <a:off x="0" y="0"/>
          <a:ext cx="0" cy="0"/>
          <a:chOff x="0" y="0"/>
          <a:chExt cx="0" cy="0"/>
        </a:xfrm>
      </p:grpSpPr>
      <p:sp>
        <p:nvSpPr>
          <p:cNvPr id="106" name="Google Shape;106;p19"/>
          <p:cNvSpPr txBox="1"/>
          <p:nvPr>
            <p:ph type="title"/>
          </p:nvPr>
        </p:nvSpPr>
        <p:spPr>
          <a:xfrm>
            <a:off x="2334300" y="563150"/>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7" name="Google Shape;107;p19"/>
          <p:cNvSpPr txBox="1"/>
          <p:nvPr>
            <p:ph idx="1" type="subTitle"/>
          </p:nvPr>
        </p:nvSpPr>
        <p:spPr>
          <a:xfrm>
            <a:off x="2334675" y="2236925"/>
            <a:ext cx="4475400" cy="90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08" name="Google Shape;108;p19"/>
          <p:cNvSpPr txBox="1"/>
          <p:nvPr>
            <p:ph idx="2" type="subTitle"/>
          </p:nvPr>
        </p:nvSpPr>
        <p:spPr>
          <a:xfrm>
            <a:off x="2945550" y="1530900"/>
            <a:ext cx="3252900" cy="74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9"/>
          <p:cNvSpPr txBox="1"/>
          <p:nvPr/>
        </p:nvSpPr>
        <p:spPr>
          <a:xfrm>
            <a:off x="1705775" y="3722550"/>
            <a:ext cx="5732400" cy="5715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1200">
                <a:solidFill>
                  <a:schemeClr val="accent2"/>
                </a:solidFill>
                <a:latin typeface="Roboto"/>
                <a:ea typeface="Roboto"/>
                <a:cs typeface="Roboto"/>
                <a:sym typeface="Roboto"/>
              </a:rPr>
              <a:t>CREDITS: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and illustrations by</a:t>
            </a:r>
            <a:r>
              <a:rPr b="1" lang="en" sz="1200">
                <a:solidFill>
                  <a:schemeClr val="accent2"/>
                </a:solidFill>
                <a:latin typeface="Roboto"/>
                <a:ea typeface="Roboto"/>
                <a:cs typeface="Roboto"/>
                <a:sym typeface="Roboto"/>
              </a:rPr>
              <a:t> Stories</a:t>
            </a:r>
            <a:endParaRPr b="1" sz="1200">
              <a:solidFill>
                <a:schemeClr val="accent2"/>
              </a:solidFill>
              <a:latin typeface="Roboto"/>
              <a:ea typeface="Roboto"/>
              <a:cs typeface="Roboto"/>
              <a:sym typeface="Roboto"/>
            </a:endParaRPr>
          </a:p>
        </p:txBody>
      </p:sp>
      <p:sp>
        <p:nvSpPr>
          <p:cNvPr id="110" name="Google Shape;110;p19"/>
          <p:cNvSpPr/>
          <p:nvPr/>
        </p:nvSpPr>
        <p:spPr>
          <a:xfrm flipH="1">
            <a:off x="7669929" y="1707348"/>
            <a:ext cx="1013700" cy="6759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631290" y="2611349"/>
            <a:ext cx="563700" cy="3762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flipH="1">
            <a:off x="823197" y="2140897"/>
            <a:ext cx="920100" cy="613500"/>
          </a:xfrm>
          <a:prstGeom prst="wedgeRoundRectCallout">
            <a:avLst>
              <a:gd fmla="val -12417" name="adj1"/>
              <a:gd fmla="val 75161" name="adj2"/>
              <a:gd fmla="val 0" name="adj3"/>
            </a:avLst>
          </a:prstGeom>
          <a:noFill/>
          <a:ln cap="flat" cmpd="sng" w="9525">
            <a:solidFill>
              <a:schemeClr val="dk1"/>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460323" y="1464351"/>
            <a:ext cx="753600" cy="502800"/>
          </a:xfrm>
          <a:prstGeom prst="wedgeRoundRectCallout">
            <a:avLst>
              <a:gd fmla="val -14431" name="adj1"/>
              <a:gd fmla="val 79287" name="adj2"/>
              <a:gd fmla="val 0" name="adj3"/>
            </a:avLst>
          </a:prstGeom>
          <a:no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25" y="4934100"/>
            <a:ext cx="9144000" cy="20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s 2">
  <p:cSld name="CUSTOM_1">
    <p:spTree>
      <p:nvGrpSpPr>
        <p:cNvPr id="115" name="Shape 115"/>
        <p:cNvGrpSpPr/>
        <p:nvPr/>
      </p:nvGrpSpPr>
      <p:grpSpPr>
        <a:xfrm>
          <a:off x="0" y="0"/>
          <a:ext cx="0" cy="0"/>
          <a:chOff x="0" y="0"/>
          <a:chExt cx="0" cy="0"/>
        </a:xfrm>
      </p:grpSpPr>
      <p:sp>
        <p:nvSpPr>
          <p:cNvPr id="116" name="Google Shape;116;p20"/>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7" name="Google Shape;117;p20"/>
          <p:cNvSpPr txBox="1"/>
          <p:nvPr>
            <p:ph idx="1" type="body"/>
          </p:nvPr>
        </p:nvSpPr>
        <p:spPr>
          <a:xfrm>
            <a:off x="713225" y="1294404"/>
            <a:ext cx="64998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2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
        <p:nvSpPr>
          <p:cNvPr id="118" name="Google Shape;118;p20"/>
          <p:cNvSpPr txBox="1"/>
          <p:nvPr>
            <p:ph idx="2" type="body"/>
          </p:nvPr>
        </p:nvSpPr>
        <p:spPr>
          <a:xfrm>
            <a:off x="4741675" y="1380650"/>
            <a:ext cx="3689100" cy="2878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Char char="●"/>
              <a:defRPr sz="14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170450" y="1960188"/>
            <a:ext cx="3118500" cy="115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atin typeface="Source Code Pro Black"/>
                <a:ea typeface="Source Code Pro Black"/>
                <a:cs typeface="Source Code Pro Black"/>
                <a:sym typeface="Source Code Pr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170450" y="832334"/>
            <a:ext cx="2067600" cy="6639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72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4" name="Google Shape;14;p3"/>
          <p:cNvSpPr txBox="1"/>
          <p:nvPr>
            <p:ph idx="1" type="subTitle"/>
          </p:nvPr>
        </p:nvSpPr>
        <p:spPr>
          <a:xfrm>
            <a:off x="1170450" y="3531125"/>
            <a:ext cx="2960100" cy="7785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a:latin typeface="Roboto"/>
                <a:ea typeface="Roboto"/>
                <a:cs typeface="Roboto"/>
                <a:sym typeface="Roboto"/>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 name="Google Shape;15;p3"/>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713225" y="1152475"/>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Livvic"/>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764813" y="2500875"/>
            <a:ext cx="3130200" cy="12765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1" name="Google Shape;21;p5"/>
          <p:cNvSpPr txBox="1"/>
          <p:nvPr>
            <p:ph idx="1" type="subTitle"/>
          </p:nvPr>
        </p:nvSpPr>
        <p:spPr>
          <a:xfrm>
            <a:off x="764838"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2" name="Google Shape;22;p5"/>
          <p:cNvSpPr txBox="1"/>
          <p:nvPr>
            <p:ph idx="2" type="subTitle"/>
          </p:nvPr>
        </p:nvSpPr>
        <p:spPr>
          <a:xfrm>
            <a:off x="5401387" y="3777350"/>
            <a:ext cx="31302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3" name="Google Shape;23;p5"/>
          <p:cNvSpPr txBox="1"/>
          <p:nvPr>
            <p:ph idx="3" type="title"/>
          </p:nvPr>
        </p:nvSpPr>
        <p:spPr>
          <a:xfrm>
            <a:off x="5401387" y="2500875"/>
            <a:ext cx="3130200" cy="1276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p:nvPr/>
        </p:nvSpPr>
        <p:spPr>
          <a:xfrm>
            <a:off x="0" y="0"/>
            <a:ext cx="9144000" cy="2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13225" y="539500"/>
            <a:ext cx="7717500" cy="612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idx="1" type="subTitle"/>
          </p:nvPr>
        </p:nvSpPr>
        <p:spPr>
          <a:xfrm>
            <a:off x="713225" y="2526750"/>
            <a:ext cx="2574600" cy="14199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p:txBody>
      </p:sp>
      <p:sp>
        <p:nvSpPr>
          <p:cNvPr id="29" name="Google Shape;29;p7"/>
          <p:cNvSpPr txBox="1"/>
          <p:nvPr>
            <p:ph type="title"/>
          </p:nvPr>
        </p:nvSpPr>
        <p:spPr>
          <a:xfrm>
            <a:off x="713225" y="1196850"/>
            <a:ext cx="2928600" cy="1344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 name="Google Shape;30;p7"/>
          <p:cNvSpPr/>
          <p:nvPr/>
        </p:nvSpPr>
        <p:spPr>
          <a:xfrm>
            <a:off x="-25" y="4934100"/>
            <a:ext cx="9144000" cy="20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p:nvPr/>
        </p:nvSpPr>
        <p:spPr>
          <a:xfrm>
            <a:off x="1075003" y="2073837"/>
            <a:ext cx="7151544" cy="2383938"/>
          </a:xfrm>
          <a:prstGeom prst="flowChartTerminator">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txBox="1"/>
          <p:nvPr>
            <p:ph type="title"/>
          </p:nvPr>
        </p:nvSpPr>
        <p:spPr>
          <a:xfrm>
            <a:off x="2750863" y="3761075"/>
            <a:ext cx="3799800" cy="422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 type="subTitle"/>
          </p:nvPr>
        </p:nvSpPr>
        <p:spPr>
          <a:xfrm>
            <a:off x="1787550" y="2498075"/>
            <a:ext cx="5568900" cy="1263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24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type="title"/>
          </p:nvPr>
        </p:nvSpPr>
        <p:spPr>
          <a:xfrm>
            <a:off x="1098000" y="875375"/>
            <a:ext cx="3075900" cy="1347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1098000" y="2205275"/>
            <a:ext cx="3075900" cy="113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p:nvPr/>
        </p:nvSpPr>
        <p:spPr>
          <a:xfrm>
            <a:off x="0" y="4926300"/>
            <a:ext cx="9144000" cy="217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39" name="Shape 39"/>
        <p:cNvGrpSpPr/>
        <p:nvPr/>
      </p:nvGrpSpPr>
      <p:grpSpPr>
        <a:xfrm>
          <a:off x="0" y="0"/>
          <a:ext cx="0" cy="0"/>
          <a:chOff x="0" y="0"/>
          <a:chExt cx="0" cy="0"/>
        </a:xfrm>
      </p:grpSpPr>
      <p:sp>
        <p:nvSpPr>
          <p:cNvPr id="40" name="Google Shape;40;p10"/>
          <p:cNvSpPr txBox="1"/>
          <p:nvPr>
            <p:ph type="title"/>
          </p:nvPr>
        </p:nvSpPr>
        <p:spPr>
          <a:xfrm>
            <a:off x="5350675" y="539500"/>
            <a:ext cx="3080400" cy="2523300"/>
          </a:xfrm>
          <a:prstGeom prst="rect">
            <a:avLst/>
          </a:prstGeom>
        </p:spPr>
        <p:txBody>
          <a:bodyPr anchorCtr="0" anchor="t" bIns="91425" lIns="91425" spcFirstLastPara="1" rIns="91425" wrap="square" tIns="91425">
            <a:noAutofit/>
          </a:bodyPr>
          <a:lstStyle>
            <a:lvl1pPr lvl="0" algn="r">
              <a:spcBef>
                <a:spcPts val="0"/>
              </a:spcBef>
              <a:spcAft>
                <a:spcPts val="0"/>
              </a:spcAft>
              <a:buSzPts val="2400"/>
              <a:buNone/>
              <a:defRPr>
                <a:solidFill>
                  <a:schemeClr val="lt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10"/>
          <p:cNvSpPr/>
          <p:nvPr/>
        </p:nvSpPr>
        <p:spPr>
          <a:xfrm>
            <a:off x="0" y="0"/>
            <a:ext cx="243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612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p:txBody>
      </p:sp>
      <p:sp>
        <p:nvSpPr>
          <p:cNvPr id="7" name="Google Shape;7;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ctrTitle"/>
          </p:nvPr>
        </p:nvSpPr>
        <p:spPr>
          <a:xfrm>
            <a:off x="335600" y="867300"/>
            <a:ext cx="6675600" cy="261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600"/>
              <a:t>Mejora de Rendimiento</a:t>
            </a:r>
            <a:endParaRPr sz="5600"/>
          </a:p>
        </p:txBody>
      </p:sp>
      <p:pic>
        <p:nvPicPr>
          <p:cNvPr id="124" name="Google Shape;124;p21"/>
          <p:cNvPicPr preferRelativeResize="0"/>
          <p:nvPr/>
        </p:nvPicPr>
        <p:blipFill>
          <a:blip r:embed="rId3">
            <a:alphaModFix/>
          </a:blip>
          <a:stretch>
            <a:fillRect/>
          </a:stretch>
        </p:blipFill>
        <p:spPr>
          <a:xfrm>
            <a:off x="5543950" y="795850"/>
            <a:ext cx="2758600" cy="275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32625" y="260575"/>
            <a:ext cx="8457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Regresión y Clasificación</a:t>
            </a:r>
            <a:endParaRPr sz="3100"/>
          </a:p>
        </p:txBody>
      </p:sp>
      <p:pic>
        <p:nvPicPr>
          <p:cNvPr id="181" name="Google Shape;181;p30"/>
          <p:cNvPicPr preferRelativeResize="0"/>
          <p:nvPr/>
        </p:nvPicPr>
        <p:blipFill>
          <a:blip r:embed="rId3">
            <a:alphaModFix/>
          </a:blip>
          <a:stretch>
            <a:fillRect/>
          </a:stretch>
        </p:blipFill>
        <p:spPr>
          <a:xfrm>
            <a:off x="1882500" y="923750"/>
            <a:ext cx="5379000" cy="2205400"/>
          </a:xfrm>
          <a:prstGeom prst="rect">
            <a:avLst/>
          </a:prstGeom>
          <a:noFill/>
          <a:ln>
            <a:noFill/>
          </a:ln>
        </p:spPr>
      </p:pic>
      <p:pic>
        <p:nvPicPr>
          <p:cNvPr id="182" name="Google Shape;182;p30"/>
          <p:cNvPicPr preferRelativeResize="0"/>
          <p:nvPr/>
        </p:nvPicPr>
        <p:blipFill rotWithShape="1">
          <a:blip r:embed="rId4">
            <a:alphaModFix/>
          </a:blip>
          <a:srcRect b="0" l="3750" r="8614" t="0"/>
          <a:stretch/>
        </p:blipFill>
        <p:spPr>
          <a:xfrm>
            <a:off x="1882500" y="3222225"/>
            <a:ext cx="5378999" cy="1622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93850" y="260575"/>
            <a:ext cx="85347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Tipos más comunes de regularización</a:t>
            </a:r>
            <a:endParaRPr sz="3100"/>
          </a:p>
        </p:txBody>
      </p:sp>
      <p:sp>
        <p:nvSpPr>
          <p:cNvPr id="188" name="Google Shape;188;p31"/>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Existen dos tipos comunes de regularización en machine learning:</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Regularización L1 (Lasso):</a:t>
            </a:r>
            <a:r>
              <a:rPr lang="en"/>
              <a:t> En esta forma de regularización, se agrega un término de penalización que es </a:t>
            </a:r>
            <a:r>
              <a:rPr lang="en">
                <a:solidFill>
                  <a:schemeClr val="accent5"/>
                </a:solidFill>
              </a:rPr>
              <a:t>proporcional a la suma de los valores absolutos de los coeficientes del modelo.</a:t>
            </a:r>
            <a:r>
              <a:rPr lang="en"/>
              <a:t> Esto puede llevar a la </a:t>
            </a:r>
            <a:r>
              <a:rPr lang="en">
                <a:solidFill>
                  <a:schemeClr val="accent5"/>
                </a:solidFill>
              </a:rPr>
              <a:t>eliminación de características poco importantes</a:t>
            </a:r>
            <a:r>
              <a:rPr lang="en"/>
              <a:t>, ya que algunos coeficientes se vuelven exactamente cero.</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Regularización L2 (Ridge):</a:t>
            </a:r>
            <a:r>
              <a:rPr lang="en"/>
              <a:t> En este caso, se agrega un término de penalización que es </a:t>
            </a:r>
            <a:r>
              <a:rPr lang="en">
                <a:solidFill>
                  <a:schemeClr val="accent5"/>
                </a:solidFill>
              </a:rPr>
              <a:t>proporcional a la suma de los cuadrados de los coeficientes del modelo</a:t>
            </a:r>
            <a:r>
              <a:rPr lang="en"/>
              <a:t>. A diferencia de L1,</a:t>
            </a:r>
            <a:r>
              <a:rPr lang="en">
                <a:solidFill>
                  <a:schemeClr val="accent5"/>
                </a:solidFill>
              </a:rPr>
              <a:t> L2 no fuerza los coeficientes a cero, pero reduce su magnitud</a:t>
            </a:r>
            <a:r>
              <a:rPr lang="en"/>
              <a:t>, lo que ayuda a evitar el sobreajuste.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293850" y="260575"/>
            <a:ext cx="85347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¿L1 o L2?</a:t>
            </a:r>
            <a:endParaRPr sz="3100"/>
          </a:p>
        </p:txBody>
      </p:sp>
      <p:sp>
        <p:nvSpPr>
          <p:cNvPr id="194" name="Google Shape;194;p32"/>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Regularización L1 (Lasso):</a:t>
            </a:r>
            <a:endParaRPr b="1"/>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Utiliza L1 cuando sospeches que solo un </a:t>
            </a:r>
            <a:r>
              <a:rPr lang="en">
                <a:solidFill>
                  <a:schemeClr val="accent5"/>
                </a:solidFill>
              </a:rPr>
              <a:t>subconjunto de las características es realmente relevante para tu problema</a:t>
            </a:r>
            <a:r>
              <a:rPr lang="en"/>
              <a:t>. Lasso tiende a hacer que algunos coeficientes de características sean exactamente cero, lo que implica selección automática de características.</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L1 es útil en tareas de selección de características, </a:t>
            </a:r>
            <a:r>
              <a:rPr lang="en">
                <a:solidFill>
                  <a:schemeClr val="accent5"/>
                </a:solidFill>
              </a:rPr>
              <a:t>donde deseas eliminar características menos importantes y conservar solo las más relevantes.</a:t>
            </a:r>
            <a:endParaRPr>
              <a:solidFill>
                <a:schemeClr val="accent5"/>
              </a:solidFill>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Puede ser útil cuando tienes una </a:t>
            </a:r>
            <a:r>
              <a:rPr lang="en">
                <a:solidFill>
                  <a:schemeClr val="accent5"/>
                </a:solidFill>
              </a:rPr>
              <a:t>gran cantidad de características y deseas reducir la dimensionalidad del problema.</a:t>
            </a:r>
            <a:endParaRPr>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93850" y="260575"/>
            <a:ext cx="85347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¿L1 o L2?</a:t>
            </a:r>
            <a:endParaRPr sz="3100"/>
          </a:p>
        </p:txBody>
      </p:sp>
      <p:sp>
        <p:nvSpPr>
          <p:cNvPr id="200" name="Google Shape;200;p33"/>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Regularización L2 (Ridge):</a:t>
            </a:r>
            <a:endParaRPr b="1"/>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Utiliza L2 </a:t>
            </a:r>
            <a:r>
              <a:rPr lang="en">
                <a:solidFill>
                  <a:schemeClr val="accent5"/>
                </a:solidFill>
              </a:rPr>
              <a:t>cuando no tengas una razón sólida para creer que solo unas pocas características son relevantes</a:t>
            </a:r>
            <a:r>
              <a:rPr lang="en"/>
              <a:t> y prefieras suavizar los efectos de todas las características en lugar de eliminar algunas.</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Ridge </a:t>
            </a:r>
            <a:r>
              <a:rPr lang="en">
                <a:solidFill>
                  <a:schemeClr val="accent5"/>
                </a:solidFill>
              </a:rPr>
              <a:t>es eficaz para reducir el sobreajuste al limitar la magnitud de los coeficientes</a:t>
            </a:r>
            <a:r>
              <a:rPr lang="en"/>
              <a:t>, lo que ayuda a que el modelo generalice mejor.</a:t>
            </a:r>
            <a:endParaRPr>
              <a:solidFill>
                <a:schemeClr val="accent5"/>
              </a:solidFill>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lang="en"/>
              <a:t>Es adecuado para problemas en los que </a:t>
            </a:r>
            <a:r>
              <a:rPr lang="en">
                <a:solidFill>
                  <a:schemeClr val="accent5"/>
                </a:solidFill>
              </a:rPr>
              <a:t>todas las características pueden tener algún nivel de importancia y deseas mantenerlas en el modelo.</a:t>
            </a:r>
            <a:endParaRPr>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293850" y="260575"/>
            <a:ext cx="85347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3ra opción</a:t>
            </a:r>
            <a:endParaRPr sz="3100"/>
          </a:p>
        </p:txBody>
      </p:sp>
      <p:sp>
        <p:nvSpPr>
          <p:cNvPr id="206" name="Google Shape;206;p34"/>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Elastic Net:</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n"/>
              <a:t>También puedes considerar el Elastic Net, que </a:t>
            </a:r>
            <a:r>
              <a:rPr lang="en">
                <a:solidFill>
                  <a:schemeClr val="accent5"/>
                </a:solidFill>
              </a:rPr>
              <a:t>combina L1 y L2</a:t>
            </a:r>
            <a:r>
              <a:rPr lang="en"/>
              <a:t>, lo que te </a:t>
            </a:r>
            <a:r>
              <a:rPr lang="en">
                <a:solidFill>
                  <a:schemeClr val="accent5"/>
                </a:solidFill>
              </a:rPr>
              <a:t>brinda un control mixto sobre la selección de características y la regularización de coeficientes.</a:t>
            </a:r>
            <a:endParaRPr>
              <a:solidFill>
                <a:schemeClr val="accent5"/>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En la práctica, es común realizar experimentos utilizando tanto L1 como L2 (o Elastic Net) con diferentes valores de hiperparámetros y observar cuál funciona mejor en función del rendimiento del modelo en datos de validación cruzada. La elección entre L1 y L2 depende en última instancia de la naturaleza de tus datos y del problema específico que estés abordando.</a:t>
            </a:r>
            <a:endParaRPr>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31075" y="260575"/>
            <a:ext cx="846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Fórmulas</a:t>
            </a:r>
            <a:endParaRPr sz="3100"/>
          </a:p>
        </p:txBody>
      </p:sp>
      <p:pic>
        <p:nvPicPr>
          <p:cNvPr id="212" name="Google Shape;212;p35"/>
          <p:cNvPicPr preferRelativeResize="0"/>
          <p:nvPr/>
        </p:nvPicPr>
        <p:blipFill>
          <a:blip r:embed="rId3">
            <a:alphaModFix/>
          </a:blip>
          <a:stretch>
            <a:fillRect/>
          </a:stretch>
        </p:blipFill>
        <p:spPr>
          <a:xfrm>
            <a:off x="2293575" y="1019575"/>
            <a:ext cx="5238750" cy="3810000"/>
          </a:xfrm>
          <a:prstGeom prst="rect">
            <a:avLst/>
          </a:prstGeom>
          <a:noFill/>
          <a:ln>
            <a:noFill/>
          </a:ln>
        </p:spPr>
      </p:pic>
      <p:sp>
        <p:nvSpPr>
          <p:cNvPr id="213" name="Google Shape;213;p35"/>
          <p:cNvSpPr/>
          <p:nvPr/>
        </p:nvSpPr>
        <p:spPr>
          <a:xfrm>
            <a:off x="6058925" y="1241275"/>
            <a:ext cx="1473300" cy="12567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35"/>
          <p:cNvSpPr/>
          <p:nvPr/>
        </p:nvSpPr>
        <p:spPr>
          <a:xfrm>
            <a:off x="6058925" y="2665975"/>
            <a:ext cx="1473300" cy="12567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31075" y="260575"/>
            <a:ext cx="846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Resultado de Regularización</a:t>
            </a:r>
            <a:endParaRPr sz="3100"/>
          </a:p>
          <a:p>
            <a:pPr indent="0" lvl="0" marL="0" rtl="0" algn="ctr">
              <a:spcBef>
                <a:spcPts val="0"/>
              </a:spcBef>
              <a:spcAft>
                <a:spcPts val="0"/>
              </a:spcAft>
              <a:buNone/>
            </a:pPr>
            <a:r>
              <a:t/>
            </a:r>
            <a:endParaRPr sz="3100"/>
          </a:p>
          <a:p>
            <a:pPr indent="0" lvl="0" marL="0" rtl="0" algn="ctr">
              <a:spcBef>
                <a:spcPts val="0"/>
              </a:spcBef>
              <a:spcAft>
                <a:spcPts val="0"/>
              </a:spcAft>
              <a:buNone/>
            </a:pPr>
            <a:r>
              <a:t/>
            </a:r>
            <a:endParaRPr sz="3100"/>
          </a:p>
        </p:txBody>
      </p:sp>
      <p:pic>
        <p:nvPicPr>
          <p:cNvPr id="220" name="Google Shape;220;p36"/>
          <p:cNvPicPr preferRelativeResize="0"/>
          <p:nvPr/>
        </p:nvPicPr>
        <p:blipFill>
          <a:blip r:embed="rId3">
            <a:alphaModFix/>
          </a:blip>
          <a:stretch>
            <a:fillRect/>
          </a:stretch>
        </p:blipFill>
        <p:spPr>
          <a:xfrm>
            <a:off x="353000" y="965275"/>
            <a:ext cx="4534740" cy="3819125"/>
          </a:xfrm>
          <a:prstGeom prst="rect">
            <a:avLst/>
          </a:prstGeom>
          <a:noFill/>
          <a:ln>
            <a:noFill/>
          </a:ln>
        </p:spPr>
      </p:pic>
      <p:pic>
        <p:nvPicPr>
          <p:cNvPr id="221" name="Google Shape;221;p36"/>
          <p:cNvPicPr preferRelativeResize="0"/>
          <p:nvPr/>
        </p:nvPicPr>
        <p:blipFill>
          <a:blip r:embed="rId4">
            <a:alphaModFix/>
          </a:blip>
          <a:stretch>
            <a:fillRect/>
          </a:stretch>
        </p:blipFill>
        <p:spPr>
          <a:xfrm>
            <a:off x="4972240" y="965275"/>
            <a:ext cx="3819123" cy="38191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Ejemplo</a:t>
            </a:r>
            <a:endParaRPr sz="3100"/>
          </a:p>
        </p:txBody>
      </p:sp>
      <p:pic>
        <p:nvPicPr>
          <p:cNvPr id="227" name="Google Shape;227;p37"/>
          <p:cNvPicPr preferRelativeResize="0"/>
          <p:nvPr/>
        </p:nvPicPr>
        <p:blipFill rotWithShape="1">
          <a:blip r:embed="rId3">
            <a:alphaModFix/>
          </a:blip>
          <a:srcRect b="7578" l="0" r="0" t="0"/>
          <a:stretch/>
        </p:blipFill>
        <p:spPr>
          <a:xfrm>
            <a:off x="2828400" y="1136375"/>
            <a:ext cx="3487199" cy="3529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idx="2" type="title"/>
          </p:nvPr>
        </p:nvSpPr>
        <p:spPr>
          <a:xfrm>
            <a:off x="253275" y="3752675"/>
            <a:ext cx="88908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Validación Cruzada</a:t>
            </a:r>
            <a:endParaRPr sz="5000"/>
          </a:p>
        </p:txBody>
      </p:sp>
      <p:pic>
        <p:nvPicPr>
          <p:cNvPr id="233" name="Google Shape;233;p38"/>
          <p:cNvPicPr preferRelativeResize="0"/>
          <p:nvPr/>
        </p:nvPicPr>
        <p:blipFill>
          <a:blip r:embed="rId3">
            <a:alphaModFix/>
          </a:blip>
          <a:stretch>
            <a:fillRect/>
          </a:stretch>
        </p:blipFill>
        <p:spPr>
          <a:xfrm>
            <a:off x="2400088" y="144650"/>
            <a:ext cx="4597166" cy="3447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9950" y="260575"/>
            <a:ext cx="92019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a:t>
            </a:r>
            <a:r>
              <a:rPr lang="en" sz="3100"/>
              <a:t>Validación Cruzada</a:t>
            </a:r>
            <a:r>
              <a:rPr lang="en" sz="3100"/>
              <a:t>?</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subTitle"/>
          </p:nvPr>
        </p:nvSpPr>
        <p:spPr>
          <a:xfrm>
            <a:off x="713225" y="1214050"/>
            <a:ext cx="3723000" cy="304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t>
            </a:r>
            <a:r>
              <a:rPr lang="en"/>
              <a:t>n el contexto del machine learning se refiere a un </a:t>
            </a:r>
            <a:r>
              <a:rPr b="1" lang="en"/>
              <a:t>conjunto de técnicas y estrategias utilizadas para hacer que un modelo de machine learning sea más preciso, efectivo y capaz de generalizar bien a datos no vistos.</a:t>
            </a:r>
            <a:r>
              <a:rPr lang="en"/>
              <a:t> Esto implica mejorar la capacidad del modelo para hacer predicciones precisas y útiles en una variedad de situaciones.</a:t>
            </a:r>
            <a:endParaRPr b="1"/>
          </a:p>
        </p:txBody>
      </p:sp>
      <p:sp>
        <p:nvSpPr>
          <p:cNvPr id="130" name="Google Shape;130;p22"/>
          <p:cNvSpPr txBox="1"/>
          <p:nvPr>
            <p:ph type="title"/>
          </p:nvPr>
        </p:nvSpPr>
        <p:spPr>
          <a:xfrm>
            <a:off x="331075" y="260575"/>
            <a:ext cx="846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¿Qué es mejora de rendimiento?</a:t>
            </a:r>
            <a:endParaRPr sz="3100"/>
          </a:p>
        </p:txBody>
      </p:sp>
      <p:grpSp>
        <p:nvGrpSpPr>
          <p:cNvPr id="131" name="Google Shape;131;p22"/>
          <p:cNvGrpSpPr/>
          <p:nvPr/>
        </p:nvGrpSpPr>
        <p:grpSpPr>
          <a:xfrm>
            <a:off x="4518800" y="1151300"/>
            <a:ext cx="4403100" cy="3173700"/>
            <a:chOff x="4518800" y="1151300"/>
            <a:chExt cx="4403100" cy="3173700"/>
          </a:xfrm>
        </p:grpSpPr>
        <p:pic>
          <p:nvPicPr>
            <p:cNvPr id="132" name="Google Shape;132;p22"/>
            <p:cNvPicPr preferRelativeResize="0"/>
            <p:nvPr/>
          </p:nvPicPr>
          <p:blipFill>
            <a:blip r:embed="rId3">
              <a:alphaModFix/>
            </a:blip>
            <a:stretch>
              <a:fillRect/>
            </a:stretch>
          </p:blipFill>
          <p:spPr>
            <a:xfrm>
              <a:off x="4518800" y="1151300"/>
              <a:ext cx="4403100" cy="3173700"/>
            </a:xfrm>
            <a:prstGeom prst="roundRect">
              <a:avLst>
                <a:gd fmla="val 5995" name="adj"/>
              </a:avLst>
            </a:prstGeom>
            <a:noFill/>
            <a:ln>
              <a:noFill/>
            </a:ln>
          </p:spPr>
        </p:pic>
        <p:sp>
          <p:nvSpPr>
            <p:cNvPr id="133" name="Google Shape;133;p22"/>
            <p:cNvSpPr/>
            <p:nvPr/>
          </p:nvSpPr>
          <p:spPr>
            <a:xfrm>
              <a:off x="7168325" y="3491075"/>
              <a:ext cx="659400" cy="32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9950" y="260575"/>
            <a:ext cx="92019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Validación Cruzada?</a:t>
            </a:r>
            <a:endParaRPr sz="3100"/>
          </a:p>
        </p:txBody>
      </p:sp>
      <p:sp>
        <p:nvSpPr>
          <p:cNvPr id="244" name="Google Shape;244;p40"/>
          <p:cNvSpPr txBox="1"/>
          <p:nvPr/>
        </p:nvSpPr>
        <p:spPr>
          <a:xfrm>
            <a:off x="197825" y="995950"/>
            <a:ext cx="5900700" cy="3842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El término "Validación Cruzada" (Cross-Validation en inglés) se llama así debido a la naturaleza del proceso, que </a:t>
            </a:r>
            <a:r>
              <a:rPr b="1" lang="en">
                <a:solidFill>
                  <a:schemeClr val="accent5"/>
                </a:solidFill>
                <a:latin typeface="Roboto"/>
                <a:ea typeface="Roboto"/>
                <a:cs typeface="Roboto"/>
                <a:sym typeface="Roboto"/>
              </a:rPr>
              <a:t>implica dividir los datos en múltiples conjuntos o "pliegues" (folds) y realizar múltiples rondas de validación.</a:t>
            </a:r>
            <a:r>
              <a:rPr lang="en">
                <a:latin typeface="Roboto"/>
                <a:ea typeface="Roboto"/>
                <a:cs typeface="Roboto"/>
                <a:sym typeface="Roboto"/>
              </a:rPr>
              <a:t> En cada ronda, un subconjunto diferente de los datos se utiliza como conjunto de prueba mientras que el resto se usa como conjunto de entrenamiento.</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La validación cruzada es una técnica crucial para evaluar y validar la capacidad de generalización de un modelo de machine learning de manera robusta. El nombre "Validación Cruzada" proviene del hecho de que, </a:t>
            </a:r>
            <a:r>
              <a:rPr b="1" lang="en">
                <a:solidFill>
                  <a:schemeClr val="accent5"/>
                </a:solidFill>
                <a:latin typeface="Roboto"/>
                <a:ea typeface="Roboto"/>
                <a:cs typeface="Roboto"/>
                <a:sym typeface="Roboto"/>
              </a:rPr>
              <a:t>en cada ronda, los conjuntos de entrenamiento y prueba "se cruzan" o se intercambian entre sí</a:t>
            </a:r>
            <a:r>
              <a:rPr lang="en">
                <a:latin typeface="Roboto"/>
                <a:ea typeface="Roboto"/>
                <a:cs typeface="Roboto"/>
                <a:sym typeface="Roboto"/>
              </a:rPr>
              <a:t>, lo que garantiza que cada muestra de datos se utilice tanto para el entrenamiento como para la validación en alguna de las rondas.</a:t>
            </a:r>
            <a:endParaRPr>
              <a:latin typeface="Roboto"/>
              <a:ea typeface="Roboto"/>
              <a:cs typeface="Roboto"/>
              <a:sym typeface="Roboto"/>
            </a:endParaRPr>
          </a:p>
        </p:txBody>
      </p:sp>
      <p:pic>
        <p:nvPicPr>
          <p:cNvPr id="245" name="Google Shape;245;p40"/>
          <p:cNvPicPr preferRelativeResize="0"/>
          <p:nvPr/>
        </p:nvPicPr>
        <p:blipFill rotWithShape="1">
          <a:blip r:embed="rId3">
            <a:alphaModFix/>
          </a:blip>
          <a:srcRect b="0" l="4318" r="3803" t="0"/>
          <a:stretch/>
        </p:blipFill>
        <p:spPr>
          <a:xfrm>
            <a:off x="6129575" y="2134491"/>
            <a:ext cx="2916173" cy="15656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subTitle"/>
          </p:nvPr>
        </p:nvSpPr>
        <p:spPr>
          <a:xfrm>
            <a:off x="560875" y="1019575"/>
            <a:ext cx="46758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k-fold:</a:t>
            </a:r>
            <a:r>
              <a:rPr lang="en" sz="1300"/>
              <a:t> Número de divisiones en las que se divide el conjunto de datos (k rondas).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Conjunto de entrenamiento: </a:t>
            </a:r>
            <a:r>
              <a:rPr lang="en" sz="1300"/>
              <a:t>Datos utilizados para entrenar el modelo en cada ronda.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Conjunto de prueba:</a:t>
            </a:r>
            <a:r>
              <a:rPr lang="en" sz="1300"/>
              <a:t> Datos utilizados para evaluar el modelo en cada ronda.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Métrica de evaluación: </a:t>
            </a:r>
            <a:r>
              <a:rPr lang="en" sz="1300"/>
              <a:t>Medida utilizada para cuantificar el rendimiento del modelo en cada ronda.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Iteración: </a:t>
            </a:r>
            <a:r>
              <a:rPr lang="en" sz="1300"/>
              <a:t>Cada ronda de entrenamiento y evaluación del modelo con diferentes conjuntos de prueba y entrenamiento.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Promedio de métricas: </a:t>
            </a:r>
            <a:r>
              <a:rPr lang="en" sz="1300"/>
              <a:t>Resultados de las rondas se promedian para obtener una métrica general.</a:t>
            </a:r>
            <a:endParaRPr sz="1300"/>
          </a:p>
          <a:p>
            <a:pPr indent="0" lvl="0" marL="0" rtl="0" algn="l">
              <a:spcBef>
                <a:spcPts val="0"/>
              </a:spcBef>
              <a:spcAft>
                <a:spcPts val="0"/>
              </a:spcAft>
              <a:buNone/>
            </a:pPr>
            <a:r>
              <a:t/>
            </a:r>
            <a:endParaRPr sz="1300"/>
          </a:p>
        </p:txBody>
      </p:sp>
      <p:sp>
        <p:nvSpPr>
          <p:cNvPr id="251" name="Google Shape;251;p41"/>
          <p:cNvSpPr txBox="1"/>
          <p:nvPr>
            <p:ph type="title"/>
          </p:nvPr>
        </p:nvSpPr>
        <p:spPr>
          <a:xfrm>
            <a:off x="37925" y="260575"/>
            <a:ext cx="9046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Componentes de la Validación Cruzada</a:t>
            </a:r>
            <a:endParaRPr sz="3100"/>
          </a:p>
        </p:txBody>
      </p:sp>
      <p:pic>
        <p:nvPicPr>
          <p:cNvPr id="252" name="Google Shape;252;p41"/>
          <p:cNvPicPr preferRelativeResize="0"/>
          <p:nvPr/>
        </p:nvPicPr>
        <p:blipFill>
          <a:blip r:embed="rId3">
            <a:alphaModFix/>
          </a:blip>
          <a:stretch>
            <a:fillRect/>
          </a:stretch>
        </p:blipFill>
        <p:spPr>
          <a:xfrm>
            <a:off x="5327200" y="1729425"/>
            <a:ext cx="3710700" cy="2231100"/>
          </a:xfrm>
          <a:prstGeom prst="roundRect">
            <a:avLst>
              <a:gd fmla="val 16667" name="adj"/>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1" type="subTitle"/>
          </p:nvPr>
        </p:nvSpPr>
        <p:spPr>
          <a:xfrm>
            <a:off x="149975" y="909250"/>
            <a:ext cx="8820600" cy="3917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lang="en" sz="1200"/>
              <a:t>División de datos: </a:t>
            </a:r>
            <a:endParaRPr b="1" sz="1200"/>
          </a:p>
          <a:p>
            <a:pPr indent="-304800" lvl="1" marL="914400" rtl="0" algn="l">
              <a:spcBef>
                <a:spcPts val="0"/>
              </a:spcBef>
              <a:spcAft>
                <a:spcPts val="0"/>
              </a:spcAft>
              <a:buSzPts val="1200"/>
              <a:buChar char="○"/>
            </a:pPr>
            <a:r>
              <a:rPr lang="en" sz="1200"/>
              <a:t>Divide el conjunto de datos en dos subconjuntos: uno para entrenar el modelo y otro para evaluar su rendimiento.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b="1" lang="en" sz="1200"/>
              <a:t>k-fold Cross-Validation: </a:t>
            </a:r>
            <a:endParaRPr b="1" sz="1200"/>
          </a:p>
          <a:p>
            <a:pPr indent="-304800" lvl="1" marL="914400" rtl="0" algn="l">
              <a:spcBef>
                <a:spcPts val="0"/>
              </a:spcBef>
              <a:spcAft>
                <a:spcPts val="0"/>
              </a:spcAft>
              <a:buSzPts val="1200"/>
              <a:buChar char="○"/>
            </a:pPr>
            <a:r>
              <a:rPr lang="en" sz="1200"/>
              <a:t>Decide el valor de "k" para determinar cuántas rondas de validación se realizarán. El valor común es 5 o 10.</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b="1" lang="en" sz="1200"/>
              <a:t>Creación de pliegues:</a:t>
            </a:r>
            <a:endParaRPr b="1" sz="1200"/>
          </a:p>
          <a:p>
            <a:pPr indent="-304800" lvl="1" marL="914400" rtl="0" algn="l">
              <a:spcBef>
                <a:spcPts val="0"/>
              </a:spcBef>
              <a:spcAft>
                <a:spcPts val="0"/>
              </a:spcAft>
              <a:buSzPts val="1200"/>
              <a:buChar char="○"/>
            </a:pPr>
            <a:r>
              <a:rPr lang="en" sz="1200"/>
              <a:t>Divide el conjunto de datos en k pliegues o subconjuntos de aproximadamente el mismo tamaño.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b="1" lang="en" sz="1200"/>
              <a:t>Rondas de entrenamiento y prueba: </a:t>
            </a:r>
            <a:endParaRPr b="1" sz="1200"/>
          </a:p>
          <a:p>
            <a:pPr indent="-304800" lvl="1" marL="914400" rtl="0" algn="l">
              <a:spcBef>
                <a:spcPts val="0"/>
              </a:spcBef>
              <a:spcAft>
                <a:spcPts val="0"/>
              </a:spcAft>
              <a:buSzPts val="1200"/>
              <a:buChar char="○"/>
            </a:pPr>
            <a:r>
              <a:rPr lang="en" sz="1200"/>
              <a:t>Un pliegue se usa como conjunto de prueba. </a:t>
            </a:r>
            <a:endParaRPr sz="1200"/>
          </a:p>
          <a:p>
            <a:pPr indent="-304800" lvl="1" marL="914400" rtl="0" algn="l">
              <a:spcBef>
                <a:spcPts val="0"/>
              </a:spcBef>
              <a:spcAft>
                <a:spcPts val="0"/>
              </a:spcAft>
              <a:buSzPts val="1200"/>
              <a:buChar char="○"/>
            </a:pPr>
            <a:r>
              <a:rPr lang="en" sz="1200"/>
              <a:t>Los k-1 pliegues restantes se combinan y se utilizan como conjunto de entrenamiento.</a:t>
            </a:r>
            <a:endParaRPr sz="1200"/>
          </a:p>
          <a:p>
            <a:pPr indent="-304800" lvl="1" marL="914400" rtl="0" algn="l">
              <a:spcBef>
                <a:spcPts val="0"/>
              </a:spcBef>
              <a:spcAft>
                <a:spcPts val="0"/>
              </a:spcAft>
              <a:buSzPts val="1200"/>
              <a:buChar char="○"/>
            </a:pPr>
            <a:r>
              <a:rPr lang="en" sz="1200"/>
              <a:t>Se entrena el modelo con el conjunto de entrenamiento.</a:t>
            </a:r>
            <a:endParaRPr sz="1200"/>
          </a:p>
          <a:p>
            <a:pPr indent="-304800" lvl="1" marL="914400" rtl="0" algn="l">
              <a:spcBef>
                <a:spcPts val="0"/>
              </a:spcBef>
              <a:spcAft>
                <a:spcPts val="0"/>
              </a:spcAft>
              <a:buSzPts val="1200"/>
              <a:buChar char="○"/>
            </a:pPr>
            <a:r>
              <a:rPr lang="en" sz="1200"/>
              <a:t>Se evalúa el modelo con el conjunto de prueba y se registra una métrica de evaluación, como precisión o error.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b="1" lang="en" sz="1200"/>
              <a:t>Promedio de métricas: </a:t>
            </a:r>
            <a:endParaRPr b="1" sz="1200"/>
          </a:p>
          <a:p>
            <a:pPr indent="-304800" lvl="1" marL="914400" rtl="0" algn="l">
              <a:spcBef>
                <a:spcPts val="0"/>
              </a:spcBef>
              <a:spcAft>
                <a:spcPts val="0"/>
              </a:spcAft>
              <a:buSzPts val="1200"/>
              <a:buChar char="○"/>
            </a:pPr>
            <a:r>
              <a:rPr lang="en" sz="1200"/>
              <a:t>Al final de las rondas, se promedian las métricas de evaluación para obtener una métrica general del rendimiento.</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AutoNum type="arabicPeriod"/>
            </a:pPr>
            <a:r>
              <a:rPr b="1" lang="en" sz="1200"/>
              <a:t>Resultados finales: </a:t>
            </a:r>
            <a:endParaRPr b="1" sz="1200"/>
          </a:p>
          <a:p>
            <a:pPr indent="-304800" lvl="1" marL="914400" rtl="0" algn="l">
              <a:spcBef>
                <a:spcPts val="0"/>
              </a:spcBef>
              <a:spcAft>
                <a:spcPts val="0"/>
              </a:spcAft>
              <a:buSzPts val="1200"/>
              <a:buChar char="○"/>
            </a:pPr>
            <a:r>
              <a:rPr lang="en" sz="1200"/>
              <a:t> Los resultados finales, como la precisión promedio, representan el rendimiento del modelo de manera robusta y se utilizan para tomar decisiones sobre su calidad.</a:t>
            </a:r>
            <a:endParaRPr sz="1200"/>
          </a:p>
        </p:txBody>
      </p:sp>
      <p:sp>
        <p:nvSpPr>
          <p:cNvPr id="258" name="Google Shape;258;p42"/>
          <p:cNvSpPr txBox="1"/>
          <p:nvPr>
            <p:ph type="title"/>
          </p:nvPr>
        </p:nvSpPr>
        <p:spPr>
          <a:xfrm>
            <a:off x="331075" y="260575"/>
            <a:ext cx="846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Pasos de la </a:t>
            </a:r>
            <a:r>
              <a:rPr lang="en" sz="3100"/>
              <a:t>Validación Cruzada</a:t>
            </a:r>
            <a:endParaRPr sz="3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31075" y="260575"/>
            <a:ext cx="846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Pasos de la Validación Cruzada</a:t>
            </a:r>
            <a:endParaRPr sz="3100"/>
          </a:p>
        </p:txBody>
      </p:sp>
      <p:pic>
        <p:nvPicPr>
          <p:cNvPr id="264" name="Google Shape;264;p43"/>
          <p:cNvPicPr preferRelativeResize="0"/>
          <p:nvPr/>
        </p:nvPicPr>
        <p:blipFill>
          <a:blip r:embed="rId3">
            <a:alphaModFix/>
          </a:blip>
          <a:stretch>
            <a:fillRect/>
          </a:stretch>
        </p:blipFill>
        <p:spPr>
          <a:xfrm>
            <a:off x="1454350" y="915950"/>
            <a:ext cx="6235306" cy="381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Ejemplo</a:t>
            </a:r>
            <a:endParaRPr sz="3100"/>
          </a:p>
        </p:txBody>
      </p:sp>
      <p:pic>
        <p:nvPicPr>
          <p:cNvPr id="270" name="Google Shape;270;p44"/>
          <p:cNvPicPr preferRelativeResize="0"/>
          <p:nvPr/>
        </p:nvPicPr>
        <p:blipFill rotWithShape="1">
          <a:blip r:embed="rId3">
            <a:alphaModFix/>
          </a:blip>
          <a:srcRect b="7578" l="0" r="0" t="0"/>
          <a:stretch/>
        </p:blipFill>
        <p:spPr>
          <a:xfrm>
            <a:off x="2828400" y="1136375"/>
            <a:ext cx="3487199" cy="352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idx="2" type="title"/>
          </p:nvPr>
        </p:nvSpPr>
        <p:spPr>
          <a:xfrm>
            <a:off x="253275" y="3752675"/>
            <a:ext cx="88908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Hiperparámetros</a:t>
            </a:r>
            <a:endParaRPr sz="5000"/>
          </a:p>
        </p:txBody>
      </p:sp>
      <p:pic>
        <p:nvPicPr>
          <p:cNvPr id="276" name="Google Shape;276;p45"/>
          <p:cNvPicPr preferRelativeResize="0"/>
          <p:nvPr/>
        </p:nvPicPr>
        <p:blipFill rotWithShape="1">
          <a:blip r:embed="rId3">
            <a:alphaModFix/>
          </a:blip>
          <a:srcRect b="2940" l="0" r="0" t="0"/>
          <a:stretch/>
        </p:blipFill>
        <p:spPr>
          <a:xfrm>
            <a:off x="2400088" y="230000"/>
            <a:ext cx="4597176" cy="334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285975" y="260575"/>
            <a:ext cx="855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hiperparámetros?</a:t>
            </a:r>
            <a:endParaRPr sz="3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285975" y="260575"/>
            <a:ext cx="85503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hiperparámetros?</a:t>
            </a:r>
            <a:endParaRPr sz="3100"/>
          </a:p>
        </p:txBody>
      </p:sp>
      <p:sp>
        <p:nvSpPr>
          <p:cNvPr id="287" name="Google Shape;287;p47"/>
          <p:cNvSpPr txBox="1"/>
          <p:nvPr/>
        </p:nvSpPr>
        <p:spPr>
          <a:xfrm>
            <a:off x="197825" y="995950"/>
            <a:ext cx="5900700" cy="3842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El término "hiperparámetros" </a:t>
            </a:r>
            <a:r>
              <a:rPr lang="en">
                <a:solidFill>
                  <a:schemeClr val="accent5"/>
                </a:solidFill>
                <a:latin typeface="Roboto"/>
                <a:ea typeface="Roboto"/>
                <a:cs typeface="Roboto"/>
                <a:sym typeface="Roboto"/>
              </a:rPr>
              <a:t>se utiliza en machine learning para distinguirlos de los "parámetros" del modelo</a:t>
            </a:r>
            <a:r>
              <a:rPr lang="en">
                <a:latin typeface="Roboto"/>
                <a:ea typeface="Roboto"/>
                <a:cs typeface="Roboto"/>
                <a:sym typeface="Roboto"/>
              </a:rPr>
              <a:t>. Aquí está la razón detrás de su nombre:</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Parámetros del modelo: </a:t>
            </a:r>
            <a:r>
              <a:rPr lang="en">
                <a:latin typeface="Roboto"/>
                <a:ea typeface="Roboto"/>
                <a:cs typeface="Roboto"/>
                <a:sym typeface="Roboto"/>
              </a:rPr>
              <a:t>Los parámetros del modelo son los </a:t>
            </a:r>
            <a:r>
              <a:rPr lang="en">
                <a:solidFill>
                  <a:schemeClr val="accent5"/>
                </a:solidFill>
                <a:latin typeface="Roboto"/>
                <a:ea typeface="Roboto"/>
                <a:cs typeface="Roboto"/>
                <a:sym typeface="Roboto"/>
              </a:rPr>
              <a:t>valores que el modelo de machine learning aprende durante el proceso de entrenamiento.</a:t>
            </a:r>
            <a:r>
              <a:rPr lang="en">
                <a:latin typeface="Roboto"/>
                <a:ea typeface="Roboto"/>
                <a:cs typeface="Roboto"/>
                <a:sym typeface="Roboto"/>
              </a:rPr>
              <a:t> Estos son los valores internos que determinan cómo el modelo realiza predicciones. Por ejemplo, los coeficientes en una regresión lineal o los pesos y sesgos en una red neuronal son parámetros del modelo.</a:t>
            </a:r>
            <a:endParaRPr>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b="1" lang="en">
                <a:latin typeface="Roboto"/>
                <a:ea typeface="Roboto"/>
                <a:cs typeface="Roboto"/>
                <a:sym typeface="Roboto"/>
              </a:rPr>
              <a:t>Hiperparámetros: </a:t>
            </a:r>
            <a:r>
              <a:rPr lang="en">
                <a:latin typeface="Roboto"/>
                <a:ea typeface="Roboto"/>
                <a:cs typeface="Roboto"/>
                <a:sym typeface="Roboto"/>
              </a:rPr>
              <a:t>Los hiperparámetros son valores que no se aprenden automáticamente durante el entrenamiento del modelo, sino que deben ser </a:t>
            </a:r>
            <a:r>
              <a:rPr lang="en">
                <a:solidFill>
                  <a:schemeClr val="accent5"/>
                </a:solidFill>
                <a:latin typeface="Roboto"/>
                <a:ea typeface="Roboto"/>
                <a:cs typeface="Roboto"/>
                <a:sym typeface="Roboto"/>
              </a:rPr>
              <a:t>configurados antes de comenzar el proceso de entrenamiento.</a:t>
            </a:r>
            <a:r>
              <a:rPr lang="en">
                <a:latin typeface="Roboto"/>
                <a:ea typeface="Roboto"/>
                <a:cs typeface="Roboto"/>
                <a:sym typeface="Roboto"/>
              </a:rPr>
              <a:t> Los hiperparámetros controlan aspectos del proceso de entrenamiento, como la velocidad de aprendizaje, la complejidad del modelo, la cantidad de árboles en un bosque aleatorio, etc.</a:t>
            </a:r>
            <a:endParaRPr>
              <a:latin typeface="Roboto"/>
              <a:ea typeface="Roboto"/>
              <a:cs typeface="Roboto"/>
              <a:sym typeface="Roboto"/>
            </a:endParaRPr>
          </a:p>
        </p:txBody>
      </p:sp>
      <p:pic>
        <p:nvPicPr>
          <p:cNvPr id="288" name="Google Shape;288;p47"/>
          <p:cNvPicPr preferRelativeResize="0"/>
          <p:nvPr/>
        </p:nvPicPr>
        <p:blipFill rotWithShape="1">
          <a:blip r:embed="rId3">
            <a:alphaModFix/>
          </a:blip>
          <a:srcRect b="3729" l="1711" r="6789" t="3729"/>
          <a:stretch/>
        </p:blipFill>
        <p:spPr>
          <a:xfrm>
            <a:off x="6134975" y="1955200"/>
            <a:ext cx="2941800" cy="1924200"/>
          </a:xfrm>
          <a:prstGeom prst="roundRect">
            <a:avLst>
              <a:gd fmla="val 16667" name="adj"/>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29825" y="260575"/>
            <a:ext cx="90624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¿Cuáles son los principales?</a:t>
            </a:r>
            <a:endParaRPr sz="3100"/>
          </a:p>
        </p:txBody>
      </p:sp>
      <p:sp>
        <p:nvSpPr>
          <p:cNvPr id="294" name="Google Shape;294;p48"/>
          <p:cNvSpPr txBox="1"/>
          <p:nvPr>
            <p:ph idx="1" type="subTitle"/>
          </p:nvPr>
        </p:nvSpPr>
        <p:spPr>
          <a:xfrm>
            <a:off x="560875" y="923200"/>
            <a:ext cx="8190000" cy="3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Tasa de Aprendizaje:</a:t>
            </a:r>
            <a:r>
              <a:rPr lang="en" sz="1300"/>
              <a:t> Controla la magnitud de los ajustes de los parámetros durante el entrenamiento.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Número de Épocas: </a:t>
            </a:r>
            <a:r>
              <a:rPr lang="en" sz="1300"/>
              <a:t>Determina cuántas veces el modelo ve el conjunto de entrenamiento.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Número de Neuronas:</a:t>
            </a:r>
            <a:r>
              <a:rPr lang="en" sz="1300"/>
              <a:t> Define la cantidad de unidades en las capas ocultas de una red neuronal.</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Profundidad del Árbol: </a:t>
            </a:r>
            <a:r>
              <a:rPr lang="en" sz="1300"/>
              <a:t>Establece la cantidad máxima de divisiones en un árbol de decisión.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Lambda (Regularización L2): </a:t>
            </a:r>
            <a:r>
              <a:rPr lang="en" sz="1300"/>
              <a:t>Controla la fuerza de la penalización de la regularización L2.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Alpha (Regularización L1): </a:t>
            </a:r>
            <a:r>
              <a:rPr lang="en" sz="1300"/>
              <a:t>Controla la fuerza de la penalización de la regularización L1.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Número de Vecinos:</a:t>
            </a:r>
            <a:r>
              <a:rPr lang="en" sz="1300"/>
              <a:t> Define cuántos vecinos considerar en k-NN para clasificación o regresión.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Número de Componentes Principales: </a:t>
            </a:r>
            <a:r>
              <a:rPr lang="en" sz="1300"/>
              <a:t>Especifica cuántos componentes principales retener en PCA.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Muestras Bootstrap:</a:t>
            </a:r>
            <a:r>
              <a:rPr lang="en" sz="1300"/>
              <a:t> Define el tamaño de las muestras en el método Bootstrap.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Número de Bosques (Random Forest):</a:t>
            </a:r>
            <a:r>
              <a:rPr lang="en" sz="1300"/>
              <a:t> Establece cuántos árboles se utilizan en un bosque aleatorio.</a:t>
            </a:r>
            <a:endParaRPr sz="1300"/>
          </a:p>
          <a:p>
            <a:pPr indent="0" lvl="0" marL="0" rtl="0" algn="l">
              <a:spcBef>
                <a:spcPts val="0"/>
              </a:spcBef>
              <a:spcAft>
                <a:spcPts val="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29825" y="260575"/>
            <a:ext cx="90624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Ejemplo</a:t>
            </a:r>
            <a:endParaRPr sz="3100"/>
          </a:p>
        </p:txBody>
      </p:sp>
      <p:pic>
        <p:nvPicPr>
          <p:cNvPr id="300" name="Google Shape;300;p49"/>
          <p:cNvPicPr preferRelativeResize="0"/>
          <p:nvPr/>
        </p:nvPicPr>
        <p:blipFill>
          <a:blip r:embed="rId3">
            <a:alphaModFix/>
          </a:blip>
          <a:stretch>
            <a:fillRect/>
          </a:stretch>
        </p:blipFill>
        <p:spPr>
          <a:xfrm>
            <a:off x="905000" y="923700"/>
            <a:ext cx="7334000" cy="386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Las técnicas de mejora del rendimiento del modelo se centran en abordar problemas comunes que pueden surgir al entrenar un modelo. Algunas de las estrategias que se utilizan para mejorar el rendimiento del modelo incluyen:</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Selección y transformación de características:</a:t>
            </a:r>
            <a:r>
              <a:rPr lang="en"/>
              <a:t> Identificar las características más relevantes y transformarlas de manera adecuada puede mejorar la capacidad predictiva del modelo.</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Regularización: </a:t>
            </a:r>
            <a:r>
              <a:rPr lang="en"/>
              <a:t>El uso de técnicas como L1 (Lasso) y L2 (Ridge) ayuda a controlar la complejidad del modelo y prevenir el sobreajuste.</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Optimización de hiperparámetros:</a:t>
            </a:r>
            <a:r>
              <a:rPr lang="en"/>
              <a:t> Ajustar los hiperparámetros del modelo, como la tasa de aprendizaje o el número de árboles en un Random Forest, puede mejorar el rendimiento.</a:t>
            </a:r>
            <a:endParaRPr/>
          </a:p>
          <a:p>
            <a:pPr indent="0" lvl="0" marL="0" rtl="0" algn="just">
              <a:spcBef>
                <a:spcPts val="0"/>
              </a:spcBef>
              <a:spcAft>
                <a:spcPts val="0"/>
              </a:spcAft>
              <a:buNone/>
            </a:pPr>
            <a:r>
              <a:t/>
            </a:r>
            <a:endParaRPr/>
          </a:p>
        </p:txBody>
      </p:sp>
      <p:sp>
        <p:nvSpPr>
          <p:cNvPr id="139" name="Google Shape;139;p23"/>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Mejora de Rendimiento</a:t>
            </a:r>
            <a:endParaRPr sz="3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Ejemplo</a:t>
            </a:r>
            <a:endParaRPr sz="3100"/>
          </a:p>
        </p:txBody>
      </p:sp>
      <p:pic>
        <p:nvPicPr>
          <p:cNvPr id="306" name="Google Shape;306;p50"/>
          <p:cNvPicPr preferRelativeResize="0"/>
          <p:nvPr/>
        </p:nvPicPr>
        <p:blipFill rotWithShape="1">
          <a:blip r:embed="rId3">
            <a:alphaModFix/>
          </a:blip>
          <a:srcRect b="7578" l="0" r="0" t="0"/>
          <a:stretch/>
        </p:blipFill>
        <p:spPr>
          <a:xfrm>
            <a:off x="2828400" y="1136375"/>
            <a:ext cx="3487199" cy="352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
              <a:t>Validación cruzada: </a:t>
            </a:r>
            <a:r>
              <a:rPr lang="en"/>
              <a:t>Evaluar el modelo de manera robusta y evitar problemas de sesgo en la evaluación.</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Aprendizaje activo: </a:t>
            </a:r>
            <a:r>
              <a:rPr lang="en"/>
              <a:t>Seleccionar de manera inteligente nuevas muestras de datos para mejorar la eficiencia del entrenamiento.</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Ensemble Learning:</a:t>
            </a:r>
            <a:r>
              <a:rPr lang="en"/>
              <a:t> Combinar múltiples modelos para mejorar la precisión y la estabilidad del modelo.</a:t>
            </a:r>
            <a:endParaRPr/>
          </a:p>
          <a:p>
            <a:pPr indent="0" lvl="0" marL="0" rtl="0" algn="just">
              <a:spcBef>
                <a:spcPts val="0"/>
              </a:spcBef>
              <a:spcAft>
                <a:spcPts val="0"/>
              </a:spcAft>
              <a:buNone/>
            </a:pPr>
            <a:r>
              <a:t/>
            </a:r>
            <a:endParaRPr/>
          </a:p>
          <a:p>
            <a:pPr indent="-330200" lvl="0" marL="457200" rtl="0" algn="just">
              <a:spcBef>
                <a:spcPts val="0"/>
              </a:spcBef>
              <a:spcAft>
                <a:spcPts val="0"/>
              </a:spcAft>
              <a:buSzPts val="1600"/>
              <a:buChar char="●"/>
            </a:pPr>
            <a:r>
              <a:rPr b="1" lang="en"/>
              <a:t>Interpretación de modelos:</a:t>
            </a:r>
            <a:r>
              <a:rPr lang="en"/>
              <a:t> Comprender cómo funciona el modelo y por qué toma ciertas decisiones.</a:t>
            </a:r>
            <a:endParaRPr/>
          </a:p>
          <a:p>
            <a:pPr indent="0" lvl="0" marL="0" rtl="0" algn="just">
              <a:spcBef>
                <a:spcPts val="0"/>
              </a:spcBef>
              <a:spcAft>
                <a:spcPts val="0"/>
              </a:spcAft>
              <a:buNone/>
            </a:pPr>
            <a:r>
              <a:t/>
            </a:r>
            <a:endParaRPr/>
          </a:p>
        </p:txBody>
      </p:sp>
      <p:sp>
        <p:nvSpPr>
          <p:cNvPr id="145" name="Google Shape;145;p24"/>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Mejora de Rendimiento</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2" type="title"/>
          </p:nvPr>
        </p:nvSpPr>
        <p:spPr>
          <a:xfrm>
            <a:off x="253275" y="3752675"/>
            <a:ext cx="8890800" cy="66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Regularización</a:t>
            </a:r>
            <a:endParaRPr sz="5000"/>
          </a:p>
        </p:txBody>
      </p:sp>
      <p:pic>
        <p:nvPicPr>
          <p:cNvPr id="151" name="Google Shape;151;p25"/>
          <p:cNvPicPr preferRelativeResize="0"/>
          <p:nvPr/>
        </p:nvPicPr>
        <p:blipFill>
          <a:blip r:embed="rId3">
            <a:alphaModFix/>
          </a:blip>
          <a:stretch>
            <a:fillRect/>
          </a:stretch>
        </p:blipFill>
        <p:spPr>
          <a:xfrm>
            <a:off x="2954800" y="262325"/>
            <a:ext cx="3234400" cy="31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72275" y="260575"/>
            <a:ext cx="81777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regularización?</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32625" y="260575"/>
            <a:ext cx="8457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¿Por qué se llama regularización?</a:t>
            </a:r>
            <a:endParaRPr sz="3100"/>
          </a:p>
        </p:txBody>
      </p:sp>
      <p:sp>
        <p:nvSpPr>
          <p:cNvPr id="162" name="Google Shape;162;p27"/>
          <p:cNvSpPr txBox="1"/>
          <p:nvPr/>
        </p:nvSpPr>
        <p:spPr>
          <a:xfrm>
            <a:off x="197825" y="995950"/>
            <a:ext cx="5900700" cy="38427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latin typeface="Roboto"/>
                <a:ea typeface="Roboto"/>
                <a:cs typeface="Roboto"/>
                <a:sym typeface="Roboto"/>
              </a:rPr>
              <a:t>La terminología "regularización" en el contexto del machine learning proviene de la </a:t>
            </a:r>
            <a:r>
              <a:rPr b="1" lang="en">
                <a:latin typeface="Roboto"/>
                <a:ea typeface="Roboto"/>
                <a:cs typeface="Roboto"/>
                <a:sym typeface="Roboto"/>
              </a:rPr>
              <a:t>analogía con la matemática y la estadística, donde se utiliza para "regularizar" o "restringir"</a:t>
            </a:r>
            <a:r>
              <a:rPr lang="en">
                <a:latin typeface="Roboto"/>
                <a:ea typeface="Roboto"/>
                <a:cs typeface="Roboto"/>
                <a:sym typeface="Roboto"/>
              </a:rPr>
              <a:t> ciertos aspectos de un modelo o una función. El </a:t>
            </a:r>
            <a:r>
              <a:rPr b="1" lang="en">
                <a:latin typeface="Roboto"/>
                <a:ea typeface="Roboto"/>
                <a:cs typeface="Roboto"/>
                <a:sym typeface="Roboto"/>
              </a:rPr>
              <a:t>propósito principal</a:t>
            </a:r>
            <a:r>
              <a:rPr lang="en">
                <a:latin typeface="Roboto"/>
                <a:ea typeface="Roboto"/>
                <a:cs typeface="Roboto"/>
                <a:sym typeface="Roboto"/>
              </a:rPr>
              <a:t> de la regularización </a:t>
            </a:r>
            <a:r>
              <a:rPr b="1" lang="en">
                <a:solidFill>
                  <a:schemeClr val="accent5"/>
                </a:solidFill>
                <a:latin typeface="Roboto"/>
                <a:ea typeface="Roboto"/>
                <a:cs typeface="Roboto"/>
                <a:sym typeface="Roboto"/>
              </a:rPr>
              <a:t>es controlar la complejidad de un modelo, evitando así problemas de sobreajuste.</a:t>
            </a:r>
            <a:endParaRPr b="1">
              <a:solidFill>
                <a:schemeClr val="accent5"/>
              </a:solidFill>
              <a:latin typeface="Roboto"/>
              <a:ea typeface="Roboto"/>
              <a:cs typeface="Roboto"/>
              <a:sym typeface="Roboto"/>
            </a:endParaRPr>
          </a:p>
          <a:p>
            <a:pPr indent="0" lvl="0" marL="0" rtl="0" algn="just">
              <a:spcBef>
                <a:spcPts val="0"/>
              </a:spcBef>
              <a:spcAft>
                <a:spcPts val="0"/>
              </a:spcAft>
              <a:buNone/>
            </a:pPr>
            <a:r>
              <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Cuando se entrena un modelo de machine learning, como una regresión lineal o una red neuronal, el objetivo es encontrar los parámetros que minimizan una función de costo. El </a:t>
            </a:r>
            <a:r>
              <a:rPr b="1" lang="en">
                <a:solidFill>
                  <a:schemeClr val="accent5"/>
                </a:solidFill>
                <a:latin typeface="Roboto"/>
                <a:ea typeface="Roboto"/>
                <a:cs typeface="Roboto"/>
                <a:sym typeface="Roboto"/>
              </a:rPr>
              <a:t>sobreajuste ocurre cuando el modelo se ajusta demasiado a los datos de entrenamiento</a:t>
            </a:r>
            <a:r>
              <a:rPr lang="en">
                <a:latin typeface="Roboto"/>
                <a:ea typeface="Roboto"/>
                <a:cs typeface="Roboto"/>
                <a:sym typeface="Roboto"/>
              </a:rPr>
              <a:t> y captura el ruido en lugar de los patrones genuinos. Para prevenir esto, se introducen términos de penalización en la función de costo, que afectan a los parámetros del modelo.</a:t>
            </a:r>
            <a:endParaRPr>
              <a:latin typeface="Roboto"/>
              <a:ea typeface="Roboto"/>
              <a:cs typeface="Roboto"/>
              <a:sym typeface="Roboto"/>
            </a:endParaRPr>
          </a:p>
        </p:txBody>
      </p:sp>
      <p:pic>
        <p:nvPicPr>
          <p:cNvPr id="163" name="Google Shape;163;p27"/>
          <p:cNvPicPr preferRelativeResize="0"/>
          <p:nvPr/>
        </p:nvPicPr>
        <p:blipFill>
          <a:blip r:embed="rId3">
            <a:alphaModFix/>
          </a:blip>
          <a:stretch>
            <a:fillRect/>
          </a:stretch>
        </p:blipFill>
        <p:spPr>
          <a:xfrm>
            <a:off x="6188850" y="1849675"/>
            <a:ext cx="2740800" cy="2135400"/>
          </a:xfrm>
          <a:prstGeom prst="roundRect">
            <a:avLst>
              <a:gd fmla="val 10265"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rPr b="1" lang="en"/>
              <a:t>Sobreajuste (Overfitting):</a:t>
            </a:r>
            <a:r>
              <a:rPr lang="en"/>
              <a:t> </a:t>
            </a:r>
            <a:r>
              <a:rPr lang="en">
                <a:solidFill>
                  <a:schemeClr val="lt2"/>
                </a:solidFill>
              </a:rPr>
              <a:t>Ocurre cuando un modelo es demasiado complejo y se ajusta en exceso a los datos de entrenamiento, capturando el ruido en lugar de los patrones genuinos, lo que resulta en un mal rendimiento en datos no vistos.</a:t>
            </a:r>
            <a:endParaRPr>
              <a:solidFill>
                <a:schemeClr val="lt2"/>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Ajuste Óptimo (Good Fit):</a:t>
            </a:r>
            <a:r>
              <a:rPr lang="en"/>
              <a:t> </a:t>
            </a:r>
            <a:r>
              <a:rPr lang="en">
                <a:solidFill>
                  <a:schemeClr val="lt2"/>
                </a:solidFill>
              </a:rPr>
              <a:t>Es el equilibrio ideal en el que un modelo es lo suficientemente complejo como para capturar los patrones relevantes en los datos de entrenamiento, pero no tan complejo como para sobreajustar y aún puede generalizar bien a datos nuevos.</a:t>
            </a:r>
            <a:endParaRPr>
              <a:solidFill>
                <a:schemeClr val="lt2"/>
              </a:solidFill>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Bajoajuste (Underfitting):</a:t>
            </a:r>
            <a:r>
              <a:rPr lang="en"/>
              <a:t> </a:t>
            </a:r>
            <a:r>
              <a:rPr lang="en">
                <a:solidFill>
                  <a:schemeClr val="lt2"/>
                </a:solidFill>
              </a:rPr>
              <a:t>Sucede cuando un modelo es demasiado simple para capturar los patrones en los datos de entrenamiento, lo que da como resultado un rendimiento deficiente tanto en los datos de entrenamiento como en los datos no vistos.</a:t>
            </a:r>
            <a:endParaRPr>
              <a:solidFill>
                <a:schemeClr val="lt2"/>
              </a:solidFill>
            </a:endParaRPr>
          </a:p>
        </p:txBody>
      </p:sp>
      <p:sp>
        <p:nvSpPr>
          <p:cNvPr id="169" name="Google Shape;169;p28"/>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Regularización</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1" type="subTitle"/>
          </p:nvPr>
        </p:nvSpPr>
        <p:spPr>
          <a:xfrm>
            <a:off x="296800" y="1137850"/>
            <a:ext cx="8551200" cy="344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a:p>
            <a:pPr indent="0" lvl="0" marL="0" rtl="0" algn="just">
              <a:spcBef>
                <a:spcPts val="0"/>
              </a:spcBef>
              <a:spcAft>
                <a:spcPts val="0"/>
              </a:spcAft>
              <a:buNone/>
            </a:pPr>
            <a:r>
              <a:rPr b="1" lang="en"/>
              <a:t>Sobreajuste (Overfitting):</a:t>
            </a:r>
            <a:r>
              <a:rPr lang="en"/>
              <a:t> Ocurre cuando un modelo es demasiado complejo y </a:t>
            </a:r>
            <a:r>
              <a:rPr lang="en">
                <a:solidFill>
                  <a:schemeClr val="accent5"/>
                </a:solidFill>
              </a:rPr>
              <a:t>se ajusta en exceso a los datos de entrenamiento</a:t>
            </a:r>
            <a:r>
              <a:rPr lang="en"/>
              <a:t>, capturando el ruido en lugar de los patrones genuinos, lo que resulta en un mal rendimiento en datos no vistos.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Ajuste Óptimo (Good Fit):</a:t>
            </a:r>
            <a:r>
              <a:rPr lang="en"/>
              <a:t> Es el equilibrio ideal en el que un modelo </a:t>
            </a:r>
            <a:r>
              <a:rPr lang="en">
                <a:solidFill>
                  <a:schemeClr val="accent5"/>
                </a:solidFill>
              </a:rPr>
              <a:t>es lo suficientemente complejo como para capturar los patrones relevantes en los datos de entrenamiento, pero no tan complejo como para sobreajustar</a:t>
            </a:r>
            <a:r>
              <a:rPr lang="en"/>
              <a:t> y aún puede generalizar bien a datos nuevos.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Bajoajuste (Underfitting):</a:t>
            </a:r>
            <a:r>
              <a:rPr lang="en"/>
              <a:t> Sucede cuando </a:t>
            </a:r>
            <a:r>
              <a:rPr lang="en">
                <a:solidFill>
                  <a:schemeClr val="accent5"/>
                </a:solidFill>
              </a:rPr>
              <a:t>un modelo es demasiado simple para capturar los patrones en los datos de entrenamiento</a:t>
            </a:r>
            <a:r>
              <a:rPr lang="en"/>
              <a:t>, lo que da como resultado un rendimiento deficiente tanto en los datos de entrenamiento como en los datos no vistos.</a:t>
            </a:r>
            <a:endParaRPr/>
          </a:p>
        </p:txBody>
      </p:sp>
      <p:sp>
        <p:nvSpPr>
          <p:cNvPr id="175" name="Google Shape;175;p29"/>
          <p:cNvSpPr txBox="1"/>
          <p:nvPr>
            <p:ph type="title"/>
          </p:nvPr>
        </p:nvSpPr>
        <p:spPr>
          <a:xfrm>
            <a:off x="581675" y="260575"/>
            <a:ext cx="79590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Regularización</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