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Black"/>
      <p:bold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  <p:italic r:id="rId37"/>
      <p:boldItalic r:id="rId38"/>
    </p:embeddedFont>
    <p:embeddedFont>
      <p:font typeface="Source Code Pro Black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Black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Black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39" Type="http://schemas.openxmlformats.org/officeDocument/2006/relationships/font" Target="fonts/SourceCodeProBlack-bold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05e27b0d8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05e27b0d8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ae52deb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ae52deb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ae52deb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ae52deb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b5e21d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b5e21d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ae52deba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ae52deba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ae52deba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ae52deb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1456470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1456470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1456470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1456470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14564700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1456470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14564700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14564700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14564700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14564700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7fc452e53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7fc452e53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14564700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1456470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ae52deba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ae52deba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14564700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14564700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14564700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14564700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7fc452e5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7fc452e5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7fc452e5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7fc452e5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14564700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1456470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1456470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1456470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7fc452e53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7fc452e53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ae52de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ae52de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ae52deb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ae52deb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713225" y="788250"/>
            <a:ext cx="77175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2039538" y="1886137"/>
            <a:ext cx="5074200" cy="3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hasCustomPrompt="1" idx="2" type="title"/>
          </p:nvPr>
        </p:nvSpPr>
        <p:spPr>
          <a:xfrm>
            <a:off x="744713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1381733" y="219325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3" type="subTitle"/>
          </p:nvPr>
        </p:nvSpPr>
        <p:spPr>
          <a:xfrm>
            <a:off x="1381767" y="15126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4" type="title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5" type="subTitle"/>
          </p:nvPr>
        </p:nvSpPr>
        <p:spPr>
          <a:xfrm>
            <a:off x="5700230" y="219325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6" type="subTitle"/>
          </p:nvPr>
        </p:nvSpPr>
        <p:spPr>
          <a:xfrm>
            <a:off x="5700253" y="15126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7" type="title"/>
          </p:nvPr>
        </p:nvSpPr>
        <p:spPr>
          <a:xfrm>
            <a:off x="744733" y="3704000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8" type="subTitle"/>
          </p:nvPr>
        </p:nvSpPr>
        <p:spPr>
          <a:xfrm>
            <a:off x="1381740" y="3968075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9" type="subTitle"/>
          </p:nvPr>
        </p:nvSpPr>
        <p:spPr>
          <a:xfrm>
            <a:off x="1381751" y="32873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13" type="title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4" type="subTitle"/>
          </p:nvPr>
        </p:nvSpPr>
        <p:spPr>
          <a:xfrm>
            <a:off x="5700237" y="3968075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5" type="subTitle"/>
          </p:nvPr>
        </p:nvSpPr>
        <p:spPr>
          <a:xfrm>
            <a:off x="5700237" y="32873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388900" y="19636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4"/>
          <p:cNvSpPr txBox="1"/>
          <p:nvPr>
            <p:ph idx="2" type="subTitle"/>
          </p:nvPr>
        </p:nvSpPr>
        <p:spPr>
          <a:xfrm>
            <a:off x="1388900" y="159282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>
            <a:off x="4192925" y="19636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4"/>
          <p:cNvSpPr txBox="1"/>
          <p:nvPr>
            <p:ph idx="4" type="subTitle"/>
          </p:nvPr>
        </p:nvSpPr>
        <p:spPr>
          <a:xfrm>
            <a:off x="4192925" y="159282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4"/>
          <p:cNvSpPr txBox="1"/>
          <p:nvPr>
            <p:ph idx="5" type="subTitle"/>
          </p:nvPr>
        </p:nvSpPr>
        <p:spPr>
          <a:xfrm>
            <a:off x="6925475" y="19636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4"/>
          <p:cNvSpPr txBox="1"/>
          <p:nvPr>
            <p:ph idx="6" type="subTitle"/>
          </p:nvPr>
        </p:nvSpPr>
        <p:spPr>
          <a:xfrm>
            <a:off x="6925475" y="159282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4"/>
          <p:cNvSpPr txBox="1"/>
          <p:nvPr>
            <p:ph idx="7" type="subTitle"/>
          </p:nvPr>
        </p:nvSpPr>
        <p:spPr>
          <a:xfrm>
            <a:off x="1388900" y="3767275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4"/>
          <p:cNvSpPr txBox="1"/>
          <p:nvPr>
            <p:ph idx="8" type="subTitle"/>
          </p:nvPr>
        </p:nvSpPr>
        <p:spPr>
          <a:xfrm>
            <a:off x="1388900" y="3389276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4"/>
          <p:cNvSpPr txBox="1"/>
          <p:nvPr>
            <p:ph idx="9" type="subTitle"/>
          </p:nvPr>
        </p:nvSpPr>
        <p:spPr>
          <a:xfrm>
            <a:off x="4192925" y="3767275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14"/>
          <p:cNvSpPr txBox="1"/>
          <p:nvPr>
            <p:ph idx="13" type="subTitle"/>
          </p:nvPr>
        </p:nvSpPr>
        <p:spPr>
          <a:xfrm>
            <a:off x="4192925" y="3389276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14"/>
          <p:cNvSpPr txBox="1"/>
          <p:nvPr>
            <p:ph idx="14" type="subTitle"/>
          </p:nvPr>
        </p:nvSpPr>
        <p:spPr>
          <a:xfrm>
            <a:off x="6925475" y="376727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14"/>
          <p:cNvSpPr txBox="1"/>
          <p:nvPr>
            <p:ph idx="15" type="subTitle"/>
          </p:nvPr>
        </p:nvSpPr>
        <p:spPr>
          <a:xfrm>
            <a:off x="6925475" y="338927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4"/>
          <p:cNvSpPr/>
          <p:nvPr/>
        </p:nvSpPr>
        <p:spPr>
          <a:xfrm>
            <a:off x="-25" y="4926300"/>
            <a:ext cx="9144000" cy="21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1684013" y="20991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5"/>
          <p:cNvSpPr txBox="1"/>
          <p:nvPr>
            <p:ph idx="2" type="subTitle"/>
          </p:nvPr>
        </p:nvSpPr>
        <p:spPr>
          <a:xfrm>
            <a:off x="1578713" y="1458600"/>
            <a:ext cx="1953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5"/>
          <p:cNvSpPr txBox="1"/>
          <p:nvPr>
            <p:ph idx="3" type="subTitle"/>
          </p:nvPr>
        </p:nvSpPr>
        <p:spPr>
          <a:xfrm>
            <a:off x="4108938" y="20991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5"/>
          <p:cNvSpPr txBox="1"/>
          <p:nvPr>
            <p:ph idx="4" type="subTitle"/>
          </p:nvPr>
        </p:nvSpPr>
        <p:spPr>
          <a:xfrm>
            <a:off x="4003638" y="1458650"/>
            <a:ext cx="1953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15"/>
          <p:cNvSpPr txBox="1"/>
          <p:nvPr>
            <p:ph idx="5" type="subTitle"/>
          </p:nvPr>
        </p:nvSpPr>
        <p:spPr>
          <a:xfrm>
            <a:off x="6533863" y="20991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15"/>
          <p:cNvSpPr txBox="1"/>
          <p:nvPr>
            <p:ph idx="6" type="subTitle"/>
          </p:nvPr>
        </p:nvSpPr>
        <p:spPr>
          <a:xfrm>
            <a:off x="6428563" y="1458650"/>
            <a:ext cx="1953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5991175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316979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991175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316979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713225" y="1939438"/>
            <a:ext cx="26244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6100806" y="1724271"/>
            <a:ext cx="22203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6"/>
          <p:cNvSpPr txBox="1"/>
          <p:nvPr>
            <p:ph idx="2" type="subTitle"/>
          </p:nvPr>
        </p:nvSpPr>
        <p:spPr>
          <a:xfrm>
            <a:off x="6032057" y="783100"/>
            <a:ext cx="23577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6"/>
          <p:cNvSpPr txBox="1"/>
          <p:nvPr>
            <p:ph idx="3" type="subTitle"/>
          </p:nvPr>
        </p:nvSpPr>
        <p:spPr>
          <a:xfrm>
            <a:off x="3426610" y="3840861"/>
            <a:ext cx="2220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6"/>
          <p:cNvSpPr txBox="1"/>
          <p:nvPr>
            <p:ph idx="4" type="subTitle"/>
          </p:nvPr>
        </p:nvSpPr>
        <p:spPr>
          <a:xfrm>
            <a:off x="3357849" y="2893140"/>
            <a:ext cx="2358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16"/>
          <p:cNvSpPr txBox="1"/>
          <p:nvPr>
            <p:ph idx="5" type="subTitle"/>
          </p:nvPr>
        </p:nvSpPr>
        <p:spPr>
          <a:xfrm>
            <a:off x="6100816" y="3840861"/>
            <a:ext cx="22203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6"/>
          <p:cNvSpPr txBox="1"/>
          <p:nvPr>
            <p:ph idx="6" type="subTitle"/>
          </p:nvPr>
        </p:nvSpPr>
        <p:spPr>
          <a:xfrm>
            <a:off x="6032057" y="2893140"/>
            <a:ext cx="23577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16"/>
          <p:cNvSpPr txBox="1"/>
          <p:nvPr>
            <p:ph idx="7" type="subTitle"/>
          </p:nvPr>
        </p:nvSpPr>
        <p:spPr>
          <a:xfrm>
            <a:off x="3426599" y="1724271"/>
            <a:ext cx="2220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6"/>
          <p:cNvSpPr txBox="1"/>
          <p:nvPr>
            <p:ph idx="8" type="subTitle"/>
          </p:nvPr>
        </p:nvSpPr>
        <p:spPr>
          <a:xfrm>
            <a:off x="3357849" y="783100"/>
            <a:ext cx="2358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left">
  <p:cSld name="CUS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713225" y="2103783"/>
            <a:ext cx="37230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713225" y="565375"/>
            <a:ext cx="37908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right">
  <p:cSld name="CUSTOM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502175" y="3355050"/>
            <a:ext cx="29286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5003925" y="909325"/>
            <a:ext cx="3426900" cy="23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18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334300" y="563150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334675" y="2236925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subTitle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9"/>
          <p:cNvSpPr txBox="1"/>
          <p:nvPr/>
        </p:nvSpPr>
        <p:spPr>
          <a:xfrm>
            <a:off x="1705775" y="3722550"/>
            <a:ext cx="573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Stories</a:t>
            </a:r>
            <a:endParaRPr b="1"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>
            <a:off x="7669929" y="1707348"/>
            <a:ext cx="1013700" cy="6759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631290" y="2611349"/>
            <a:ext cx="563700" cy="3762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 flipH="1">
            <a:off x="823197" y="2140897"/>
            <a:ext cx="920100" cy="6135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60323" y="1464351"/>
            <a:ext cx="753600" cy="5028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wo columns 2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713225" y="1294404"/>
            <a:ext cx="64998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741675" y="1380650"/>
            <a:ext cx="36891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64813" y="2500875"/>
            <a:ext cx="31302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764838" y="3777350"/>
            <a:ext cx="31302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5401387" y="3777350"/>
            <a:ext cx="31302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5401387" y="2500875"/>
            <a:ext cx="31302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/>
          <p:nvPr/>
        </p:nvSpPr>
        <p:spPr>
          <a:xfrm>
            <a:off x="0" y="0"/>
            <a:ext cx="9144000" cy="2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713225" y="2526750"/>
            <a:ext cx="2574600" cy="1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713225" y="1196850"/>
            <a:ext cx="29286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1075003" y="2073837"/>
            <a:ext cx="7151544" cy="2383938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2750863" y="3761075"/>
            <a:ext cx="37998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1787550" y="2498075"/>
            <a:ext cx="55689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5350675" y="539500"/>
            <a:ext cx="30804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10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ctrTitle"/>
          </p:nvPr>
        </p:nvSpPr>
        <p:spPr>
          <a:xfrm>
            <a:off x="335600" y="867300"/>
            <a:ext cx="6675600" cy="26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Automatización</a:t>
            </a:r>
            <a:endParaRPr sz="5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y</a:t>
            </a:r>
            <a:r>
              <a:rPr lang="en" sz="5600"/>
              <a:t> AutoML</a:t>
            </a:r>
            <a:endParaRPr sz="5600"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8883" l="10414" r="8666" t="14140"/>
          <a:stretch/>
        </p:blipFill>
        <p:spPr>
          <a:xfrm>
            <a:off x="6461200" y="966500"/>
            <a:ext cx="2625775" cy="25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¿Qué es Gradio?</a:t>
            </a:r>
            <a:endParaRPr sz="3100"/>
          </a:p>
        </p:txBody>
      </p:sp>
      <p:sp>
        <p:nvSpPr>
          <p:cNvPr id="178" name="Google Shape;178;p30"/>
          <p:cNvSpPr txBox="1"/>
          <p:nvPr/>
        </p:nvSpPr>
        <p:spPr>
          <a:xfrm>
            <a:off x="197825" y="995950"/>
            <a:ext cx="47355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Gradio es una biblioteca de Python que permite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crear interfaces de usuario para modelos de aprendizaje automático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y procesamiento de datos de manera rápida y sencilla. Gradio se centra en facilitar la exposición de modelos de aprendizaje automático a través de interfaces web interactivas y se puede usar tanto para aplicaciones de desarrollo de modelos como para aplicaciones de producción.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Gradio es una herramienta útil para desarrolladores y científicos de datos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que desean compartir y demostrar modelos de aprendizaje automático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 manera efectiva, especialmente cuando se necesita una interfaz de usuario interactiva para la toma de decisiones basadas en datos.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24930" t="0"/>
          <a:stretch/>
        </p:blipFill>
        <p:spPr>
          <a:xfrm>
            <a:off x="4966950" y="1521038"/>
            <a:ext cx="4050300" cy="279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Características de Gradio</a:t>
            </a:r>
            <a:endParaRPr sz="3100"/>
          </a:p>
        </p:txBody>
      </p:sp>
      <p:sp>
        <p:nvSpPr>
          <p:cNvPr id="185" name="Google Shape;185;p31"/>
          <p:cNvSpPr txBox="1"/>
          <p:nvPr/>
        </p:nvSpPr>
        <p:spPr>
          <a:xfrm>
            <a:off x="197825" y="995950"/>
            <a:ext cx="87948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Interfaz web sencilla: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Gradio proporciona una interfaz web sencilla para interactuar con modelos de aprendizaje automático, lo que facilita la carga de datos, la ejecución de predicciones y la visualización de resultados.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Soporte para varios tipos de modelos: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Gradio es compatible con una amplia variedad de modelos de aprendizaje automático, incluidos modelos de clasificación, regresión, procesamiento de lenguaje natural y más.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Configuración flexible: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Los desarrolladores pueden personalizar la apariencia de la interfaz, definir las entradas y salidas esperadas, y configurar acciones personalizadas.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Compatibilidad con múltiples bibliotecas de aprendizaje automático: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Gradio se puede utilizar con bibliotecas populares de aprendizaje automático como TensorFlow, PyTorch y scikit-learn.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Admite múltiples tipos de entrada y salida: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Gradio admite entradas de texto, imágenes, audio, video y más, y permite mostrar salidas en una variedad de formatos.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Componentes</a:t>
            </a:r>
            <a:endParaRPr sz="3100"/>
          </a:p>
        </p:txBody>
      </p:sp>
      <p:sp>
        <p:nvSpPr>
          <p:cNvPr id="191" name="Google Shape;191;p32"/>
          <p:cNvSpPr txBox="1"/>
          <p:nvPr/>
        </p:nvSpPr>
        <p:spPr>
          <a:xfrm>
            <a:off x="197825" y="995950"/>
            <a:ext cx="87948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gr.Interface: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El componente principal que crea la interfaz. Se utiliza para especificar la función (modelo o proceso) que se ejecutará en respuesta a la entrada del usuario.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Entradas (gr.Input o gr.Slider, gr.Textbox, etc.):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Definen cómo los usuarios interactúan con la interfaz proporcionando datos de entrada. Pueden ser cuadros de texto, deslizadores, imágenes, etc.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Salidas (gr.Output o gr.Textbox, gr.Image, etc.):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Especifican cómo se presentan los resultados al usuario. Pueden ser cuadros de texto, imágenes, tablas, etc.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Interpretación (interpretation):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Define cómo se interpretan los datos de entrada y salida. Puede ser "default" para la interpretación predeterminada o personalizado según las necesidades específicas.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Configuración adicional (live, examples, etc.):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Parámetros adicionales que permiten personalizar la interfaz. Por ejemplo, live permite actualizar la interfaz en tiempo real, y examples proporciona ejemplos para ayudar al usuario.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Opciones (gr.Radio, gr.Checkbox, etc.):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Permiten a los usuarios hacer selecciones específicas como parte de la entrada.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Ejemplos de interfaces</a:t>
            </a:r>
            <a:endParaRPr sz="3100"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950" y="919825"/>
            <a:ext cx="7532348" cy="38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581675" y="260575"/>
            <a:ext cx="7959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Ejemplo</a:t>
            </a:r>
            <a:endParaRPr sz="3100"/>
          </a:p>
        </p:txBody>
      </p:sp>
      <p:pic>
        <p:nvPicPr>
          <p:cNvPr id="203" name="Google Shape;203;p34"/>
          <p:cNvPicPr preferRelativeResize="0"/>
          <p:nvPr/>
        </p:nvPicPr>
        <p:blipFill rotWithShape="1">
          <a:blip r:embed="rId3">
            <a:alphaModFix/>
          </a:blip>
          <a:srcRect b="7578" l="0" r="0" t="0"/>
          <a:stretch/>
        </p:blipFill>
        <p:spPr>
          <a:xfrm>
            <a:off x="2828400" y="1136375"/>
            <a:ext cx="3487199" cy="35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2" type="title"/>
          </p:nvPr>
        </p:nvSpPr>
        <p:spPr>
          <a:xfrm>
            <a:off x="253275" y="3752675"/>
            <a:ext cx="88908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AutoML</a:t>
            </a:r>
            <a:endParaRPr sz="5000"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175" y="142475"/>
            <a:ext cx="3091651" cy="30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¿Qué es AutoML?</a:t>
            </a:r>
            <a:endParaRPr sz="3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¿Qué es AutoML?</a:t>
            </a:r>
            <a:endParaRPr sz="3100"/>
          </a:p>
        </p:txBody>
      </p:sp>
      <p:sp>
        <p:nvSpPr>
          <p:cNvPr id="220" name="Google Shape;220;p37"/>
          <p:cNvSpPr txBox="1"/>
          <p:nvPr/>
        </p:nvSpPr>
        <p:spPr>
          <a:xfrm>
            <a:off x="197825" y="995950"/>
            <a:ext cx="47355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AutoML, o Aprendizaje Automático Automatizado, se refiere al desarrollo de sistemas o procesos que automatizan tareas y procesos asociados con la creación, entrenamiento y despliegue de modelos de aprendizaje automático. El objetivo principal es reducir la necesidad de intervención manual en varias etapas del ciclo de vida de un modelo de aprendizaje automático.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 clave de AutoML: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Automatización de la Ingeniería de Características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Selección Automática de Modelos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Optimización de Hiperparámetros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Ajuste Automatizado de Modelos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b="0" l="53951" r="0" t="0"/>
          <a:stretch/>
        </p:blipFill>
        <p:spPr>
          <a:xfrm>
            <a:off x="5072250" y="1108713"/>
            <a:ext cx="3687834" cy="36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AutoML</a:t>
            </a:r>
            <a:endParaRPr sz="3100"/>
          </a:p>
        </p:txBody>
      </p:sp>
      <p:sp>
        <p:nvSpPr>
          <p:cNvPr id="227" name="Google Shape;227;p38"/>
          <p:cNvSpPr txBox="1"/>
          <p:nvPr/>
        </p:nvSpPr>
        <p:spPr>
          <a:xfrm>
            <a:off x="197825" y="995950"/>
            <a:ext cx="53322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Beneficios de AutoML: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Ahorro de Tiempo y Recursos: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Permite a los profesionales de datos y desarrolladores acelerar el proceso de creación y despliegue de modelos de aprendizaje automático.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Democratización del Aprendizaje Automático: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Facilita el acceso al aprendizaje automático a aquellos con menos experiencia técnica en el campo.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Estandarización del Proceso: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Ofrece un enfoque más sistemático y estandarizado para la creación de modelos.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8"/>
          <p:cNvPicPr preferRelativeResize="0"/>
          <p:nvPr/>
        </p:nvPicPr>
        <p:blipFill rotWithShape="1">
          <a:blip r:embed="rId3">
            <a:alphaModFix/>
          </a:blip>
          <a:srcRect b="2705" l="6217" r="12182" t="4967"/>
          <a:stretch/>
        </p:blipFill>
        <p:spPr>
          <a:xfrm>
            <a:off x="5530025" y="1732300"/>
            <a:ext cx="3498300" cy="2370000"/>
          </a:xfrm>
          <a:prstGeom prst="roundRect">
            <a:avLst>
              <a:gd fmla="val 745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Pasos de AutoML</a:t>
            </a:r>
            <a:endParaRPr sz="3100"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054325"/>
            <a:ext cx="83058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2" type="title"/>
          </p:nvPr>
        </p:nvSpPr>
        <p:spPr>
          <a:xfrm>
            <a:off x="253275" y="3752675"/>
            <a:ext cx="88908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Automatización</a:t>
            </a:r>
            <a:endParaRPr sz="50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175" y="142475"/>
            <a:ext cx="3091651" cy="30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Frameworks y herramientas</a:t>
            </a:r>
            <a:endParaRPr sz="3100"/>
          </a:p>
        </p:txBody>
      </p:sp>
      <p:sp>
        <p:nvSpPr>
          <p:cNvPr id="240" name="Google Shape;240;p40"/>
          <p:cNvSpPr txBox="1"/>
          <p:nvPr/>
        </p:nvSpPr>
        <p:spPr>
          <a:xfrm>
            <a:off x="121625" y="995950"/>
            <a:ext cx="88704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Hay una serie de herramientas y frameworks que ofrecen capacidades de AutoML, como: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Google AutoML: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Crea modelos personalizados sin conocimientos profundos de aprendizaje automático.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H2O.ai: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Automatiza selección de modelos, optimización de hiperparámetros y validación cruzada.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TPOT: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Explora tuberías de aprendizaje automático y selecciona modelos automáticamente en Python.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Auto-Keras: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Facilita el aprendizaje profundo y despliegue de modelos sin experiencia avanzada.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DataRobot: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Plataforma completa de AutoML, desde preparación de datos hasta despliegue de modelos.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MLBox: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Automatiza la ingeniería de características, selección de modelos y optimización de hiperparámetros en Python.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0" y="1765475"/>
            <a:ext cx="6191000" cy="14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RapidMiner - Auto Model</a:t>
            </a:r>
            <a:endParaRPr sz="3100"/>
          </a:p>
        </p:txBody>
      </p:sp>
      <p:sp>
        <p:nvSpPr>
          <p:cNvPr id="251" name="Google Shape;251;p42"/>
          <p:cNvSpPr txBox="1"/>
          <p:nvPr/>
        </p:nvSpPr>
        <p:spPr>
          <a:xfrm>
            <a:off x="121625" y="995950"/>
            <a:ext cx="88704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RapidMiner es una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plataforma de ciencia de datos y análisis predictivo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que ofrece un entorno integrado para la preparación de datos, modelado, evaluación y despliegue de modelos. Proporciona un entorno visual y fácil de usar, permitiendo a usuarios sin experiencia en programación realizar tareas de análisis de datos y aprendizaje automático.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Características de RapidMiner: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Entorno Gráfico: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Interfaz visual que permite arrastrar y soltar para crear flujos de trabajo de análisis de datos.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Funciones de Preprocesamiento: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Ofrece herramientas para limpiar, transformar y preparar datos para análisis.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Modelado Predictivo: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Permite construir y evaluar modelos predictivos utilizando una variedad de algoritmos de aprendizaje automático.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Despliegue de Modelos: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Facilita la implementación de modelos en producción para aplicaciones del mundo real.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Conectores: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Ofrece integración con una amplia gama de fuentes de datos y servicios de terceros.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581675" y="260575"/>
            <a:ext cx="7959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Ejemplo</a:t>
            </a:r>
            <a:endParaRPr sz="3100"/>
          </a:p>
        </p:txBody>
      </p:sp>
      <p:pic>
        <p:nvPicPr>
          <p:cNvPr id="257" name="Google Shape;257;p43"/>
          <p:cNvPicPr preferRelativeResize="0"/>
          <p:nvPr/>
        </p:nvPicPr>
        <p:blipFill rotWithShape="1">
          <a:blip r:embed="rId3">
            <a:alphaModFix/>
          </a:blip>
          <a:srcRect b="7578" l="0" r="0" t="0"/>
          <a:stretch/>
        </p:blipFill>
        <p:spPr>
          <a:xfrm>
            <a:off x="2828400" y="1136375"/>
            <a:ext cx="3487199" cy="35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¿Qué es la automatización?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¿Qué es la automatización?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197825" y="995950"/>
            <a:ext cx="47355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 automatización del aprendizaje automático se refiere al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uso de sistemas y herramientas que buscan simplificar y agilizar el proceso de desarrollo, entrenamiento y despliegue de modelos de aprendizaje automático, reduciendo la necesidad de intervención humana en varias etapas del ciclo de vida de un modelo.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Estos sistemas automatizados pueden abordar varias tareas, como la selección de algoritmos, la ingeniería de características, la optimización de hiperparámetros, la validación cruzada, la evaluación de modelos y la implementación de modelos en producción.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100" y="1791126"/>
            <a:ext cx="3838200" cy="2158800"/>
          </a:xfrm>
          <a:prstGeom prst="roundRect">
            <a:avLst>
              <a:gd fmla="val 6228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Pipeline en Python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97825" y="995950"/>
            <a:ext cx="47355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 Python, un pipeline se refiere a una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secuencia de pasos organizados y conectados para procesar datos de manera secuencial y automática.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En el contexto del aprendizaje automático y el procesamiento de datos, un pipeline es una estructura que permite encadenar varios procesos en un flujo ordenado.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Características de un Pipeline: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Secuencialidad: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Los pasos se ejecutan en un orden específico, donde la salida de un paso se convierte en la entrada del siguiente.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Automatización: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Facilita la ejecución de múltiples etapas sin intervención manual, lo que simplifica y estandariza el procesamiento de datos.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275" y="1763650"/>
            <a:ext cx="3906000" cy="2307300"/>
          </a:xfrm>
          <a:prstGeom prst="roundRect">
            <a:avLst>
              <a:gd fmla="val 867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Pipeline en Python</a:t>
            </a:r>
            <a:endParaRPr sz="3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197825" y="995950"/>
            <a:ext cx="47355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 Python, la librería scikit-learn proporciona una clase Pipeline que permite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combinar múltiples pasos en un flujo unificado.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Esto facilita la construcción, el entrenamiento y la evaluación de modelos de aprendizaje automático de manera estructurada y ordenada.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Beneficios de los Pipelines: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Organización: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Ayudan a organizar y mantener la consistencia en el flujo de trabajo.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Reproducibilidad: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Permiten replicar fácilmente el flujo de trabajo en diferentes conjuntos de datos.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Eficiencia: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Simplifican el proceso y reducen la probabilidad de errores al automatizar tareas repetitivas.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225" y="1681050"/>
            <a:ext cx="4046700" cy="1781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581675" y="260575"/>
            <a:ext cx="7959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Ejemplo</a:t>
            </a:r>
            <a:endParaRPr sz="3100"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7578" l="0" r="0" t="0"/>
          <a:stretch/>
        </p:blipFill>
        <p:spPr>
          <a:xfrm>
            <a:off x="2828400" y="1136375"/>
            <a:ext cx="3487199" cy="35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100" y="1150999"/>
            <a:ext cx="6437799" cy="22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¿Qué es Gradio?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