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ZA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ZA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5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ZA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5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ZA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6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93FAE02-BEF6-4961-A8BE-9B851B34A44C}" type="slidenum">
              <a:rPr lang="en-ZA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FAE02-BEF6-4961-A8BE-9B851B34A44C}" type="slidenum">
              <a:rPr lang="en-ZA" sz="1400" smtClean="0">
                <a:latin typeface="Times New Roman"/>
              </a:rPr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514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00462DE8-9CF4-4057-81B2-2F24C49B2A08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53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BC14AC1-0018-48E3-B35B-3C3961C2C9D2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7382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CA0212E3-5043-4E09-9030-A765F0C63C60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252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7EC1C1F-AE2D-4FF8-B7FD-0B24CEA5B9CE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112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04C2023-5017-4BDE-A913-366547531D36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892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7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625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t>‹#›</a:t>
            </a:fld>
            <a:endParaRPr lang="en-Z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6846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194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0616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0552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5121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365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951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360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134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945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4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257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364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102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632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506960" y="1739520"/>
            <a:ext cx="7766640" cy="16459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dirty="0">
                <a:solidFill>
                  <a:srgbClr val="A5300F"/>
                </a:solidFill>
                <a:latin typeface="Trebuchet MS"/>
              </a:rPr>
              <a:t>Introduction to </a:t>
            </a:r>
            <a:r>
              <a:rPr lang="en-US" sz="5400" dirty="0" err="1">
                <a:solidFill>
                  <a:srgbClr val="A5300F"/>
                </a:solidFill>
                <a:latin typeface="Trebuchet MS"/>
              </a:rPr>
              <a:t>Git</a:t>
            </a:r>
            <a:r>
              <a:rPr lang="en-US" sz="5400" dirty="0">
                <a:solidFill>
                  <a:srgbClr val="A5300F"/>
                </a:solidFill>
                <a:latin typeface="Trebuchet MS"/>
              </a:rPr>
              <a:t> and </a:t>
            </a:r>
            <a:r>
              <a:rPr lang="en-US" sz="5400" dirty="0" smtClean="0">
                <a:solidFill>
                  <a:srgbClr val="A5300F"/>
                </a:solidFill>
                <a:latin typeface="Trebuchet MS"/>
              </a:rPr>
              <a:t>GitHub</a:t>
            </a:r>
            <a:endParaRPr dirty="0"/>
          </a:p>
        </p:txBody>
      </p:sp>
      <p:sp>
        <p:nvSpPr>
          <p:cNvPr id="262" name="TextShape 2"/>
          <p:cNvSpPr txBox="1"/>
          <p:nvPr/>
        </p:nvSpPr>
        <p:spPr>
          <a:xfrm>
            <a:off x="1506960" y="4050720"/>
            <a:ext cx="7766640" cy="233316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r>
              <a:rPr lang="en-ZA" sz="2400" dirty="0">
                <a:solidFill>
                  <a:srgbClr val="808080"/>
                </a:solidFill>
                <a:latin typeface="Trebuchet MS"/>
              </a:rPr>
              <a:t>By MMED 2015 mentors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ZA" sz="2400" dirty="0">
                <a:solidFill>
                  <a:srgbClr val="808080"/>
                </a:solidFill>
                <a:latin typeface="Trebuchet MS"/>
              </a:rPr>
              <a:t>Eva, Ivy, Joseph &amp; Roxy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ZA" sz="2400" dirty="0">
                <a:solidFill>
                  <a:srgbClr val="808080"/>
                </a:solidFill>
                <a:latin typeface="Trebuchet MS"/>
              </a:rPr>
              <a:t>AIMS – South Africa, Muizenberg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00" name="CustomShape 1"/>
          <p:cNvSpPr/>
          <p:nvPr/>
        </p:nvSpPr>
        <p:spPr>
          <a:xfrm>
            <a:off x="8407440" y="0"/>
            <a:ext cx="3352320" cy="408888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01" name="CustomShape 2"/>
          <p:cNvSpPr/>
          <p:nvPr/>
        </p:nvSpPr>
        <p:spPr>
          <a:xfrm>
            <a:off x="8991720" y="1473120"/>
            <a:ext cx="226008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Zoom in and look at the ‘Branches’ tab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387360" y="0"/>
            <a:ext cx="8596440" cy="830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Commit</a:t>
            </a:r>
            <a:endParaRPr/>
          </a:p>
        </p:txBody>
      </p:sp>
      <p:sp>
        <p:nvSpPr>
          <p:cNvPr id="303" name="TextShape 2"/>
          <p:cNvSpPr txBox="1"/>
          <p:nvPr/>
        </p:nvSpPr>
        <p:spPr>
          <a:xfrm>
            <a:off x="300240" y="667440"/>
            <a:ext cx="10814040" cy="5537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000000"/>
                </a:solidFill>
                <a:latin typeface="Trebuchet MS"/>
              </a:rPr>
              <a:t>Tells Git that the current state of all your files is important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000000"/>
                </a:solidFill>
                <a:latin typeface="Trebuchet MS"/>
              </a:rPr>
              <a:t>Make sure that new files have been added first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  <p:pic>
        <p:nvPicPr>
          <p:cNvPr id="30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203560"/>
            <a:ext cx="12191760" cy="4654080"/>
          </a:xfrm>
          <a:prstGeom prst="rect">
            <a:avLst/>
          </a:prstGeom>
          <a:ln>
            <a:noFill/>
          </a:ln>
        </p:spPr>
      </p:pic>
      <p:sp>
        <p:nvSpPr>
          <p:cNvPr id="305" name="CustomShape 3"/>
          <p:cNvSpPr/>
          <p:nvPr/>
        </p:nvSpPr>
        <p:spPr>
          <a:xfrm>
            <a:off x="7467480" y="3530520"/>
            <a:ext cx="3733560" cy="332712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06" name="CustomShape 4"/>
          <p:cNvSpPr/>
          <p:nvPr/>
        </p:nvSpPr>
        <p:spPr>
          <a:xfrm>
            <a:off x="8102520" y="4724280"/>
            <a:ext cx="246348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Step 1: Click on ‘Commit’</a:t>
            </a:r>
            <a:endParaRPr/>
          </a:p>
        </p:txBody>
      </p:sp>
      <p:sp>
        <p:nvSpPr>
          <p:cNvPr id="307" name="CustomShape 5"/>
          <p:cNvSpPr/>
          <p:nvPr/>
        </p:nvSpPr>
        <p:spPr>
          <a:xfrm>
            <a:off x="4394160" y="3124080"/>
            <a:ext cx="406080" cy="309852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62B0D"/>
              </a:gs>
              <a:gs pos="100000">
                <a:srgbClr val="A94B3F"/>
              </a:gs>
            </a:gsLst>
            <a:lin ang="16200000"/>
          </a:gradFill>
          <a:ln w="12600">
            <a:solidFill>
              <a:srgbClr val="A5300F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09" name="CustomShape 1"/>
          <p:cNvSpPr/>
          <p:nvPr/>
        </p:nvSpPr>
        <p:spPr>
          <a:xfrm>
            <a:off x="7670880" y="1625760"/>
            <a:ext cx="4190760" cy="393660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10" name="CustomShape 2"/>
          <p:cNvSpPr/>
          <p:nvPr/>
        </p:nvSpPr>
        <p:spPr>
          <a:xfrm>
            <a:off x="8610480" y="3327480"/>
            <a:ext cx="22093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12" name="CustomShape 1"/>
          <p:cNvSpPr/>
          <p:nvPr/>
        </p:nvSpPr>
        <p:spPr>
          <a:xfrm>
            <a:off x="355680" y="0"/>
            <a:ext cx="6324120" cy="342864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13" name="CustomShape 2"/>
          <p:cNvSpPr/>
          <p:nvPr/>
        </p:nvSpPr>
        <p:spPr>
          <a:xfrm>
            <a:off x="1600200" y="888840"/>
            <a:ext cx="3530160" cy="155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Step 3: View the Output Tab to confirm changes have been ‘Committed’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0" y="0"/>
            <a:ext cx="859608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Push/Pull</a:t>
            </a:r>
            <a:endParaRPr/>
          </a:p>
        </p:txBody>
      </p:sp>
      <p:sp>
        <p:nvSpPr>
          <p:cNvPr id="315" name="CustomShape 2"/>
          <p:cNvSpPr/>
          <p:nvPr/>
        </p:nvSpPr>
        <p:spPr>
          <a:xfrm>
            <a:off x="0" y="660240"/>
            <a:ext cx="1054080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ZA" sz="2400">
                <a:solidFill>
                  <a:srgbClr val="000000"/>
                </a:solidFill>
                <a:latin typeface="Trebuchet MS"/>
              </a:rPr>
              <a:t>Push: sending your committed changes to the online repository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ZA" sz="2400">
                <a:solidFill>
                  <a:srgbClr val="000000"/>
                </a:solidFill>
                <a:latin typeface="Trebuchet MS"/>
              </a:rPr>
              <a:t>Pull: grabbing the most recently updated version of the online repository</a:t>
            </a:r>
            <a:endParaRPr/>
          </a:p>
        </p:txBody>
      </p:sp>
      <p:pic>
        <p:nvPicPr>
          <p:cNvPr id="316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822320"/>
            <a:ext cx="12191760" cy="5035320"/>
          </a:xfrm>
          <a:prstGeom prst="rect">
            <a:avLst/>
          </a:prstGeom>
          <a:ln>
            <a:noFill/>
          </a:ln>
        </p:spPr>
      </p:pic>
      <p:sp>
        <p:nvSpPr>
          <p:cNvPr id="317" name="CustomShape 3"/>
          <p:cNvSpPr/>
          <p:nvPr/>
        </p:nvSpPr>
        <p:spPr>
          <a:xfrm>
            <a:off x="7467480" y="3530520"/>
            <a:ext cx="3733560" cy="332712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18" name="CustomShape 4"/>
          <p:cNvSpPr/>
          <p:nvPr/>
        </p:nvSpPr>
        <p:spPr>
          <a:xfrm>
            <a:off x="8102520" y="4724280"/>
            <a:ext cx="246348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Step 1: Click on ‘Push’</a:t>
            </a:r>
            <a:endParaRPr/>
          </a:p>
        </p:txBody>
      </p:sp>
      <p:sp>
        <p:nvSpPr>
          <p:cNvPr id="319" name="CustomShape 5"/>
          <p:cNvSpPr/>
          <p:nvPr/>
        </p:nvSpPr>
        <p:spPr>
          <a:xfrm>
            <a:off x="1676520" y="2768760"/>
            <a:ext cx="406080" cy="309852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62B0D"/>
              </a:gs>
              <a:gs pos="100000">
                <a:srgbClr val="A94B3F"/>
              </a:gs>
            </a:gsLst>
            <a:lin ang="16200000"/>
          </a:gradFill>
          <a:ln w="12600">
            <a:solidFill>
              <a:srgbClr val="A5300F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21" name="CustomShape 1"/>
          <p:cNvSpPr/>
          <p:nvPr/>
        </p:nvSpPr>
        <p:spPr>
          <a:xfrm>
            <a:off x="1320840" y="3454560"/>
            <a:ext cx="3860280" cy="3047760"/>
          </a:xfrm>
          <a:prstGeom prst="irregularSeal1">
            <a:avLst/>
          </a:prstGeom>
          <a:gradFill>
            <a:gsLst>
              <a:gs pos="0">
                <a:srgbClr val="CE8A22"/>
              </a:gs>
              <a:gs pos="100000">
                <a:srgbClr val="E29D46"/>
              </a:gs>
            </a:gsLst>
            <a:lin ang="16200000"/>
          </a:gradFill>
          <a:ln w="12600">
            <a:solidFill>
              <a:srgbClr val="E19825"/>
            </a:solidFill>
            <a:round/>
          </a:ln>
        </p:spPr>
      </p:sp>
      <p:sp>
        <p:nvSpPr>
          <p:cNvPr id="322" name="CustomShape 2"/>
          <p:cNvSpPr/>
          <p:nvPr/>
        </p:nvSpPr>
        <p:spPr>
          <a:xfrm>
            <a:off x="2082960" y="4495680"/>
            <a:ext cx="21841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24" name="CustomShape 1"/>
          <p:cNvSpPr/>
          <p:nvPr/>
        </p:nvSpPr>
        <p:spPr>
          <a:xfrm>
            <a:off x="8915400" y="0"/>
            <a:ext cx="3276360" cy="685764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25" name="CustomShape 2"/>
          <p:cNvSpPr/>
          <p:nvPr/>
        </p:nvSpPr>
        <p:spPr>
          <a:xfrm>
            <a:off x="9659520" y="1901520"/>
            <a:ext cx="1777680" cy="301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Step 3: You may have to enter your GitHub Username and Password!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826"/>
          <a:stretch/>
        </p:blipFill>
        <p:spPr>
          <a:xfrm>
            <a:off x="0" y="1244740"/>
            <a:ext cx="12192000" cy="5613259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214775" y="2255874"/>
            <a:ext cx="166468" cy="194407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 1 5"/>
          <p:cNvSpPr/>
          <p:nvPr/>
        </p:nvSpPr>
        <p:spPr>
          <a:xfrm>
            <a:off x="5540202" y="2922365"/>
            <a:ext cx="3733800" cy="3327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Step 1: Click on </a:t>
            </a:r>
            <a:r>
              <a:rPr lang="en-US" sz="2400" b="1" dirty="0" smtClean="0">
                <a:solidFill>
                  <a:schemeClr val="tx1"/>
                </a:solidFill>
              </a:rPr>
              <a:t>‘Pull’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3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1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8458200" y="2668115"/>
            <a:ext cx="3733800" cy="3327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Step 2: In the dialogue box, click </a:t>
            </a:r>
            <a:r>
              <a:rPr lang="en-US" sz="2400" b="1" dirty="0" smtClean="0">
                <a:solidFill>
                  <a:schemeClr val="tx1"/>
                </a:solidFill>
              </a:rPr>
              <a:t>‘Pull’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0" y="30492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Your GitHub Wiki, Profile and more</a:t>
            </a:r>
            <a:endParaRPr/>
          </a:p>
        </p:txBody>
      </p:sp>
      <p:sp>
        <p:nvSpPr>
          <p:cNvPr id="333" name="TextShape 2"/>
          <p:cNvSpPr txBox="1"/>
          <p:nvPr/>
        </p:nvSpPr>
        <p:spPr>
          <a:xfrm>
            <a:off x="0" y="1164240"/>
            <a:ext cx="6273360" cy="569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Create a </a:t>
            </a:r>
            <a:r>
              <a:rPr lang="en-US" sz="2400" dirty="0">
                <a:solidFill>
                  <a:srgbClr val="0000C0"/>
                </a:solidFill>
                <a:latin typeface="Trebuchet MS"/>
              </a:rPr>
              <a:t>wiki page</a:t>
            </a:r>
            <a:endParaRPr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000000"/>
                </a:solidFill>
                <a:latin typeface="Trebuchet MS"/>
              </a:rPr>
              <a:t>Page 1 (Home): Self Introduction</a:t>
            </a:r>
            <a:endParaRPr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000000"/>
                </a:solidFill>
                <a:latin typeface="Trebuchet MS"/>
              </a:rPr>
              <a:t>Page 2: Research interests</a:t>
            </a:r>
            <a:endParaRPr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000000"/>
                </a:solidFill>
                <a:latin typeface="Trebuchet MS"/>
              </a:rPr>
              <a:t>Page 3: MMED expectations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Edit your </a:t>
            </a:r>
            <a:r>
              <a:rPr lang="en-US" sz="2400" dirty="0" err="1">
                <a:solidFill>
                  <a:srgbClr val="404040"/>
                </a:solidFill>
                <a:latin typeface="Trebuchet MS"/>
              </a:rPr>
              <a:t>github</a:t>
            </a:r>
            <a:r>
              <a:rPr lang="en-US" sz="2400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rebuchet MS"/>
              </a:rPr>
              <a:t>profile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Trebuchet MS"/>
              </a:rPr>
              <a:t>   </a:t>
            </a:r>
            <a:r>
              <a:rPr lang="en-US" sz="2400" dirty="0">
                <a:solidFill>
                  <a:srgbClr val="323232"/>
                </a:solidFill>
                <a:latin typeface="Trebuchet MS"/>
              </a:rPr>
              <a:t>Click on your </a:t>
            </a:r>
            <a:r>
              <a:rPr lang="en-US" sz="2400" dirty="0">
                <a:solidFill>
                  <a:srgbClr val="FF0000"/>
                </a:solidFill>
                <a:latin typeface="Trebuchet MS"/>
              </a:rPr>
              <a:t>username</a:t>
            </a:r>
            <a:r>
              <a:rPr lang="en-US" sz="2400" dirty="0">
                <a:solidFill>
                  <a:srgbClr val="323232"/>
                </a:solidFill>
                <a:latin typeface="Trebuchet MS"/>
              </a:rPr>
              <a:t> and then on “Edit Profile”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323232"/>
                </a:solidFill>
                <a:latin typeface="Trebuchet MS"/>
              </a:rPr>
              <a:t>Upload a picture 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Modify your GitHub </a:t>
            </a:r>
            <a:r>
              <a:rPr lang="en-US" sz="2400" dirty="0">
                <a:solidFill>
                  <a:srgbClr val="0DF501"/>
                </a:solidFill>
                <a:latin typeface="Trebuchet MS"/>
              </a:rPr>
              <a:t>settings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DF501"/>
                </a:solidFill>
                <a:latin typeface="Trebuchet MS"/>
              </a:rPr>
              <a:t>   </a:t>
            </a:r>
            <a:r>
              <a:rPr lang="en-US" sz="2400" dirty="0">
                <a:solidFill>
                  <a:srgbClr val="323232"/>
                </a:solidFill>
                <a:latin typeface="Trebuchet MS"/>
              </a:rPr>
              <a:t>Go through the different settings.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34" name="Content Placeholder 1"/>
          <p:cNvPicPr/>
          <p:nvPr/>
        </p:nvPicPr>
        <p:blipFill>
          <a:blip r:embed="rId2"/>
          <a:stretch>
            <a:fillRect/>
          </a:stretch>
        </p:blipFill>
        <p:spPr>
          <a:xfrm>
            <a:off x="5491800" y="1008000"/>
            <a:ext cx="6532200" cy="5633640"/>
          </a:xfrm>
          <a:prstGeom prst="rect">
            <a:avLst/>
          </a:prstGeom>
          <a:ln w="88920">
            <a:solidFill>
              <a:srgbClr val="000000"/>
            </a:solidFill>
            <a:miter/>
          </a:ln>
        </p:spPr>
      </p:pic>
      <p:sp>
        <p:nvSpPr>
          <p:cNvPr id="335" name="CustomShape 3"/>
          <p:cNvSpPr/>
          <p:nvPr/>
        </p:nvSpPr>
        <p:spPr>
          <a:xfrm>
            <a:off x="10308600" y="1005840"/>
            <a:ext cx="779040" cy="28008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FF0000"/>
            </a:solidFill>
            <a:round/>
          </a:ln>
        </p:spPr>
      </p:sp>
      <p:sp>
        <p:nvSpPr>
          <p:cNvPr id="336" name="CustomShape 4"/>
          <p:cNvSpPr/>
          <p:nvPr/>
        </p:nvSpPr>
        <p:spPr>
          <a:xfrm>
            <a:off x="10662840" y="3704760"/>
            <a:ext cx="690480" cy="209160"/>
          </a:xfrm>
          <a:prstGeom prst="ellipse">
            <a:avLst/>
          </a:prstGeom>
          <a:noFill/>
          <a:ln w="28440">
            <a:solidFill>
              <a:srgbClr val="0000C0"/>
            </a:solidFill>
            <a:round/>
          </a:ln>
        </p:spPr>
      </p:sp>
      <p:sp>
        <p:nvSpPr>
          <p:cNvPr id="337" name="CustomShape 5"/>
          <p:cNvSpPr/>
          <p:nvPr/>
        </p:nvSpPr>
        <p:spPr>
          <a:xfrm>
            <a:off x="11438640" y="981720"/>
            <a:ext cx="228240" cy="280080"/>
          </a:xfrm>
          <a:prstGeom prst="rect">
            <a:avLst/>
          </a:prstGeom>
          <a:noFill/>
          <a:ln w="28440">
            <a:solidFill>
              <a:srgbClr val="0DF501"/>
            </a:solidFill>
            <a:round/>
          </a:ln>
        </p:spPr>
      </p:sp>
      <p:sp>
        <p:nvSpPr>
          <p:cNvPr id="338" name="CustomShape 6"/>
          <p:cNvSpPr/>
          <p:nvPr/>
        </p:nvSpPr>
        <p:spPr>
          <a:xfrm>
            <a:off x="10698480" y="5144400"/>
            <a:ext cx="750240" cy="280080"/>
          </a:xfrm>
          <a:prstGeom prst="rect">
            <a:avLst/>
          </a:prstGeom>
          <a:noFill/>
          <a:ln w="28440">
            <a:solidFill>
              <a:srgbClr val="0DF501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637560" y="1919160"/>
            <a:ext cx="8596440" cy="875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Why version control?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717120" y="2764440"/>
            <a:ext cx="8596440" cy="4430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Multiple people can work on one project, simultaneously without getting 'conflicted copies‘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Access to historical versions of the file before different edits were made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Undo specific edits without loosing all work that has been done previously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At any point in time you can see who made what edits and when</a:t>
            </a:r>
            <a:endParaRPr dirty="0"/>
          </a:p>
        </p:txBody>
      </p:sp>
      <p:sp>
        <p:nvSpPr>
          <p:cNvPr id="265" name="CustomShape 3"/>
          <p:cNvSpPr/>
          <p:nvPr/>
        </p:nvSpPr>
        <p:spPr>
          <a:xfrm>
            <a:off x="674640" y="376920"/>
            <a:ext cx="8910000" cy="168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dirty="0">
                <a:solidFill>
                  <a:srgbClr val="A5300F"/>
                </a:solidFill>
                <a:latin typeface="Trebuchet MS"/>
              </a:rPr>
              <a:t>What is Git?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ZA" sz="2400" dirty="0">
                <a:solidFill>
                  <a:srgbClr val="404040"/>
                </a:solidFill>
                <a:latin typeface="Trebuchet MS"/>
              </a:rPr>
              <a:t>Git is an open source version control system/software.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What is GitHub ?</a:t>
            </a:r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677160" y="1579320"/>
            <a:ext cx="8596440" cy="4461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u="sng" dirty="0" smtClean="0">
                <a:solidFill>
                  <a:srgbClr val="94D340"/>
                </a:solidFill>
                <a:latin typeface="Trebuchet MS"/>
              </a:rPr>
              <a:t> GitHub</a:t>
            </a:r>
            <a:r>
              <a:rPr lang="en-US" sz="2400" dirty="0">
                <a:solidFill>
                  <a:srgbClr val="404040"/>
                </a:solidFill>
                <a:latin typeface="Trebuchet MS"/>
              </a:rPr>
              <a:t> is a web-based </a:t>
            </a:r>
            <a:r>
              <a:rPr lang="en-US" sz="2400" dirty="0" err="1">
                <a:solidFill>
                  <a:srgbClr val="404040"/>
                </a:solidFill>
                <a:latin typeface="Trebuchet MS"/>
              </a:rPr>
              <a:t>Git</a:t>
            </a:r>
            <a:r>
              <a:rPr lang="en-US" sz="2400" dirty="0">
                <a:solidFill>
                  <a:srgbClr val="404040"/>
                </a:solidFill>
                <a:latin typeface="Trebuchet MS"/>
              </a:rPr>
              <a:t> repository hosting service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 Offers version control and source code management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srgbClr val="404040"/>
                </a:solidFill>
                <a:latin typeface="Trebuchet MS"/>
              </a:rPr>
              <a:t> It </a:t>
            </a:r>
            <a:r>
              <a:rPr lang="en-US" sz="2400" dirty="0">
                <a:solidFill>
                  <a:srgbClr val="404040"/>
                </a:solidFill>
                <a:latin typeface="Trebuchet MS"/>
              </a:rPr>
              <a:t>has a graphical interface for windows desktop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68" name="CustomShape 3"/>
          <p:cNvSpPr/>
          <p:nvPr/>
        </p:nvSpPr>
        <p:spPr>
          <a:xfrm>
            <a:off x="1055516" y="4424062"/>
            <a:ext cx="7514280" cy="149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81801"/>
              </a:gs>
              <a:gs pos="100000">
                <a:srgbClr val="952302"/>
              </a:gs>
            </a:gsLst>
            <a:lin ang="2700000"/>
          </a:gradFill>
          <a:ln w="19080">
            <a:solidFill>
              <a:srgbClr val="7A230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2000">
                <a:solidFill>
                  <a:srgbClr val="FFFFFF"/>
                </a:solidFill>
                <a:latin typeface="Trebuchet MS"/>
              </a:rPr>
              <a:t>For the purpose of this clinic we have chosen to use another user friendly graphical interface “SmartGit”, compatible with Windows, Mac, and Linux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270720" y="270720"/>
            <a:ext cx="8596440" cy="938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 err="1">
                <a:solidFill>
                  <a:srgbClr val="A5300F"/>
                </a:solidFill>
                <a:latin typeface="Trebuchet MS"/>
              </a:rPr>
              <a:t>Git</a:t>
            </a:r>
            <a:r>
              <a:rPr lang="en-US" sz="3600" dirty="0">
                <a:solidFill>
                  <a:srgbClr val="A5300F"/>
                </a:solidFill>
                <a:latin typeface="Trebuchet MS"/>
              </a:rPr>
              <a:t> commands chart</a:t>
            </a:r>
            <a:endParaRPr dirty="0"/>
          </a:p>
        </p:txBody>
      </p:sp>
      <p:sp>
        <p:nvSpPr>
          <p:cNvPr id="270" name="CustomShape 2"/>
          <p:cNvSpPr/>
          <p:nvPr/>
        </p:nvSpPr>
        <p:spPr>
          <a:xfrm>
            <a:off x="1152360" y="4545360"/>
            <a:ext cx="2241000" cy="1361520"/>
          </a:xfrm>
          <a:prstGeom prst="rect">
            <a:avLst/>
          </a:prstGeom>
          <a:solidFill>
            <a:srgbClr val="D2B191"/>
          </a:solidFill>
          <a:ln w="34920">
            <a:solidFill>
              <a:srgbClr val="7A230B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Local Repository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ZA" sz="1600" b="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ZA" sz="1600" b="1" dirty="0" err="1">
                <a:solidFill>
                  <a:srgbClr val="000000"/>
                </a:solidFill>
                <a:latin typeface="Trebuchet MS"/>
              </a:rPr>
              <a:t>SmartGit</a:t>
            </a:r>
            <a:r>
              <a:rPr lang="en-ZA" sz="1600" b="1" dirty="0">
                <a:solidFill>
                  <a:srgbClr val="000000"/>
                </a:solidFill>
                <a:latin typeface="Trebuchet MS"/>
              </a:rPr>
              <a:t>)</a:t>
            </a:r>
            <a:endParaRPr dirty="0"/>
          </a:p>
        </p:txBody>
      </p:sp>
      <p:sp>
        <p:nvSpPr>
          <p:cNvPr id="271" name="CustomShape 3"/>
          <p:cNvSpPr/>
          <p:nvPr/>
        </p:nvSpPr>
        <p:spPr>
          <a:xfrm>
            <a:off x="7878891" y="1518120"/>
            <a:ext cx="2393640" cy="1021320"/>
          </a:xfrm>
          <a:prstGeom prst="rect">
            <a:avLst/>
          </a:prstGeom>
          <a:solidFill>
            <a:srgbClr val="D2B191"/>
          </a:solidFill>
          <a:ln w="34920">
            <a:solidFill>
              <a:srgbClr val="7A230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 Web Interface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Repository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ZA" sz="1600" b="1" dirty="0">
                <a:solidFill>
                  <a:srgbClr val="000000"/>
                </a:solidFill>
                <a:latin typeface="Trebuchet MS"/>
              </a:rPr>
              <a:t>(On GitHub)</a:t>
            </a:r>
            <a:endParaRPr dirty="0"/>
          </a:p>
        </p:txBody>
      </p:sp>
      <p:sp>
        <p:nvSpPr>
          <p:cNvPr id="272" name="CustomShape 4"/>
          <p:cNvSpPr/>
          <p:nvPr/>
        </p:nvSpPr>
        <p:spPr>
          <a:xfrm>
            <a:off x="436680" y="3957120"/>
            <a:ext cx="1369080" cy="562680"/>
          </a:xfrm>
          <a:prstGeom prst="rect">
            <a:avLst/>
          </a:prstGeom>
          <a:noFill/>
          <a:ln w="34920" cap="rnd">
            <a:solidFill>
              <a:srgbClr val="7A230B"/>
            </a:solidFill>
            <a:custDash>
              <a:ds d="388000" sp="291000"/>
            </a:custDash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Commit</a:t>
            </a:r>
            <a:endParaRPr dirty="0"/>
          </a:p>
        </p:txBody>
      </p:sp>
      <p:sp>
        <p:nvSpPr>
          <p:cNvPr id="273" name="CustomShape 5"/>
          <p:cNvSpPr/>
          <p:nvPr/>
        </p:nvSpPr>
        <p:spPr>
          <a:xfrm rot="10800000" flipV="1">
            <a:off x="3394080" y="2372607"/>
            <a:ext cx="4463280" cy="2290320"/>
          </a:xfrm>
          <a:prstGeom prst="straightConnector1">
            <a:avLst/>
          </a:prstGeom>
          <a:noFill/>
          <a:ln w="38160">
            <a:solidFill>
              <a:srgbClr val="00B0F0"/>
            </a:solidFill>
            <a:round/>
            <a:tailEnd type="triangle" w="lg" len="lg"/>
          </a:ln>
        </p:spPr>
      </p:sp>
      <p:sp>
        <p:nvSpPr>
          <p:cNvPr id="274" name="CustomShape 6"/>
          <p:cNvSpPr/>
          <p:nvPr/>
        </p:nvSpPr>
        <p:spPr>
          <a:xfrm rot="20607000">
            <a:off x="3530160" y="1807200"/>
            <a:ext cx="1819800" cy="509040"/>
          </a:xfrm>
          <a:prstGeom prst="ellipse">
            <a:avLst/>
          </a:prstGeom>
          <a:solidFill>
            <a:srgbClr val="FFFFFF"/>
          </a:solidFill>
          <a:ln w="34920" cap="rnd">
            <a:solidFill>
              <a:srgbClr val="000000"/>
            </a:solidFill>
            <a:custDash>
              <a:ds d="291000" sp="97000"/>
            </a:custDash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Clone</a:t>
            </a:r>
            <a:endParaRPr dirty="0"/>
          </a:p>
        </p:txBody>
      </p:sp>
      <p:sp>
        <p:nvSpPr>
          <p:cNvPr id="275" name="CustomShape 7"/>
          <p:cNvSpPr/>
          <p:nvPr/>
        </p:nvSpPr>
        <p:spPr>
          <a:xfrm rot="20607000">
            <a:off x="4059000" y="3093717"/>
            <a:ext cx="1748160" cy="541080"/>
          </a:xfrm>
          <a:prstGeom prst="ellipse">
            <a:avLst/>
          </a:prstGeom>
          <a:solidFill>
            <a:srgbClr val="FFFFFF"/>
          </a:solidFill>
          <a:ln w="34920" cap="rnd">
            <a:solidFill>
              <a:srgbClr val="00B0F0"/>
            </a:solidFill>
            <a:custDash>
              <a:ds d="291000" sp="97000"/>
            </a:custDash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b="1">
                <a:solidFill>
                  <a:srgbClr val="000000"/>
                </a:solidFill>
                <a:latin typeface="Trebuchet MS"/>
              </a:rPr>
              <a:t>Pull</a:t>
            </a:r>
            <a:endParaRPr/>
          </a:p>
        </p:txBody>
      </p:sp>
      <p:sp>
        <p:nvSpPr>
          <p:cNvPr id="276" name="CustomShape 8"/>
          <p:cNvSpPr/>
          <p:nvPr/>
        </p:nvSpPr>
        <p:spPr>
          <a:xfrm rot="20607000">
            <a:off x="4931280" y="4676055"/>
            <a:ext cx="1819800" cy="509040"/>
          </a:xfrm>
          <a:prstGeom prst="ellipse">
            <a:avLst/>
          </a:prstGeom>
          <a:solidFill>
            <a:srgbClr val="FFFFFF"/>
          </a:solidFill>
          <a:ln w="34920" cap="rnd">
            <a:solidFill>
              <a:srgbClr val="00B050"/>
            </a:solidFill>
            <a:custDash>
              <a:ds d="291000" sp="97000"/>
            </a:custDash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Push</a:t>
            </a:r>
            <a:endParaRPr dirty="0"/>
          </a:p>
        </p:txBody>
      </p:sp>
      <p:sp>
        <p:nvSpPr>
          <p:cNvPr id="277" name="CustomShape 9"/>
          <p:cNvSpPr/>
          <p:nvPr/>
        </p:nvSpPr>
        <p:spPr>
          <a:xfrm flipV="1">
            <a:off x="3445565" y="2585022"/>
            <a:ext cx="5976000" cy="3035160"/>
          </a:xfrm>
          <a:prstGeom prst="straightConnector1">
            <a:avLst/>
          </a:prstGeom>
          <a:noFill/>
          <a:ln w="38160">
            <a:solidFill>
              <a:srgbClr val="00B050"/>
            </a:solidFill>
            <a:round/>
            <a:tailEnd type="triangle" w="lg" len="lg"/>
          </a:ln>
        </p:spPr>
      </p:sp>
      <p:sp>
        <p:nvSpPr>
          <p:cNvPr id="278" name="CustomShape 10"/>
          <p:cNvSpPr/>
          <p:nvPr/>
        </p:nvSpPr>
        <p:spPr>
          <a:xfrm flipH="1">
            <a:off x="2095098" y="2040888"/>
            <a:ext cx="11504520" cy="4726440"/>
          </a:xfrm>
          <a:prstGeom prst="arc">
            <a:avLst>
              <a:gd name="adj1" fmla="val 16199999"/>
              <a:gd name="adj2" fmla="val 0"/>
            </a:avLst>
          </a:prstGeom>
          <a:noFill/>
          <a:ln w="38160">
            <a:solidFill>
              <a:srgbClr val="000000"/>
            </a:solidFill>
            <a:round/>
          </a:ln>
        </p:spPr>
      </p:sp>
      <p:sp>
        <p:nvSpPr>
          <p:cNvPr id="279" name="CustomShape 11"/>
          <p:cNvSpPr/>
          <p:nvPr/>
        </p:nvSpPr>
        <p:spPr>
          <a:xfrm>
            <a:off x="1981800" y="4414320"/>
            <a:ext cx="202680" cy="1170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69" grpId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  <p:bldP spid="274" grpId="0" uiExpand="1" animBg="1"/>
      <p:bldP spid="274" grpId="1" animBg="1"/>
      <p:bldP spid="275" grpId="0" animBg="1"/>
      <p:bldP spid="275" grpId="1" animBg="1"/>
      <p:bldP spid="276" grpId="0" animBg="1"/>
      <p:bldP spid="27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57360" y="0"/>
            <a:ext cx="10866600" cy="824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A5300F"/>
                </a:solidFill>
                <a:latin typeface="Trebuchet MS"/>
              </a:rPr>
              <a:t>Local clone of an online repository</a:t>
            </a:r>
            <a:r>
              <a:rPr lang="en-US" sz="3600">
                <a:solidFill>
                  <a:srgbClr val="A5300F"/>
                </a:solidFill>
                <a:latin typeface="Trebuchet MS"/>
              </a:rPr>
              <a:t>
</a:t>
            </a:r>
            <a:endParaRPr/>
          </a:p>
        </p:txBody>
      </p:sp>
      <p:pic>
        <p:nvPicPr>
          <p:cNvPr id="281" name="Picture 7"/>
          <p:cNvPicPr/>
          <p:nvPr/>
        </p:nvPicPr>
        <p:blipFill>
          <a:blip r:embed="rId3"/>
          <a:srcRect r="33764" b="15423"/>
          <a:stretch>
            <a:fillRect/>
          </a:stretch>
        </p:blipFill>
        <p:spPr>
          <a:xfrm>
            <a:off x="279720" y="846000"/>
            <a:ext cx="9880200" cy="6011640"/>
          </a:xfrm>
          <a:prstGeom prst="rect">
            <a:avLst/>
          </a:prstGeom>
          <a:ln>
            <a:noFill/>
          </a:ln>
        </p:spPr>
      </p:pic>
      <p:sp>
        <p:nvSpPr>
          <p:cNvPr id="282" name="CustomShape 2"/>
          <p:cNvSpPr/>
          <p:nvPr/>
        </p:nvSpPr>
        <p:spPr>
          <a:xfrm>
            <a:off x="6473880" y="576720"/>
            <a:ext cx="2976480" cy="283716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83" name="CustomShape 3"/>
          <p:cNvSpPr/>
          <p:nvPr/>
        </p:nvSpPr>
        <p:spPr>
          <a:xfrm>
            <a:off x="7127280" y="1596240"/>
            <a:ext cx="168660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85" name="CustomShape 1"/>
          <p:cNvSpPr/>
          <p:nvPr/>
        </p:nvSpPr>
        <p:spPr>
          <a:xfrm>
            <a:off x="8327160" y="4179240"/>
            <a:ext cx="3432600" cy="267840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86" name="CustomShape 2"/>
          <p:cNvSpPr/>
          <p:nvPr/>
        </p:nvSpPr>
        <p:spPr>
          <a:xfrm>
            <a:off x="8904240" y="5151240"/>
            <a:ext cx="20437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2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88" name="CustomShape 1"/>
          <p:cNvSpPr/>
          <p:nvPr/>
        </p:nvSpPr>
        <p:spPr>
          <a:xfrm>
            <a:off x="0" y="4059360"/>
            <a:ext cx="3759480" cy="279828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89" name="CustomShape 2"/>
          <p:cNvSpPr/>
          <p:nvPr/>
        </p:nvSpPr>
        <p:spPr>
          <a:xfrm>
            <a:off x="996120" y="5080320"/>
            <a:ext cx="15685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91" name="CustomShape 1"/>
          <p:cNvSpPr/>
          <p:nvPr/>
        </p:nvSpPr>
        <p:spPr>
          <a:xfrm>
            <a:off x="6995160" y="3332160"/>
            <a:ext cx="4283280" cy="263916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92" name="CustomShape 2"/>
          <p:cNvSpPr/>
          <p:nvPr/>
        </p:nvSpPr>
        <p:spPr>
          <a:xfrm>
            <a:off x="8071920" y="4187520"/>
            <a:ext cx="17863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99000"/>
            <a:ext cx="11836080" cy="5858640"/>
          </a:xfrm>
          <a:prstGeom prst="rect">
            <a:avLst/>
          </a:prstGeom>
          <a:ln>
            <a:noFill/>
          </a:ln>
        </p:spPr>
      </p:pic>
      <p:sp>
        <p:nvSpPr>
          <p:cNvPr id="294" name="TextShape 1"/>
          <p:cNvSpPr txBox="1"/>
          <p:nvPr/>
        </p:nvSpPr>
        <p:spPr>
          <a:xfrm>
            <a:off x="423360" y="30492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After cloning…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6675840" y="2466720"/>
            <a:ext cx="5028840" cy="358092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96" name="CustomShape 3"/>
          <p:cNvSpPr/>
          <p:nvPr/>
        </p:nvSpPr>
        <p:spPr>
          <a:xfrm>
            <a:off x="7670880" y="3327480"/>
            <a:ext cx="2895120" cy="155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3200" b="1">
                <a:solidFill>
                  <a:srgbClr val="000000"/>
                </a:solidFill>
                <a:latin typeface="Trebuchet MS"/>
              </a:rPr>
              <a:t>Local Files have been modified</a:t>
            </a:r>
            <a:endParaRPr/>
          </a:p>
        </p:txBody>
      </p:sp>
      <p:sp>
        <p:nvSpPr>
          <p:cNvPr id="297" name="CustomShape 4"/>
          <p:cNvSpPr/>
          <p:nvPr/>
        </p:nvSpPr>
        <p:spPr>
          <a:xfrm>
            <a:off x="1422360" y="3860640"/>
            <a:ext cx="3225600" cy="177768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98" name="CustomShape 5"/>
          <p:cNvSpPr/>
          <p:nvPr/>
        </p:nvSpPr>
        <p:spPr>
          <a:xfrm>
            <a:off x="1955880" y="4343400"/>
            <a:ext cx="203148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View Branches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358</Words>
  <Application>Microsoft Office PowerPoint</Application>
  <PresentationFormat>Widescreen</PresentationFormat>
  <Paragraphs>74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DejaVu Sans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Pull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Joseph Sempa</cp:lastModifiedBy>
  <cp:revision>12</cp:revision>
  <dcterms:modified xsi:type="dcterms:W3CDTF">2015-05-15T09:08:38Z</dcterms:modified>
</cp:coreProperties>
</file>