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Z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Z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0D6BAAE-0D77-4BFA-9D76-0C61E0C2A739}" type="slidenum">
              <a:rPr lang="en-Z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198C310-C12C-442C-A6CD-E13682C00031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ZA" sz="2000">
                <a:latin typeface="Arial"/>
              </a:rPr>
              <a:t>Reference: https://github.com/GSoft-SharePoint/Dynamite/wiki/Git-step-by-step:-Part-2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EB4F7F0-33AF-4A64-A420-952E48F73B11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a5300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64D47A-78E0-48B8-B0BA-BFE0E911D3C5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56C5FE-FF80-44BF-9A8B-9B80244B5579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19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120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121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122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3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0FD944-3C4F-46A0-86A4-D1CCCBD96772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5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60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61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6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163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164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165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6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6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68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169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70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E1E02D-25CB-4DD7-AF28-5922957DC625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171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Trebuchet MS"/>
              </a:rPr>
              <a:t>Click to edit the title text format</a:t>
            </a:r>
            <a:endParaRPr/>
          </a:p>
        </p:txBody>
      </p:sp>
      <p:sp>
        <p:nvSpPr>
          <p:cNvPr id="17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93800" y="1779120"/>
            <a:ext cx="851940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a5300f"/>
                </a:solidFill>
                <a:latin typeface="Trebuchet MS"/>
              </a:rPr>
              <a:t>Appendix for learning Git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1506960" y="4050720"/>
            <a:ext cx="7766640" cy="23331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ZA" sz="2400">
                <a:solidFill>
                  <a:srgbClr val="808080"/>
                </a:solidFill>
                <a:latin typeface="Trebuchet MS"/>
              </a:rPr>
              <a:t>By MMED 2015 mentors</a:t>
            </a:r>
            <a:endParaRPr/>
          </a:p>
          <a:p>
            <a:pPr algn="r">
              <a:lnSpc>
                <a:spcPct val="100000"/>
              </a:lnSpc>
            </a:pPr>
            <a:r>
              <a:rPr lang="en-ZA" sz="2400">
                <a:solidFill>
                  <a:srgbClr val="808080"/>
                </a:solidFill>
                <a:latin typeface="Trebuchet MS"/>
              </a:rPr>
              <a:t>Eva, Ivy, Joseph &amp; Roxy</a:t>
            </a:r>
            <a:endParaRPr/>
          </a:p>
          <a:p>
            <a:pPr algn="r">
              <a:lnSpc>
                <a:spcPct val="100000"/>
              </a:lnSpc>
            </a:pPr>
            <a:r>
              <a:rPr lang="en-ZA" sz="2400">
                <a:solidFill>
                  <a:srgbClr val="808080"/>
                </a:solidFill>
                <a:latin typeface="Trebuchet MS"/>
              </a:rPr>
              <a:t>AIMS – South Africa, Muizenberg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80440" y="252360"/>
            <a:ext cx="8596440" cy="83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Git command definitions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16880" y="1011960"/>
            <a:ext cx="9941760" cy="5845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help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status: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 Checks the status of your repository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stage: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 Filters files to be considered by Git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commit: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 Creates a checkable version of the repository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branch: 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Creates a branch of a git repository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merge: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 Adds changes made on branched repository to the main/original repository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push: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 Incorporates your local committed changes to the online GitHub repository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pull: 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Incorporates the newest changes of an online repository, to your local repository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checkout: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 Navigates to another repository you want to check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git </a:t>
            </a:r>
            <a:r>
              <a:rPr b="1" lang="en-US" sz="2400">
                <a:solidFill>
                  <a:srgbClr val="404040"/>
                </a:solidFill>
                <a:latin typeface="Trebuchet MS"/>
              </a:rPr>
              <a:t>fetch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: Gets the newest changes of an online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80440" y="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Getting started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99600" y="908640"/>
            <a:ext cx="9502560" cy="5949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600">
                <a:solidFill>
                  <a:srgbClr val="a04210"/>
                </a:solidFill>
                <a:latin typeface="Trebuchet MS"/>
              </a:rPr>
              <a:t>GitHub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600">
                <a:solidFill>
                  <a:srgbClr val="404040"/>
                </a:solidFill>
                <a:latin typeface="Trebuchet MS"/>
              </a:rPr>
              <a:t>Go on </a:t>
            </a:r>
            <a:r>
              <a:rPr lang="en-US" sz="2600" u="sng">
                <a:solidFill>
                  <a:srgbClr val="92d050"/>
                </a:solidFill>
                <a:latin typeface="Trebuchet MS"/>
              </a:rPr>
              <a:t>https://github.com/</a:t>
            </a:r>
            <a:r>
              <a:rPr lang="en-US" sz="2600">
                <a:solidFill>
                  <a:srgbClr val="404040"/>
                </a:solidFill>
                <a:latin typeface="Trebuchet MS"/>
              </a:rPr>
              <a:t> and create a GitHub account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a04210"/>
                </a:solidFill>
                <a:latin typeface="Trebuchet MS"/>
              </a:rPr>
              <a:t>Git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600">
                <a:solidFill>
                  <a:srgbClr val="404040"/>
                </a:solidFill>
                <a:latin typeface="Trebuchet MS"/>
              </a:rPr>
              <a:t>Download git from  </a:t>
            </a:r>
            <a:r>
              <a:rPr lang="en-US" sz="2600" u="sng">
                <a:solidFill>
                  <a:srgbClr val="404040"/>
                </a:solidFill>
                <a:latin typeface="Trebuchet MS"/>
              </a:rPr>
              <a:t>http://www.syntevo.com/smartgit/</a:t>
            </a:r>
            <a:r>
              <a:rPr lang="en-US" sz="2600">
                <a:solidFill>
                  <a:srgbClr val="404040"/>
                </a:solidFill>
                <a:latin typeface="Trebuchet MS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Install the version corresponding to your operating system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600">
                <a:solidFill>
                  <a:srgbClr val="404040"/>
                </a:solidFill>
                <a:latin typeface="Trebuchet MS"/>
              </a:rPr>
              <a:t>Introduce yourself to git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Set your email. It has to be the same as the one you used to sign up for a GitHub.com account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11172240" cy="6857640"/>
          </a:xfrm>
          <a:prstGeom prst="irregularSeal1">
            <a:avLst/>
          </a:prstGeom>
          <a:solidFill>
            <a:srgbClr val="b19c7d"/>
          </a:solidFill>
          <a:ln w="19080">
            <a:solidFill>
              <a:srgbClr val="82735c"/>
            </a:solidFill>
            <a:round/>
          </a:ln>
        </p:spPr>
      </p:sp>
      <p:sp>
        <p:nvSpPr>
          <p:cNvPr id="219" name="CustomShape 2"/>
          <p:cNvSpPr/>
          <p:nvPr/>
        </p:nvSpPr>
        <p:spPr>
          <a:xfrm>
            <a:off x="1051920" y="2658960"/>
            <a:ext cx="8532720" cy="143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4400">
                <a:solidFill>
                  <a:srgbClr val="000000"/>
                </a:solidFill>
                <a:latin typeface="Trebuchet MS"/>
              </a:rPr>
              <a:t>Linux commands if you aren’t using SmartGit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20040" y="351720"/>
            <a:ext cx="10866600" cy="82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Local clone of an online repository</a:t>
            </a:r>
            <a:r>
              <a:rPr lang="en-US" sz="3600">
                <a:solidFill>
                  <a:srgbClr val="a5300f"/>
                </a:solidFill>
                <a:latin typeface="Trebuchet MS"/>
              </a:rPr>
              <a:t>
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6480" y="1241640"/>
            <a:ext cx="11351520" cy="561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Wingdings" charset="2"/>
              <a:buChar char=""/>
            </a:pPr>
            <a:r>
              <a:rPr lang="en-US" sz="2400">
                <a:solidFill>
                  <a:srgbClr val="323232"/>
                </a:solidFill>
                <a:latin typeface="Trebuchet MS"/>
              </a:rPr>
              <a:t>Create a git new folder similar to online repo: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olas"/>
              </a:rPr>
              <a:t>git clone </a:t>
            </a:r>
            <a:r>
              <a:rPr lang="en-US" sz="2400" u="sng">
                <a:solidFill>
                  <a:srgbClr val="6b9f25"/>
                </a:solidFill>
                <a:latin typeface="Consolas"/>
              </a:rPr>
              <a:t>https://github.com/ICI3D/Sandbox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b050"/>
                </a:solidFill>
                <a:latin typeface="Trebuchet MS"/>
              </a:rPr>
              <a:t>Local Git Repo: Sandbox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b050"/>
                </a:solidFill>
                <a:latin typeface="Trebuchet MS"/>
              </a:rPr>
              <a:t>(Existing project comes with his version history)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"/>
            </a:pPr>
            <a:r>
              <a:rPr lang="en-US" sz="2400">
                <a:solidFill>
                  <a:srgbClr val="323232"/>
                </a:solidFill>
                <a:latin typeface="Trebuchet MS"/>
              </a:rPr>
              <a:t>Make a targeted empty folder similar to a git repository: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Consolas"/>
              </a:rPr>
              <a:t>git init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Consolas"/>
              </a:rPr>
              <a:t>git remote add origin </a:t>
            </a:r>
            <a:r>
              <a:rPr lang="en-US" sz="2400" u="sng">
                <a:solidFill>
                  <a:srgbClr val="6b9f25"/>
                </a:solidFill>
                <a:latin typeface="Consolas"/>
              </a:rPr>
              <a:t>https://github.com/ICI3D/Sandbox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Consolas"/>
              </a:rPr>
              <a:t>git fetch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Consolas"/>
              </a:rPr>
              <a:t>git checkout -t origin/master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b050"/>
                </a:solidFill>
                <a:latin typeface="Trebuchet MS"/>
              </a:rPr>
              <a:t>Local Git Repo: Targeted folder’s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23640" y="318240"/>
            <a:ext cx="8596080" cy="829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Commit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98520" y="1087200"/>
            <a:ext cx="10557360" cy="531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323232"/>
                </a:solidFill>
                <a:latin typeface="Consolas"/>
              </a:rPr>
              <a:t>git commit –a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23232"/>
                </a:solidFill>
                <a:latin typeface="Trebuchet MS"/>
              </a:rPr>
              <a:t>(Stage changes)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23232"/>
                </a:solidFill>
                <a:latin typeface="Consolas"/>
              </a:rPr>
              <a:t>git commit –m “</a:t>
            </a:r>
            <a:r>
              <a:rPr i="1" lang="en-US" sz="2400">
                <a:solidFill>
                  <a:srgbClr val="323232"/>
                </a:solidFill>
                <a:latin typeface="Consolas"/>
              </a:rPr>
              <a:t>Your commit message here</a:t>
            </a:r>
            <a:r>
              <a:rPr lang="en-US" sz="2400">
                <a:solidFill>
                  <a:srgbClr val="323232"/>
                </a:solidFill>
                <a:latin typeface="Consolas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533160" y="4094280"/>
            <a:ext cx="10447920" cy="26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Bring changes from online repository  to your local repository</a:t>
            </a:r>
            <a:endParaRPr/>
          </a:p>
          <a:p>
            <a:pPr>
              <a:lnSpc>
                <a:spcPct val="100000"/>
              </a:lnSpc>
            </a:pPr>
            <a:r>
              <a:rPr lang="en-ZA" sz="2400">
                <a:solidFill>
                  <a:srgbClr val="000000"/>
                </a:solidFill>
                <a:latin typeface="Consola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ZA" sz="2400">
                <a:solidFill>
                  <a:srgbClr val="000000"/>
                </a:solidFill>
                <a:latin typeface="Consolas"/>
              </a:rPr>
              <a:t>git pull origin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Push changes from your local repository  to the online repository</a:t>
            </a:r>
            <a:endParaRPr/>
          </a:p>
          <a:p>
            <a:pPr>
              <a:lnSpc>
                <a:spcPct val="100000"/>
              </a:lnSpc>
            </a:pPr>
            <a:r>
              <a:rPr lang="en-ZA" sz="2400">
                <a:solidFill>
                  <a:srgbClr val="000000"/>
                </a:solidFill>
                <a:latin typeface="Consola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ZA" sz="2400">
                <a:solidFill>
                  <a:srgbClr val="000000"/>
                </a:solidFill>
                <a:latin typeface="Consolas"/>
              </a:rPr>
              <a:t>git push origin master</a:t>
            </a:r>
            <a:endParaRPr/>
          </a:p>
        </p:txBody>
      </p:sp>
      <p:sp>
        <p:nvSpPr>
          <p:cNvPr id="225" name="CustomShape 4"/>
          <p:cNvSpPr/>
          <p:nvPr/>
        </p:nvSpPr>
        <p:spPr>
          <a:xfrm>
            <a:off x="453240" y="30999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ZA" sz="3600">
                <a:solidFill>
                  <a:srgbClr val="a5300f"/>
                </a:solidFill>
                <a:latin typeface="Trebuchet MS"/>
              </a:rPr>
              <a:t>Push/Pull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References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677160" y="1645920"/>
            <a:ext cx="8596440" cy="4395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Tutorials/Readings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https</a:t>
            </a:r>
            <a:r>
              <a:rPr lang="en-US" u="sng">
                <a:solidFill>
                  <a:srgbClr val="6b9f25"/>
                </a:solidFill>
                <a:latin typeface="Trebuchet MS"/>
              </a:rPr>
              <a:t>://training.github.com/kit</a:t>
            </a:r>
            <a:r>
              <a:rPr lang="en-US" u="sng">
                <a:solidFill>
                  <a:srgbClr val="6b9f25"/>
                </a:solidFill>
                <a:latin typeface="Trebuchet MS"/>
              </a:rPr>
              <a:t>/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https://help.github.com/categories/bootcamp/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</a:t>
            </a:r>
            <a:r>
              <a:rPr lang="en-US" u="sng">
                <a:solidFill>
                  <a:srgbClr val="6b9f25"/>
                </a:solidFill>
                <a:latin typeface="Trebuchet MS"/>
              </a:rPr>
              <a:t>://readwrite.com/2013/09/30/understanding-github-a-journey-for-beginners-part-1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http://readwrite.com/2013/10/02/github-for-beginners-part-2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</a:t>
            </a:r>
            <a:r>
              <a:rPr lang="en-US" u="sng">
                <a:solidFill>
                  <a:srgbClr val="6b9f25"/>
                </a:solidFill>
                <a:latin typeface="Trebuchet MS"/>
              </a:rPr>
              <a:t>://rogerdudler.github.io/git-guide</a:t>
            </a:r>
            <a:r>
              <a:rPr lang="en-US" u="sng">
                <a:solidFill>
                  <a:srgbClr val="6b9f25"/>
                </a:solidFill>
                <a:latin typeface="Trebuchet MS"/>
              </a:rPr>
              <a:t>/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https://</a:t>
            </a:r>
            <a:r>
              <a:rPr lang="en-US" u="sng">
                <a:solidFill>
                  <a:srgbClr val="6b9f25"/>
                </a:solidFill>
                <a:latin typeface="Trebuchet MS"/>
              </a:rPr>
              <a:t>github.com/GSoft-SharePoint/Dynamite/wiki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http://nyuccl.org/pages/gittutorial</a:t>
            </a:r>
            <a:r>
              <a:rPr lang="en-US" u="sng">
                <a:solidFill>
                  <a:srgbClr val="6b9f25"/>
                </a:solidFill>
                <a:latin typeface="Trebuchet MS"/>
              </a:rPr>
              <a:t>/</a:t>
            </a:r>
            <a:r>
              <a:rPr lang="en-US">
                <a:solidFill>
                  <a:srgbClr val="00b050"/>
                </a:solidFill>
                <a:latin typeface="Trebuchet M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23232"/>
                </a:solidFill>
                <a:latin typeface="Trebuchet MS"/>
              </a:rPr>
              <a:t>Cheat Sheets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http://</a:t>
            </a:r>
            <a:r>
              <a:rPr lang="en-US" u="sng">
                <a:solidFill>
                  <a:srgbClr val="6b9f25"/>
                </a:solidFill>
                <a:latin typeface="Trebuchet MS"/>
              </a:rPr>
              <a:t>rogerdudler.github.io/git-guide/files/git_cheat_sheet.pdf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>
                <a:solidFill>
                  <a:srgbClr val="6b9f25"/>
                </a:solidFill>
                <a:latin typeface="Trebuchet MS"/>
              </a:rPr>
              <a:t>https://training.github.com/kit/downloads/github-git-cheat-sheet.pdf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