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Z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Z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93FAE02-BEF6-4961-A8BE-9B851B34A44C}" type="slidenum">
              <a:rPr lang="en-Z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A0212E3-5043-4E09-9030-A765F0C63C60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7EC1C1F-AE2D-4FF8-B7FD-0B24CEA5B9CE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04C2023-5017-4BDE-A913-366547531D36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462DE8-9CF4-4057-81B2-2F24C49B2A08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BC14AC1-0018-48E3-B35B-3C3961C2C9D2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6800" y="2431800"/>
            <a:ext cx="4183560" cy="333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>
                <a:solidFill>
                  <a:srgbClr val="a5300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ZA" sz="900">
                <a:solidFill>
                  <a:srgbClr val="8b8b8b"/>
                </a:solidFill>
                <a:latin typeface="Trebuchet MS"/>
              </a:rPr>
              <a:t>15/05/12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>
                <a:solidFill>
                  <a:srgbClr val="a5300f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ZA" sz="900">
                <a:solidFill>
                  <a:srgbClr val="8b8b8b"/>
                </a:solidFill>
                <a:latin typeface="Trebuchet MS"/>
              </a:rPr>
              <a:t>15/05/12</a:t>
            </a:r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EDBDF3-3CB4-4DA4-B345-5888F0F0D37C}" type="slidenum">
              <a:rPr lang="en-ZA" sz="900">
                <a:solidFill>
                  <a:srgbClr val="a5300f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18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19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120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121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ZA" sz="900">
                <a:solidFill>
                  <a:srgbClr val="8b8b8b"/>
                </a:solidFill>
                <a:latin typeface="Trebuchet MS"/>
              </a:rPr>
              <a:t>15/05/12</a:t>
            </a:r>
            <a:endParaRPr/>
          </a:p>
        </p:txBody>
      </p:sp>
      <p:sp>
        <p:nvSpPr>
          <p:cNvPr id="122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3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B55457-9834-4E2C-BC20-2BF435E248CE}" type="slidenum">
              <a:rPr lang="en-ZA" sz="900">
                <a:solidFill>
                  <a:srgbClr val="a5300f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5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60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61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6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163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164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165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16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6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168" name="PlaceHolder 1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ZA" sz="900">
                <a:solidFill>
                  <a:srgbClr val="8b8b8b"/>
                </a:solidFill>
                <a:latin typeface="Trebuchet MS"/>
              </a:rPr>
              <a:t>15/05/12</a:t>
            </a:r>
            <a:endParaRPr/>
          </a:p>
        </p:txBody>
      </p:sp>
      <p:sp>
        <p:nvSpPr>
          <p:cNvPr id="169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70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449D1F-3048-43E4-B75B-A69634C69187}" type="slidenum">
              <a:rPr lang="en-ZA" sz="900">
                <a:solidFill>
                  <a:srgbClr val="a5300f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171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Trebuchet MS"/>
              </a:rPr>
              <a:t>Click to edit the title text format</a:t>
            </a:r>
            <a:endParaRPr/>
          </a:p>
        </p:txBody>
      </p:sp>
      <p:sp>
        <p:nvSpPr>
          <p:cNvPr id="172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208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09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210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211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d55816"/>
          </a:solidFill>
          <a:ln w="12600">
            <a:noFill/>
          </a:ln>
        </p:spPr>
      </p:sp>
      <p:sp>
        <p:nvSpPr>
          <p:cNvPr id="212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a04210"/>
          </a:solidFill>
          <a:ln w="12600">
            <a:noFill/>
          </a:ln>
        </p:spPr>
      </p:sp>
      <p:sp>
        <p:nvSpPr>
          <p:cNvPr id="213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ee6e49"/>
          </a:solidFill>
          <a:ln w="12600">
            <a:noFill/>
          </a:ln>
        </p:spPr>
      </p:sp>
      <p:sp>
        <p:nvSpPr>
          <p:cNvPr id="214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a5300f"/>
          </a:solidFill>
          <a:ln w="12600">
            <a:noFill/>
          </a:ln>
        </p:spPr>
      </p:sp>
      <p:sp>
        <p:nvSpPr>
          <p:cNvPr id="215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216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a5300f"/>
          </a:solidFill>
          <a:ln w="12600">
            <a:noFill/>
          </a:ln>
        </p:spPr>
      </p:sp>
      <p:sp>
        <p:nvSpPr>
          <p:cNvPr id="217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18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ZA" sz="900">
                <a:solidFill>
                  <a:srgbClr val="8b8b8b"/>
                </a:solidFill>
                <a:latin typeface="Trebuchet MS"/>
              </a:rPr>
              <a:t>15/05/12</a:t>
            </a:r>
            <a:endParaRPr/>
          </a:p>
        </p:txBody>
      </p:sp>
      <p:sp>
        <p:nvSpPr>
          <p:cNvPr id="219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20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D46B36-0CAB-40E2-89BC-4B869E922D59}" type="slidenum">
              <a:rPr lang="en-ZA" sz="900">
                <a:solidFill>
                  <a:srgbClr val="a5300f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21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6960" y="173952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>
                <a:solidFill>
                  <a:srgbClr val="a5300f"/>
                </a:solidFill>
                <a:latin typeface="Trebuchet MS"/>
              </a:rPr>
              <a:t>Introduction to Git and GitHub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1506960" y="4050720"/>
            <a:ext cx="7766640" cy="233316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ZA" sz="2400">
                <a:solidFill>
                  <a:srgbClr val="808080"/>
                </a:solidFill>
                <a:latin typeface="Trebuchet MS"/>
              </a:rPr>
              <a:t>By MMED 2015 mentors</a:t>
            </a:r>
            <a:endParaRPr/>
          </a:p>
          <a:p>
            <a:pPr algn="r">
              <a:lnSpc>
                <a:spcPct val="100000"/>
              </a:lnSpc>
            </a:pPr>
            <a:r>
              <a:rPr lang="en-ZA" sz="2400">
                <a:solidFill>
                  <a:srgbClr val="808080"/>
                </a:solidFill>
                <a:latin typeface="Trebuchet MS"/>
              </a:rPr>
              <a:t>Eva, Ivy, Joseph &amp; Roxy</a:t>
            </a:r>
            <a:endParaRPr/>
          </a:p>
          <a:p>
            <a:pPr algn="r">
              <a:lnSpc>
                <a:spcPct val="100000"/>
              </a:lnSpc>
            </a:pPr>
            <a:r>
              <a:rPr lang="en-ZA" sz="2400">
                <a:solidFill>
                  <a:srgbClr val="808080"/>
                </a:solidFill>
                <a:latin typeface="Trebuchet MS"/>
              </a:rPr>
              <a:t>AIMS – South Africa, Muizenberg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00" name="CustomShape 1"/>
          <p:cNvSpPr/>
          <p:nvPr/>
        </p:nvSpPr>
        <p:spPr>
          <a:xfrm>
            <a:off x="8407440" y="0"/>
            <a:ext cx="3352320" cy="40888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1" name="CustomShape 2"/>
          <p:cNvSpPr/>
          <p:nvPr/>
        </p:nvSpPr>
        <p:spPr>
          <a:xfrm>
            <a:off x="8991720" y="1473120"/>
            <a:ext cx="226008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2400">
                <a:solidFill>
                  <a:srgbClr val="000000"/>
                </a:solidFill>
                <a:latin typeface="Trebuchet MS"/>
              </a:rPr>
              <a:t>Zoom in and look at the ‘Branches’ tab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7360" y="0"/>
            <a:ext cx="8596440" cy="830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Commit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300240" y="667440"/>
            <a:ext cx="10814040" cy="5537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Tells Git that the current state of all your files is important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Make sure that new files have been added first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3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03560"/>
            <a:ext cx="12191760" cy="465408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7467480" y="353052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6" name="CustomShape 4"/>
          <p:cNvSpPr/>
          <p:nvPr/>
        </p:nvSpPr>
        <p:spPr>
          <a:xfrm>
            <a:off x="8102520" y="4724280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2400">
                <a:solidFill>
                  <a:srgbClr val="000000"/>
                </a:solidFill>
                <a:latin typeface="Trebuchet MS"/>
              </a:rPr>
              <a:t>Step 1: Click on ‘Commit’</a:t>
            </a:r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4394160" y="312408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09" name="CustomShape 1"/>
          <p:cNvSpPr/>
          <p:nvPr/>
        </p:nvSpPr>
        <p:spPr>
          <a:xfrm>
            <a:off x="7670880" y="1625760"/>
            <a:ext cx="4190760" cy="39366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0" name="CustomShape 2"/>
          <p:cNvSpPr/>
          <p:nvPr/>
        </p:nvSpPr>
        <p:spPr>
          <a:xfrm>
            <a:off x="8610480" y="3327480"/>
            <a:ext cx="22093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3600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12" name="CustomShape 1"/>
          <p:cNvSpPr/>
          <p:nvPr/>
        </p:nvSpPr>
        <p:spPr>
          <a:xfrm>
            <a:off x="355680" y="0"/>
            <a:ext cx="6324120" cy="3428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3" name="CustomShape 2"/>
          <p:cNvSpPr/>
          <p:nvPr/>
        </p:nvSpPr>
        <p:spPr>
          <a:xfrm>
            <a:off x="1600200" y="888840"/>
            <a:ext cx="353016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2400">
                <a:solidFill>
                  <a:srgbClr val="000000"/>
                </a:solidFill>
                <a:latin typeface="Trebuchet MS"/>
              </a:rPr>
              <a:t>Step 3: View the Output Tab to confirm changes have been ‘Committed’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0" y="0"/>
            <a:ext cx="859608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Push/Pull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0" y="660240"/>
            <a:ext cx="1054080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Push: sending your committed changes to the online repository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Pull: grabbing the most recently updated version of the online repository</a:t>
            </a:r>
            <a:endParaRPr/>
          </a:p>
        </p:txBody>
      </p:sp>
      <p:pic>
        <p:nvPicPr>
          <p:cNvPr id="316" name="Picture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2320"/>
            <a:ext cx="12191760" cy="503532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7467480" y="353052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8" name="CustomShape 4"/>
          <p:cNvSpPr/>
          <p:nvPr/>
        </p:nvSpPr>
        <p:spPr>
          <a:xfrm>
            <a:off x="8102520" y="4724280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2400">
                <a:solidFill>
                  <a:srgbClr val="000000"/>
                </a:solidFill>
                <a:latin typeface="Trebuchet MS"/>
              </a:rPr>
              <a:t>Step 1: Click on ‘Push’</a:t>
            </a:r>
            <a:endParaRPr/>
          </a:p>
        </p:txBody>
      </p:sp>
      <p:sp>
        <p:nvSpPr>
          <p:cNvPr id="319" name="CustomShape 5"/>
          <p:cNvSpPr/>
          <p:nvPr/>
        </p:nvSpPr>
        <p:spPr>
          <a:xfrm>
            <a:off x="1676520" y="276876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1" name="CustomShape 1"/>
          <p:cNvSpPr/>
          <p:nvPr/>
        </p:nvSpPr>
        <p:spPr>
          <a:xfrm>
            <a:off x="1320840" y="3454560"/>
            <a:ext cx="3860280" cy="3047760"/>
          </a:xfrm>
          <a:prstGeom prst="irregularSeal1">
            <a:avLst/>
          </a:prstGeom>
          <a:gradFill>
            <a:gsLst>
              <a:gs pos="0">
                <a:srgbClr val="ce8a22"/>
              </a:gs>
              <a:gs pos="100000">
                <a:srgbClr val="e29d46"/>
              </a:gs>
            </a:gsLst>
            <a:lin ang="16200000"/>
          </a:gradFill>
          <a:ln w="12600">
            <a:solidFill>
              <a:srgbClr val="e19825"/>
            </a:solidFill>
            <a:round/>
          </a:ln>
        </p:spPr>
      </p:sp>
      <p:sp>
        <p:nvSpPr>
          <p:cNvPr id="322" name="CustomShape 2"/>
          <p:cNvSpPr/>
          <p:nvPr/>
        </p:nvSpPr>
        <p:spPr>
          <a:xfrm>
            <a:off x="2082960" y="4495680"/>
            <a:ext cx="21841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3600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8915400" y="0"/>
            <a:ext cx="3276360" cy="6857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25" name="CustomShape 2"/>
          <p:cNvSpPr/>
          <p:nvPr/>
        </p:nvSpPr>
        <p:spPr>
          <a:xfrm>
            <a:off x="9659520" y="1901520"/>
            <a:ext cx="1777680" cy="30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2400">
                <a:solidFill>
                  <a:srgbClr val="000000"/>
                </a:solidFill>
                <a:latin typeface="Trebuchet MS"/>
              </a:rPr>
              <a:t>Step 3: You may have to enter your GitHub Username and Password!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Pull</a:t>
            </a:r>
            <a:endParaRPr/>
          </a:p>
        </p:txBody>
      </p:sp>
      <p:pic>
        <p:nvPicPr>
          <p:cNvPr id="327" name="Content Placeholder 3" descr=""/>
          <p:cNvPicPr/>
          <p:nvPr/>
        </p:nvPicPr>
        <p:blipFill>
          <a:blip r:embed="rId1"/>
          <a:srcRect l="0" t="0" r="0" b="656901"/>
          <a:stretch>
            <a:fillRect/>
          </a:stretch>
        </p:blipFill>
        <p:spPr>
          <a:xfrm>
            <a:off x="0" y="1244880"/>
            <a:ext cx="12191760" cy="5612760"/>
          </a:xfrm>
          <a:prstGeom prst="rect">
            <a:avLst/>
          </a:prstGeom>
          <a:ln>
            <a:noFill/>
          </a:ln>
        </p:spPr>
      </p:pic>
      <p:sp>
        <p:nvSpPr>
          <p:cNvPr id="328" name="CustomShape 2"/>
          <p:cNvSpPr/>
          <p:nvPr/>
        </p:nvSpPr>
        <p:spPr>
          <a:xfrm>
            <a:off x="214920" y="2255760"/>
            <a:ext cx="165960" cy="194364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  <p:sp>
        <p:nvSpPr>
          <p:cNvPr id="329" name="CustomShape 3"/>
          <p:cNvSpPr/>
          <p:nvPr/>
        </p:nvSpPr>
        <p:spPr>
          <a:xfrm>
            <a:off x="5540040" y="292248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ZA" sz="2400">
                <a:solidFill>
                  <a:srgbClr val="000000"/>
                </a:solidFill>
                <a:latin typeface="Trebuchet MS"/>
              </a:rPr>
              <a:t>Step 1: Click on ‘Pull’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Content Placeholder 5" descr=""/>
          <p:cNvPicPr/>
          <p:nvPr/>
        </p:nvPicPr>
        <p:blipFill>
          <a:blip r:embed="rId1"/>
          <a:srcRect l="0" t="0" r="0" b="1194010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31" name="CustomShape 1"/>
          <p:cNvSpPr/>
          <p:nvPr/>
        </p:nvSpPr>
        <p:spPr>
          <a:xfrm>
            <a:off x="8458200" y="266796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ZA" sz="2400">
                <a:solidFill>
                  <a:srgbClr val="000000"/>
                </a:solidFill>
                <a:latin typeface="Trebuchet MS"/>
              </a:rPr>
              <a:t>Step 2: In the dialogue box, click ‘Pull’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0" y="30492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Your GitHub Wiki, Profile and more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0" y="1164240"/>
            <a:ext cx="6273360" cy="569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Create a </a:t>
            </a:r>
            <a:r>
              <a:rPr lang="en-US" sz="2400">
                <a:solidFill>
                  <a:srgbClr val="0000c0"/>
                </a:solidFill>
                <a:latin typeface="Trebuchet MS"/>
              </a:rPr>
              <a:t>wiki page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Page 1 (Home): Self Introduction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Page 2: Research interests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Page 3: MMED expectations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Edit your github </a:t>
            </a:r>
            <a:r>
              <a:rPr lang="en-US" sz="2400">
                <a:solidFill>
                  <a:srgbClr val="ff0000"/>
                </a:solidFill>
                <a:latin typeface="Trebuchet MS"/>
              </a:rPr>
              <a:t>profile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Trebuchet MS"/>
              </a:rPr>
              <a:t>   </a:t>
            </a:r>
            <a:r>
              <a:rPr lang="en-US" sz="2400">
                <a:solidFill>
                  <a:srgbClr val="323232"/>
                </a:solidFill>
                <a:latin typeface="Trebuchet MS"/>
              </a:rPr>
              <a:t>Click on your </a:t>
            </a:r>
            <a:r>
              <a:rPr lang="en-US" sz="2400">
                <a:solidFill>
                  <a:srgbClr val="ff0000"/>
                </a:solidFill>
                <a:latin typeface="Trebuchet MS"/>
              </a:rPr>
              <a:t>username</a:t>
            </a:r>
            <a:r>
              <a:rPr lang="en-US" sz="2400">
                <a:solidFill>
                  <a:srgbClr val="323232"/>
                </a:solidFill>
                <a:latin typeface="Trebuchet MS"/>
              </a:rPr>
              <a:t> and then on “Edit Profile”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323232"/>
                </a:solidFill>
                <a:latin typeface="Trebuchet MS"/>
              </a:rPr>
              <a:t>Upload a picture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Modify your GitHub </a:t>
            </a:r>
            <a:r>
              <a:rPr lang="en-US" sz="2400">
                <a:solidFill>
                  <a:srgbClr val="0df501"/>
                </a:solidFill>
                <a:latin typeface="Trebuchet MS"/>
              </a:rPr>
              <a:t>settings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df501"/>
                </a:solidFill>
                <a:latin typeface="Trebuchet MS"/>
              </a:rPr>
              <a:t>   </a:t>
            </a:r>
            <a:r>
              <a:rPr lang="en-US" sz="2400">
                <a:solidFill>
                  <a:srgbClr val="323232"/>
                </a:solidFill>
                <a:latin typeface="Trebuchet MS"/>
              </a:rPr>
              <a:t>Go through the different settings.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34" name="Content Placeholder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91800" y="1008000"/>
            <a:ext cx="6532200" cy="5633640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sp>
        <p:nvSpPr>
          <p:cNvPr id="335" name="CustomShape 3"/>
          <p:cNvSpPr/>
          <p:nvPr/>
        </p:nvSpPr>
        <p:spPr>
          <a:xfrm>
            <a:off x="10308600" y="1005840"/>
            <a:ext cx="779040" cy="28008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336" name="CustomShape 4"/>
          <p:cNvSpPr/>
          <p:nvPr/>
        </p:nvSpPr>
        <p:spPr>
          <a:xfrm>
            <a:off x="10662840" y="3704760"/>
            <a:ext cx="690480" cy="209160"/>
          </a:xfrm>
          <a:prstGeom prst="ellipse">
            <a:avLst/>
          </a:prstGeom>
          <a:noFill/>
          <a:ln w="28440">
            <a:solidFill>
              <a:srgbClr val="0000c0"/>
            </a:solidFill>
            <a:round/>
          </a:ln>
        </p:spPr>
      </p:sp>
      <p:sp>
        <p:nvSpPr>
          <p:cNvPr id="337" name="CustomShape 5"/>
          <p:cNvSpPr/>
          <p:nvPr/>
        </p:nvSpPr>
        <p:spPr>
          <a:xfrm>
            <a:off x="11438640" y="981720"/>
            <a:ext cx="228240" cy="280080"/>
          </a:xfrm>
          <a:prstGeom prst="rect">
            <a:avLst/>
          </a:prstGeom>
          <a:noFill/>
          <a:ln w="28440">
            <a:solidFill>
              <a:srgbClr val="0df501"/>
            </a:solidFill>
            <a:round/>
          </a:ln>
        </p:spPr>
      </p:sp>
      <p:sp>
        <p:nvSpPr>
          <p:cNvPr id="338" name="CustomShape 6"/>
          <p:cNvSpPr/>
          <p:nvPr/>
        </p:nvSpPr>
        <p:spPr>
          <a:xfrm>
            <a:off x="10698480" y="5144400"/>
            <a:ext cx="750240" cy="280080"/>
          </a:xfrm>
          <a:prstGeom prst="rect">
            <a:avLst/>
          </a:prstGeom>
          <a:noFill/>
          <a:ln w="28440">
            <a:solidFill>
              <a:srgbClr val="0df501"/>
            </a:solidFill>
            <a:round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37560" y="1919160"/>
            <a:ext cx="8596440" cy="875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Why version control?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717120" y="2764440"/>
            <a:ext cx="8596440" cy="443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Multiple people can work on one project, simultaneously without getting 'conflicted copies‘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Access to historical versions of the file before different edits were made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Undo specific edits without loosing all work that has been done previously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At any point in time you can see who made what edits and when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674640" y="376920"/>
            <a:ext cx="8910000" cy="168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ZA" sz="3600">
                <a:solidFill>
                  <a:srgbClr val="a5300f"/>
                </a:solidFill>
                <a:latin typeface="Trebuchet MS"/>
              </a:rPr>
              <a:t>What is Git?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ZA" sz="2400">
                <a:solidFill>
                  <a:srgbClr val="404040"/>
                </a:solidFill>
                <a:latin typeface="Trebuchet MS"/>
              </a:rPr>
              <a:t>Git is an open source version control system/software.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What is GitHub ?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677160" y="1579320"/>
            <a:ext cx="8596440" cy="4461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u="sng">
                <a:solidFill>
                  <a:srgbClr val="94d340"/>
                </a:solidFill>
                <a:latin typeface="Trebuchet MS"/>
              </a:rPr>
              <a:t>GitHub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 is a web-based Git repository hosting service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2400">
                <a:solidFill>
                  <a:srgbClr val="404040"/>
                </a:solidFill>
                <a:latin typeface="Trebuchet MS"/>
              </a:rPr>
              <a:t>Offers version control and source code management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404040"/>
                </a:solidFill>
                <a:latin typeface="Trebuchet MS"/>
              </a:rPr>
              <a:t>It has a graphical interface for windows desktop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1110600" y="5063040"/>
            <a:ext cx="7514280" cy="149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81801"/>
              </a:gs>
              <a:gs pos="100000">
                <a:srgbClr val="952302"/>
              </a:gs>
            </a:gsLst>
            <a:lin ang="2700000"/>
          </a:gradFill>
          <a:ln w="19080">
            <a:solidFill>
              <a:srgbClr val="7a230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2000">
                <a:solidFill>
                  <a:srgbClr val="ffffff"/>
                </a:solidFill>
                <a:latin typeface="Trebuchet MS"/>
              </a:rPr>
              <a:t>For the purpose of this clinic we have chosen to use another user friendly graphical interface “SmartGit”, compatible with Windows, Mac, and Linux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70720" y="270720"/>
            <a:ext cx="8596440" cy="938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Git commands chart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1152360" y="4545360"/>
            <a:ext cx="2241000" cy="13615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ZA">
                <a:solidFill>
                  <a:srgbClr val="000000"/>
                </a:solidFill>
                <a:latin typeface="Trebuchet MS"/>
              </a:rPr>
              <a:t>Local Repository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ZA" sz="1600">
                <a:solidFill>
                  <a:srgbClr val="000000"/>
                </a:solidFill>
                <a:latin typeface="Trebuchet MS"/>
              </a:rPr>
              <a:t>(SmartGit)</a:t>
            </a: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7845840" y="1518120"/>
            <a:ext cx="2393640" cy="10213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ZA">
                <a:solidFill>
                  <a:srgbClr val="000000"/>
                </a:solidFill>
                <a:latin typeface="Trebuchet MS"/>
              </a:rPr>
              <a:t>Web Interface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000000"/>
                </a:solidFill>
                <a:latin typeface="Trebuchet MS"/>
              </a:rPr>
              <a:t>Repository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ZA" sz="1600">
                <a:solidFill>
                  <a:srgbClr val="000000"/>
                </a:solidFill>
                <a:latin typeface="Trebuchet MS"/>
              </a:rPr>
              <a:t>(On GitHub)</a:t>
            </a:r>
            <a:endParaRPr/>
          </a:p>
        </p:txBody>
      </p:sp>
      <p:sp>
        <p:nvSpPr>
          <p:cNvPr id="272" name="CustomShape 4"/>
          <p:cNvSpPr/>
          <p:nvPr/>
        </p:nvSpPr>
        <p:spPr>
          <a:xfrm>
            <a:off x="436680" y="3957120"/>
            <a:ext cx="1369080" cy="562680"/>
          </a:xfrm>
          <a:prstGeom prst="rect">
            <a:avLst/>
          </a:prstGeom>
          <a:noFill/>
          <a:ln cap="rnd" w="34920">
            <a:solidFill>
              <a:srgbClr val="7a230b"/>
            </a:solidFill>
            <a:custDash>
              <a:ds d="388000" sp="291000"/>
            </a:custDash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000000"/>
                </a:solidFill>
                <a:latin typeface="Trebuchet MS"/>
              </a:rPr>
              <a:t>Commit</a:t>
            </a:r>
            <a:endParaRPr/>
          </a:p>
        </p:txBody>
      </p:sp>
      <p:sp>
        <p:nvSpPr>
          <p:cNvPr id="273" name="CustomShape 5"/>
          <p:cNvSpPr/>
          <p:nvPr/>
        </p:nvSpPr>
        <p:spPr>
          <a:xfrm flipV="1" rot="10800000">
            <a:off x="3394080" y="2471760"/>
            <a:ext cx="4463280" cy="2290320"/>
          </a:xfrm>
          <a:prstGeom prst="straightConnector1">
            <a:avLst/>
          </a:prstGeom>
          <a:noFill/>
          <a:ln w="38160">
            <a:solidFill>
              <a:srgbClr val="00b0f0"/>
            </a:solidFill>
            <a:round/>
            <a:tailEnd len="lg" type="triangle" w="lg"/>
          </a:ln>
        </p:spPr>
      </p:sp>
      <p:sp>
        <p:nvSpPr>
          <p:cNvPr id="274" name="CustomShape 6"/>
          <p:cNvSpPr/>
          <p:nvPr/>
        </p:nvSpPr>
        <p:spPr>
          <a:xfrm rot="20607000">
            <a:off x="3530160" y="1807200"/>
            <a:ext cx="1819800" cy="509040"/>
          </a:xfrm>
          <a:prstGeom prst="ellipse">
            <a:avLst/>
          </a:prstGeom>
          <a:solidFill>
            <a:srgbClr val="ffffff"/>
          </a:solidFill>
          <a:ln cap="rnd" w="34920">
            <a:solidFill>
              <a:srgbClr val="000000"/>
            </a:solidFill>
            <a:custDash>
              <a:ds d="291000" sp="97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000000"/>
                </a:solidFill>
                <a:latin typeface="Trebuchet MS"/>
              </a:rPr>
              <a:t>Clone</a:t>
            </a:r>
            <a:endParaRPr/>
          </a:p>
        </p:txBody>
      </p:sp>
      <p:sp>
        <p:nvSpPr>
          <p:cNvPr id="275" name="CustomShape 7"/>
          <p:cNvSpPr/>
          <p:nvPr/>
        </p:nvSpPr>
        <p:spPr>
          <a:xfrm rot="20607000">
            <a:off x="4059000" y="2862360"/>
            <a:ext cx="1748160" cy="541080"/>
          </a:xfrm>
          <a:prstGeom prst="ellipse">
            <a:avLst/>
          </a:prstGeom>
          <a:solidFill>
            <a:srgbClr val="ffffff"/>
          </a:solidFill>
          <a:ln cap="rnd" w="34920">
            <a:solidFill>
              <a:srgbClr val="00b0f0"/>
            </a:solidFill>
            <a:custDash>
              <a:ds d="291000" sp="97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000000"/>
                </a:solidFill>
                <a:latin typeface="Trebuchet MS"/>
              </a:rPr>
              <a:t>Pull</a:t>
            </a:r>
            <a:endParaRPr/>
          </a:p>
        </p:txBody>
      </p:sp>
      <p:sp>
        <p:nvSpPr>
          <p:cNvPr id="276" name="CustomShape 8"/>
          <p:cNvSpPr/>
          <p:nvPr/>
        </p:nvSpPr>
        <p:spPr>
          <a:xfrm rot="20607000">
            <a:off x="4931280" y="4510800"/>
            <a:ext cx="1819800" cy="509040"/>
          </a:xfrm>
          <a:prstGeom prst="ellipse">
            <a:avLst/>
          </a:prstGeom>
          <a:solidFill>
            <a:srgbClr val="ffffff"/>
          </a:solidFill>
          <a:ln cap="rnd" w="34920">
            <a:solidFill>
              <a:srgbClr val="00b050"/>
            </a:solidFill>
            <a:custDash>
              <a:ds d="291000" sp="97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000000"/>
                </a:solidFill>
                <a:latin typeface="Trebuchet MS"/>
              </a:rPr>
              <a:t>Push</a:t>
            </a:r>
            <a:endParaRPr/>
          </a:p>
        </p:txBody>
      </p:sp>
      <p:sp>
        <p:nvSpPr>
          <p:cNvPr id="277" name="CustomShape 9"/>
          <p:cNvSpPr/>
          <p:nvPr/>
        </p:nvSpPr>
        <p:spPr>
          <a:xfrm flipV="1">
            <a:off x="3390480" y="2518920"/>
            <a:ext cx="5976000" cy="303516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len="lg" type="triangle" w="lg"/>
          </a:ln>
        </p:spPr>
      </p:sp>
      <p:sp>
        <p:nvSpPr>
          <p:cNvPr id="278" name="CustomShape 10"/>
          <p:cNvSpPr/>
          <p:nvPr/>
        </p:nvSpPr>
        <p:spPr>
          <a:xfrm flipH="1">
            <a:off x="2072520" y="2131200"/>
            <a:ext cx="11504520" cy="4726440"/>
          </a:xfrm>
          <a:prstGeom prst="arc">
            <a:avLst>
              <a:gd name="adj1" fmla="val 16199999"/>
              <a:gd name="adj2" fmla="val 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79" name="CustomShape 11"/>
          <p:cNvSpPr/>
          <p:nvPr/>
        </p:nvSpPr>
        <p:spPr>
          <a:xfrm>
            <a:off x="1981800" y="4414320"/>
            <a:ext cx="202680" cy="117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57360" y="0"/>
            <a:ext cx="10866600" cy="82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a5300f"/>
                </a:solidFill>
                <a:latin typeface="Trebuchet MS"/>
              </a:rPr>
              <a:t>Local clone of an online repository</a:t>
            </a:r>
            <a:r>
              <a:rPr lang="en-US" sz="3600">
                <a:solidFill>
                  <a:srgbClr val="a5300f"/>
                </a:solidFill>
                <a:latin typeface="Trebuchet MS"/>
              </a:rPr>
              <a:t>
</a:t>
            </a:r>
            <a:endParaRPr/>
          </a:p>
        </p:txBody>
      </p:sp>
      <p:pic>
        <p:nvPicPr>
          <p:cNvPr id="281" name="Picture 7" descr=""/>
          <p:cNvPicPr/>
          <p:nvPr/>
        </p:nvPicPr>
        <p:blipFill>
          <a:blip r:embed="rId1"/>
          <a:srcRect l="0" t="0" r="33764" b="15423"/>
          <a:stretch>
            <a:fillRect/>
          </a:stretch>
        </p:blipFill>
        <p:spPr>
          <a:xfrm>
            <a:off x="279720" y="846000"/>
            <a:ext cx="9880200" cy="601164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6473880" y="576720"/>
            <a:ext cx="2976480" cy="2837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3" name="CustomShape 3"/>
          <p:cNvSpPr/>
          <p:nvPr/>
        </p:nvSpPr>
        <p:spPr>
          <a:xfrm>
            <a:off x="7127280" y="1596240"/>
            <a:ext cx="16866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3600">
                <a:solidFill>
                  <a:srgbClr val="000000"/>
                </a:solidFill>
                <a:latin typeface="Trebuchet MS"/>
              </a:rPr>
              <a:t>Step 1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8327160" y="4179240"/>
            <a:ext cx="3432600" cy="26784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6" name="CustomShape 2"/>
          <p:cNvSpPr/>
          <p:nvPr/>
        </p:nvSpPr>
        <p:spPr>
          <a:xfrm>
            <a:off x="8904240" y="5151240"/>
            <a:ext cx="2043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3600">
                <a:solidFill>
                  <a:srgbClr val="000000"/>
                </a:solidFill>
                <a:latin typeface="Trebuchet MS"/>
              </a:rPr>
              <a:t>Step 2</a:t>
            </a:r>
            <a:r>
              <a:rPr b="1" lang="en-ZA" sz="3600">
                <a:solidFill>
                  <a:srgbClr val="000000"/>
                </a:solidFill>
                <a:latin typeface="Trebuchet MS"/>
              </a:rPr>
              <a:t>	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88" name="CustomShape 1"/>
          <p:cNvSpPr/>
          <p:nvPr/>
        </p:nvSpPr>
        <p:spPr>
          <a:xfrm>
            <a:off x="0" y="4059360"/>
            <a:ext cx="3759480" cy="27982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9" name="CustomShape 2"/>
          <p:cNvSpPr/>
          <p:nvPr/>
        </p:nvSpPr>
        <p:spPr>
          <a:xfrm>
            <a:off x="996120" y="5080320"/>
            <a:ext cx="15685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3600">
                <a:solidFill>
                  <a:srgbClr val="000000"/>
                </a:solidFill>
                <a:latin typeface="Trebuchet MS"/>
              </a:rPr>
              <a:t>Step 3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91" name="CustomShape 1"/>
          <p:cNvSpPr/>
          <p:nvPr/>
        </p:nvSpPr>
        <p:spPr>
          <a:xfrm>
            <a:off x="6995160" y="3332160"/>
            <a:ext cx="4283280" cy="2639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2" name="CustomShape 2"/>
          <p:cNvSpPr/>
          <p:nvPr/>
        </p:nvSpPr>
        <p:spPr>
          <a:xfrm>
            <a:off x="8071920" y="4187520"/>
            <a:ext cx="17863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3600">
                <a:solidFill>
                  <a:srgbClr val="000000"/>
                </a:solidFill>
                <a:latin typeface="Trebuchet MS"/>
              </a:rPr>
              <a:t>Step 4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99000"/>
            <a:ext cx="11836080" cy="5858640"/>
          </a:xfrm>
          <a:prstGeom prst="rect">
            <a:avLst/>
          </a:prstGeom>
          <a:ln>
            <a:noFill/>
          </a:ln>
        </p:spPr>
      </p:pic>
      <p:sp>
        <p:nvSpPr>
          <p:cNvPr id="294" name="TextShape 1"/>
          <p:cNvSpPr txBox="1"/>
          <p:nvPr/>
        </p:nvSpPr>
        <p:spPr>
          <a:xfrm>
            <a:off x="423360" y="30492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After cloning…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6675840" y="2466720"/>
            <a:ext cx="5028840" cy="35809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6" name="CustomShape 3"/>
          <p:cNvSpPr/>
          <p:nvPr/>
        </p:nvSpPr>
        <p:spPr>
          <a:xfrm>
            <a:off x="7670880" y="3327480"/>
            <a:ext cx="2895120" cy="15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3200">
                <a:solidFill>
                  <a:srgbClr val="000000"/>
                </a:solidFill>
                <a:latin typeface="Trebuchet MS"/>
              </a:rPr>
              <a:t>Local Files have been modified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1422360" y="3860640"/>
            <a:ext cx="3225600" cy="17776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8" name="CustomShape 5"/>
          <p:cNvSpPr/>
          <p:nvPr/>
        </p:nvSpPr>
        <p:spPr>
          <a:xfrm>
            <a:off x="1955880" y="4343400"/>
            <a:ext cx="20314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2400">
                <a:solidFill>
                  <a:srgbClr val="000000"/>
                </a:solidFill>
                <a:latin typeface="Trebuchet MS"/>
              </a:rPr>
              <a:t>View Branches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