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71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7" r:id="rId18"/>
    <p:sldId id="275" r:id="rId19"/>
    <p:sldId id="276" r:id="rId20"/>
    <p:sldId id="278" r:id="rId21"/>
    <p:sldId id="279" r:id="rId22"/>
    <p:sldId id="274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499" autoAdjust="0"/>
  </p:normalViewPr>
  <p:slideViewPr>
    <p:cSldViewPr snapToGrid="0">
      <p:cViewPr>
        <p:scale>
          <a:sx n="66" d="100"/>
          <a:sy n="66" d="100"/>
        </p:scale>
        <p:origin x="-824" y="-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ZA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ZA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Z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5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Z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6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93FAE02-BEF6-4961-A8BE-9B851B34A44C}" type="slidenum">
              <a:rPr lang="en-ZA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142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FAE02-BEF6-4961-A8BE-9B851B34A44C}" type="slidenum">
              <a:rPr lang="en-ZA" sz="1400" smtClean="0">
                <a:latin typeface="Times New Roman"/>
              </a:rPr>
              <a:pPr algn="r"/>
              <a:t>4</a:t>
            </a:fld>
            <a:endParaRPr lang="en-ZA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3514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0462DE8-9CF4-4057-81B2-2F24C49B2A08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1053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BC14AC1-0018-48E3-B35B-3C3961C2C9D2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87382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A0212E3-5043-4E09-9030-A765F0C63C60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9252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7EC1C1F-AE2D-4FF8-B7FD-0B24CEA5B9CE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6112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04C2023-5017-4BDE-A913-366547531D36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8892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2407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662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3684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4194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6061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6055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512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7365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2951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3360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0134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2945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7604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2257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8364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910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8632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506960" y="173952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dirty="0">
                <a:solidFill>
                  <a:srgbClr val="A5300F"/>
                </a:solidFill>
                <a:latin typeface="Trebuchet MS"/>
              </a:rPr>
              <a:t>Introduction to Git and </a:t>
            </a:r>
            <a:r>
              <a:rPr lang="en-US" sz="5400" dirty="0" smtClean="0">
                <a:solidFill>
                  <a:srgbClr val="A5300F"/>
                </a:solidFill>
                <a:latin typeface="Trebuchet MS"/>
              </a:rPr>
              <a:t>GitHub</a:t>
            </a:r>
            <a:endParaRPr dirty="0"/>
          </a:p>
        </p:txBody>
      </p:sp>
      <p:sp>
        <p:nvSpPr>
          <p:cNvPr id="262" name="TextShape 2"/>
          <p:cNvSpPr txBox="1"/>
          <p:nvPr/>
        </p:nvSpPr>
        <p:spPr>
          <a:xfrm>
            <a:off x="1506960" y="4050720"/>
            <a:ext cx="7766640" cy="233316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r>
              <a:rPr lang="en-ZA" sz="2400" dirty="0">
                <a:solidFill>
                  <a:srgbClr val="808080"/>
                </a:solidFill>
                <a:latin typeface="Trebuchet MS"/>
              </a:rPr>
              <a:t>By MMED 2015 mentors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ZA" sz="2400" dirty="0">
                <a:solidFill>
                  <a:srgbClr val="808080"/>
                </a:solidFill>
                <a:latin typeface="Trebuchet MS"/>
              </a:rPr>
              <a:t>Eva, Ivy, Joseph &amp; Roxy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ZA" sz="2400" dirty="0">
                <a:solidFill>
                  <a:srgbClr val="808080"/>
                </a:solidFill>
                <a:latin typeface="Trebuchet MS"/>
              </a:rPr>
              <a:t>AIMS – South Africa, Muizenberg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87360" y="0"/>
            <a:ext cx="8596440" cy="830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Commit</a:t>
            </a:r>
            <a:endParaRPr dirty="0"/>
          </a:p>
        </p:txBody>
      </p:sp>
      <p:sp>
        <p:nvSpPr>
          <p:cNvPr id="303" name="TextShape 2"/>
          <p:cNvSpPr txBox="1"/>
          <p:nvPr/>
        </p:nvSpPr>
        <p:spPr>
          <a:xfrm>
            <a:off x="300240" y="667440"/>
            <a:ext cx="10814040" cy="5537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0000"/>
                </a:solidFill>
                <a:latin typeface="Trebuchet MS"/>
              </a:rPr>
              <a:t>Tells Git that the current state of all your files is important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0000"/>
                </a:solidFill>
                <a:latin typeface="Trebuchet MS"/>
              </a:rPr>
              <a:t>Make sure that new files have been added first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pic>
        <p:nvPicPr>
          <p:cNvPr id="8" name="Picture 7" descr="Commit, push, pull 1.png"/>
          <p:cNvPicPr>
            <a:picLocks noChangeAspect="1"/>
          </p:cNvPicPr>
          <p:nvPr/>
        </p:nvPicPr>
        <p:blipFill>
          <a:blip r:embed="rId3"/>
          <a:srcRect b="43879"/>
          <a:stretch>
            <a:fillRect/>
          </a:stretch>
        </p:blipFill>
        <p:spPr>
          <a:xfrm>
            <a:off x="7699" y="2085545"/>
            <a:ext cx="12184301" cy="4772455"/>
          </a:xfrm>
          <a:prstGeom prst="rect">
            <a:avLst/>
          </a:prstGeom>
        </p:spPr>
      </p:pic>
      <p:sp>
        <p:nvSpPr>
          <p:cNvPr id="305" name="CustomShape 3"/>
          <p:cNvSpPr/>
          <p:nvPr/>
        </p:nvSpPr>
        <p:spPr>
          <a:xfrm>
            <a:off x="8458440" y="0"/>
            <a:ext cx="3733560" cy="33271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06" name="CustomShape 4"/>
          <p:cNvSpPr/>
          <p:nvPr/>
        </p:nvSpPr>
        <p:spPr>
          <a:xfrm>
            <a:off x="9113060" y="1221912"/>
            <a:ext cx="2463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1: Click on ‘Commit’</a:t>
            </a:r>
            <a:endParaRPr/>
          </a:p>
        </p:txBody>
      </p:sp>
      <p:sp>
        <p:nvSpPr>
          <p:cNvPr id="307" name="CustomShape 5"/>
          <p:cNvSpPr/>
          <p:nvPr/>
        </p:nvSpPr>
        <p:spPr>
          <a:xfrm>
            <a:off x="4124775" y="3143322"/>
            <a:ext cx="406080" cy="309852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62B0D"/>
              </a:gs>
              <a:gs pos="100000">
                <a:srgbClr val="A94B3F"/>
              </a:gs>
            </a:gsLst>
            <a:lin ang="16200000"/>
          </a:gradFill>
          <a:ln w="12600">
            <a:solidFill>
              <a:srgbClr val="A5300F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0" y="374915"/>
            <a:ext cx="4190760" cy="393660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0" name="CustomShape 2"/>
          <p:cNvSpPr/>
          <p:nvPr/>
        </p:nvSpPr>
        <p:spPr>
          <a:xfrm>
            <a:off x="952297" y="1961172"/>
            <a:ext cx="22093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</a:t>
            </a:r>
            <a:endParaRPr/>
          </a:p>
        </p:txBody>
      </p:sp>
      <p:pic>
        <p:nvPicPr>
          <p:cNvPr id="5" name="Picture 4" descr="Commit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83" y="0"/>
            <a:ext cx="785371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mit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1007"/>
            <a:ext cx="12213041" cy="4656993"/>
          </a:xfrm>
          <a:prstGeom prst="rect">
            <a:avLst/>
          </a:prstGeom>
        </p:spPr>
      </p:pic>
      <p:sp>
        <p:nvSpPr>
          <p:cNvPr id="312" name="CustomShape 1"/>
          <p:cNvSpPr/>
          <p:nvPr/>
        </p:nvSpPr>
        <p:spPr>
          <a:xfrm>
            <a:off x="5867880" y="0"/>
            <a:ext cx="6324120" cy="342864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3" name="CustomShape 2"/>
          <p:cNvSpPr/>
          <p:nvPr/>
        </p:nvSpPr>
        <p:spPr>
          <a:xfrm>
            <a:off x="7245224" y="927328"/>
            <a:ext cx="3530160" cy="155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3: View the Output Tab to confirm changes have been ‘Committed’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anch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614203"/>
          </a:xfrm>
          <a:prstGeom prst="rect">
            <a:avLst/>
          </a:prstGeom>
        </p:spPr>
      </p:pic>
      <p:sp>
        <p:nvSpPr>
          <p:cNvPr id="300" name="CustomShape 1"/>
          <p:cNvSpPr/>
          <p:nvPr/>
        </p:nvSpPr>
        <p:spPr>
          <a:xfrm>
            <a:off x="537599" y="3983460"/>
            <a:ext cx="3352320" cy="2874539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01" name="CustomShape 2"/>
          <p:cNvSpPr/>
          <p:nvPr/>
        </p:nvSpPr>
        <p:spPr>
          <a:xfrm>
            <a:off x="1064153" y="4783049"/>
            <a:ext cx="226008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Zoom in and look at the ‘Branches’ tab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0" y="0"/>
            <a:ext cx="859608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Push/Pull</a:t>
            </a:r>
            <a:endParaRPr dirty="0"/>
          </a:p>
        </p:txBody>
      </p:sp>
      <p:sp>
        <p:nvSpPr>
          <p:cNvPr id="315" name="CustomShape 2"/>
          <p:cNvSpPr/>
          <p:nvPr/>
        </p:nvSpPr>
        <p:spPr>
          <a:xfrm>
            <a:off x="0" y="660240"/>
            <a:ext cx="1054080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ZA" sz="2400">
                <a:solidFill>
                  <a:srgbClr val="000000"/>
                </a:solidFill>
                <a:latin typeface="Trebuchet MS"/>
              </a:rPr>
              <a:t>Push: sending your committed changes to the online repository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ZA" sz="2400">
                <a:solidFill>
                  <a:srgbClr val="000000"/>
                </a:solidFill>
                <a:latin typeface="Trebuchet MS"/>
              </a:rPr>
              <a:t>Pull: grabbing the most recently updated version of the online repository</a:t>
            </a:r>
            <a:endParaRPr/>
          </a:p>
        </p:txBody>
      </p:sp>
      <p:sp>
        <p:nvSpPr>
          <p:cNvPr id="317" name="CustomShape 3"/>
          <p:cNvSpPr/>
          <p:nvPr/>
        </p:nvSpPr>
        <p:spPr>
          <a:xfrm>
            <a:off x="8458440" y="2298919"/>
            <a:ext cx="3733560" cy="33271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8" name="CustomShape 4"/>
          <p:cNvSpPr/>
          <p:nvPr/>
        </p:nvSpPr>
        <p:spPr>
          <a:xfrm>
            <a:off x="9083845" y="3531167"/>
            <a:ext cx="2463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1: Click on ‘Push’</a:t>
            </a:r>
            <a:endParaRPr/>
          </a:p>
        </p:txBody>
      </p:sp>
      <p:pic>
        <p:nvPicPr>
          <p:cNvPr id="8" name="Picture 7" descr="Commit, push, pull 1.png"/>
          <p:cNvPicPr>
            <a:picLocks noChangeAspect="1"/>
          </p:cNvPicPr>
          <p:nvPr/>
        </p:nvPicPr>
        <p:blipFill>
          <a:blip r:embed="rId3"/>
          <a:srcRect r="45068" b="51175"/>
          <a:stretch>
            <a:fillRect/>
          </a:stretch>
        </p:blipFill>
        <p:spPr>
          <a:xfrm>
            <a:off x="0" y="1866646"/>
            <a:ext cx="8043016" cy="4989439"/>
          </a:xfrm>
          <a:prstGeom prst="rect">
            <a:avLst/>
          </a:prstGeom>
        </p:spPr>
      </p:pic>
      <p:sp>
        <p:nvSpPr>
          <p:cNvPr id="319" name="CustomShape 5"/>
          <p:cNvSpPr/>
          <p:nvPr/>
        </p:nvSpPr>
        <p:spPr>
          <a:xfrm>
            <a:off x="1580311" y="3213710"/>
            <a:ext cx="406080" cy="309852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62B0D"/>
              </a:gs>
              <a:gs pos="100000">
                <a:srgbClr val="A94B3F"/>
              </a:gs>
            </a:gsLst>
            <a:lin ang="16200000"/>
          </a:gradFill>
          <a:ln w="12600">
            <a:solidFill>
              <a:srgbClr val="A5300F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sh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88978"/>
          </a:xfrm>
          <a:prstGeom prst="rect">
            <a:avLst/>
          </a:prstGeom>
        </p:spPr>
      </p:pic>
      <p:sp>
        <p:nvSpPr>
          <p:cNvPr id="321" name="CustomShape 1"/>
          <p:cNvSpPr/>
          <p:nvPr/>
        </p:nvSpPr>
        <p:spPr>
          <a:xfrm>
            <a:off x="2398373" y="3810240"/>
            <a:ext cx="3860280" cy="3047760"/>
          </a:xfrm>
          <a:prstGeom prst="irregularSeal1">
            <a:avLst/>
          </a:prstGeom>
          <a:gradFill>
            <a:gsLst>
              <a:gs pos="0">
                <a:srgbClr val="CE8A22"/>
              </a:gs>
              <a:gs pos="100000">
                <a:srgbClr val="E29D46"/>
              </a:gs>
            </a:gsLst>
            <a:lin ang="16200000"/>
          </a:gradFill>
          <a:ln w="12600">
            <a:solidFill>
              <a:srgbClr val="E19825"/>
            </a:solidFill>
            <a:round/>
          </a:ln>
        </p:spPr>
      </p:sp>
      <p:sp>
        <p:nvSpPr>
          <p:cNvPr id="322" name="CustomShape 2"/>
          <p:cNvSpPr/>
          <p:nvPr/>
        </p:nvSpPr>
        <p:spPr>
          <a:xfrm>
            <a:off x="3184305" y="4976775"/>
            <a:ext cx="21841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1"/>
          <p:cNvPicPr/>
          <p:nvPr/>
        </p:nvPicPr>
        <p:blipFill>
          <a:blip r:embed="rId2"/>
          <a:srcRect r="21561" b="10488"/>
          <a:stretch>
            <a:fillRect/>
          </a:stretch>
        </p:blipFill>
        <p:spPr>
          <a:xfrm>
            <a:off x="0" y="0"/>
            <a:ext cx="9005099" cy="685800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8119983" y="0"/>
            <a:ext cx="4072017" cy="6292714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25" name="CustomShape 2"/>
          <p:cNvSpPr/>
          <p:nvPr/>
        </p:nvSpPr>
        <p:spPr>
          <a:xfrm>
            <a:off x="9236203" y="1632107"/>
            <a:ext cx="1777680" cy="30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3: You may have to enter your GitHub username and password!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ush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" y="0"/>
            <a:ext cx="12182470" cy="4560774"/>
          </a:xfrm>
          <a:prstGeom prst="rect">
            <a:avLst/>
          </a:prstGeom>
        </p:spPr>
      </p:pic>
      <p:sp>
        <p:nvSpPr>
          <p:cNvPr id="3" name="Explosion 1 2"/>
          <p:cNvSpPr/>
          <p:nvPr/>
        </p:nvSpPr>
        <p:spPr>
          <a:xfrm>
            <a:off x="7169925" y="2905810"/>
            <a:ext cx="5022075" cy="3952190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6333" y="4060436"/>
            <a:ext cx="2462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>
                <a:solidFill>
                  <a:srgbClr val="000000"/>
                </a:solidFill>
              </a:rPr>
              <a:t>Step 4: View the Output Tab to confirm your updated files were pushed to GitHub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Pull</a:t>
            </a:r>
            <a:endParaRPr lang="en-US" sz="4000" dirty="0"/>
          </a:p>
        </p:txBody>
      </p:sp>
      <p:pic>
        <p:nvPicPr>
          <p:cNvPr id="8" name="Picture 7" descr="Commit, push, pull 1.png"/>
          <p:cNvPicPr>
            <a:picLocks noChangeAspect="1"/>
          </p:cNvPicPr>
          <p:nvPr/>
        </p:nvPicPr>
        <p:blipFill>
          <a:blip r:embed="rId2"/>
          <a:srcRect r="48303" b="45282"/>
          <a:stretch>
            <a:fillRect/>
          </a:stretch>
        </p:blipFill>
        <p:spPr>
          <a:xfrm>
            <a:off x="2847766" y="0"/>
            <a:ext cx="9344234" cy="6902748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3139506" y="1524610"/>
            <a:ext cx="381717" cy="194407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xplosion 1 5"/>
          <p:cNvSpPr/>
          <p:nvPr/>
        </p:nvSpPr>
        <p:spPr>
          <a:xfrm>
            <a:off x="7829961" y="3164968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1: Click on </a:t>
            </a:r>
            <a:r>
              <a:rPr lang="en-US" sz="2400" b="1" dirty="0" smtClean="0">
                <a:solidFill>
                  <a:schemeClr val="tx1"/>
                </a:solidFill>
              </a:rPr>
              <a:t>‘Pull’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263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ll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335375" cy="5830865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8458200" y="538826"/>
            <a:ext cx="3733800" cy="3259414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Step 2: In the dialogue box, click </a:t>
            </a:r>
            <a:r>
              <a:rPr lang="en-US" sz="2000" b="1" dirty="0" smtClean="0">
                <a:solidFill>
                  <a:schemeClr val="tx1"/>
                </a:solidFill>
              </a:rPr>
              <a:t>‘Rebase’ and ‘Configure’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643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37560" y="1919160"/>
            <a:ext cx="8596440" cy="875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Why version control?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717120" y="2764440"/>
            <a:ext cx="8596440" cy="443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Multiple people can work on one project, simultaneously without getting 'conflicted copies‘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sz="24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Access to historical versions of the file before different edits were made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sz="24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Undo specific edits without loosing all work that has been done previously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sz="24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At any point in time you can see who made what edits and when</a:t>
            </a:r>
            <a:endParaRPr sz="2400" dirty="0"/>
          </a:p>
        </p:txBody>
      </p:sp>
      <p:sp>
        <p:nvSpPr>
          <p:cNvPr id="265" name="CustomShape 3"/>
          <p:cNvSpPr/>
          <p:nvPr/>
        </p:nvSpPr>
        <p:spPr>
          <a:xfrm>
            <a:off x="674640" y="376920"/>
            <a:ext cx="8910000" cy="168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dirty="0">
                <a:solidFill>
                  <a:srgbClr val="A5300F"/>
                </a:solidFill>
                <a:latin typeface="Trebuchet MS"/>
              </a:rPr>
              <a:t>What is Git?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ZA" sz="2400" dirty="0">
                <a:solidFill>
                  <a:srgbClr val="404040"/>
                </a:solidFill>
                <a:latin typeface="Trebuchet MS"/>
              </a:rPr>
              <a:t>Git is an open source version control system/software.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ll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99314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461799" y="4291362"/>
            <a:ext cx="4079233" cy="2566638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5542" y="5311282"/>
            <a:ext cx="159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Step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ll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44357" cy="4676237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5137524" y="2039840"/>
            <a:ext cx="6445957" cy="4818161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2924" y="3329174"/>
            <a:ext cx="36943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>
                <a:solidFill>
                  <a:srgbClr val="000000"/>
                </a:solidFill>
              </a:rPr>
              <a:t>Step 4: View the Output Tab to confirm </a:t>
            </a:r>
            <a:r>
              <a:rPr lang="en-US" sz="2400" b="1" dirty="0">
                <a:solidFill>
                  <a:srgbClr val="000000"/>
                </a:solidFill>
              </a:rPr>
              <a:t>that you pulled the most recent version of the repository from GitHub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0" y="30492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Your GitHub Wiki, Profile and more</a:t>
            </a:r>
            <a:endParaRPr dirty="0"/>
          </a:p>
        </p:txBody>
      </p:sp>
      <p:sp>
        <p:nvSpPr>
          <p:cNvPr id="333" name="TextShape 2"/>
          <p:cNvSpPr txBox="1"/>
          <p:nvPr/>
        </p:nvSpPr>
        <p:spPr>
          <a:xfrm>
            <a:off x="461799" y="1164600"/>
            <a:ext cx="10864325" cy="569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/>
              </a:rPr>
              <a:t>Create a </a:t>
            </a:r>
            <a:r>
              <a:rPr lang="en-US" sz="2800" dirty="0">
                <a:solidFill>
                  <a:srgbClr val="0000C0"/>
                </a:solidFill>
                <a:latin typeface="Trebuchet MS"/>
              </a:rPr>
              <a:t>wiki page</a:t>
            </a:r>
            <a:endParaRPr sz="2800"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000000"/>
                </a:solidFill>
                <a:latin typeface="Trebuchet MS"/>
              </a:rPr>
              <a:t>Page 1 (Home): Self Introduction</a:t>
            </a:r>
            <a:endParaRPr sz="2800"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000000"/>
                </a:solidFill>
                <a:latin typeface="Trebuchet MS"/>
              </a:rPr>
              <a:t>Page 2: Research interests</a:t>
            </a:r>
            <a:endParaRPr sz="2800"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000000"/>
                </a:solidFill>
                <a:latin typeface="Trebuchet MS"/>
              </a:rPr>
              <a:t>Page 3: MMED expectations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/>
              </a:rPr>
              <a:t>Edit your github </a:t>
            </a:r>
            <a:r>
              <a:rPr lang="en-US" sz="2800" dirty="0">
                <a:solidFill>
                  <a:srgbClr val="FF0000"/>
                </a:solidFill>
                <a:latin typeface="Trebuchet MS"/>
              </a:rPr>
              <a:t>profile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Trebuchet MS"/>
              </a:rPr>
              <a:t>   </a:t>
            </a:r>
            <a:r>
              <a:rPr lang="en-US" sz="2800" dirty="0">
                <a:solidFill>
                  <a:srgbClr val="323232"/>
                </a:solidFill>
                <a:latin typeface="Trebuchet MS"/>
              </a:rPr>
              <a:t>Click on your </a:t>
            </a:r>
            <a:r>
              <a:rPr lang="en-US" sz="2800" dirty="0">
                <a:solidFill>
                  <a:srgbClr val="FF0000"/>
                </a:solidFill>
                <a:latin typeface="Trebuchet MS"/>
              </a:rPr>
              <a:t>username</a:t>
            </a:r>
            <a:r>
              <a:rPr lang="en-US" sz="2800" dirty="0">
                <a:solidFill>
                  <a:srgbClr val="323232"/>
                </a:solidFill>
                <a:latin typeface="Trebuchet MS"/>
              </a:rPr>
              <a:t> and then on “Edit Profile”</a:t>
            </a:r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323232"/>
                </a:solidFill>
                <a:latin typeface="Trebuchet MS"/>
              </a:rPr>
              <a:t>Upload a picture 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sz="28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/>
              </a:rPr>
              <a:t>Modify your GitHub </a:t>
            </a:r>
            <a:r>
              <a:rPr lang="en-US" sz="2800" dirty="0">
                <a:solidFill>
                  <a:srgbClr val="0DF501"/>
                </a:solidFill>
                <a:latin typeface="Trebuchet MS"/>
              </a:rPr>
              <a:t>settings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DF501"/>
                </a:solidFill>
                <a:latin typeface="Trebuchet MS"/>
              </a:rPr>
              <a:t>   </a:t>
            </a:r>
            <a:r>
              <a:rPr lang="en-US" sz="2800" dirty="0">
                <a:solidFill>
                  <a:srgbClr val="323232"/>
                </a:solidFill>
                <a:latin typeface="Trebuchet MS"/>
              </a:rPr>
              <a:t>Go through the different settings.</a:t>
            </a:r>
            <a:endParaRPr sz="28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5-19 at 12.00.36 PM.png"/>
          <p:cNvPicPr>
            <a:picLocks noChangeAspect="1"/>
          </p:cNvPicPr>
          <p:nvPr/>
        </p:nvPicPr>
        <p:blipFill>
          <a:blip r:embed="rId2"/>
          <a:srcRect l="2841"/>
          <a:stretch>
            <a:fillRect/>
          </a:stretch>
        </p:blipFill>
        <p:spPr>
          <a:xfrm>
            <a:off x="-1" y="0"/>
            <a:ext cx="12254657" cy="685800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flipH="1">
            <a:off x="10332774" y="3637073"/>
            <a:ext cx="269383" cy="119311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What is GitHub ?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677160" y="1579320"/>
            <a:ext cx="8596440" cy="4461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u="sng" dirty="0" smtClean="0">
                <a:solidFill>
                  <a:schemeClr val="accent6"/>
                </a:solidFill>
                <a:latin typeface="Trebuchet MS"/>
              </a:rPr>
              <a:t> GitHub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 is a web-based Git repository hosting service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 Offers version control and source code management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rgbClr val="404040"/>
                </a:solidFill>
                <a:latin typeface="Trebuchet MS"/>
              </a:rPr>
              <a:t> It 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has a graphical interface for windows desktop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8" name="CustomShape 3"/>
          <p:cNvSpPr/>
          <p:nvPr/>
        </p:nvSpPr>
        <p:spPr>
          <a:xfrm>
            <a:off x="1055516" y="4424062"/>
            <a:ext cx="7514280" cy="149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81801"/>
              </a:gs>
              <a:gs pos="100000">
                <a:srgbClr val="952302"/>
              </a:gs>
            </a:gsLst>
            <a:lin ang="2700000"/>
          </a:gradFill>
          <a:ln w="19080">
            <a:solidFill>
              <a:srgbClr val="7A230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2000">
                <a:solidFill>
                  <a:srgbClr val="FFFFFF"/>
                </a:solidFill>
                <a:latin typeface="Trebuchet MS"/>
              </a:rPr>
              <a:t>For the purpose of this clinic we have chosen to use another user friendly graphical interface “SmartGit”, compatible with Windows, Mac, and Linux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70720" y="270720"/>
            <a:ext cx="8596440" cy="938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Git commands chart</a:t>
            </a:r>
            <a:endParaRPr dirty="0"/>
          </a:p>
        </p:txBody>
      </p:sp>
      <p:sp>
        <p:nvSpPr>
          <p:cNvPr id="270" name="CustomShape 2"/>
          <p:cNvSpPr/>
          <p:nvPr/>
        </p:nvSpPr>
        <p:spPr>
          <a:xfrm>
            <a:off x="1152360" y="4545360"/>
            <a:ext cx="2241000" cy="1361520"/>
          </a:xfrm>
          <a:prstGeom prst="rect">
            <a:avLst/>
          </a:prstGeom>
          <a:solidFill>
            <a:srgbClr val="D2B191"/>
          </a:solidFill>
          <a:ln w="34920">
            <a:solidFill>
              <a:srgbClr val="7A230B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Local Repository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ZA" sz="1600" b="1" dirty="0" err="1">
                <a:solidFill>
                  <a:srgbClr val="000000"/>
                </a:solidFill>
                <a:latin typeface="Trebuchet MS"/>
              </a:rPr>
              <a:t>SmartGit</a:t>
            </a: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)</a:t>
            </a:r>
            <a:endParaRPr dirty="0"/>
          </a:p>
        </p:txBody>
      </p:sp>
      <p:sp>
        <p:nvSpPr>
          <p:cNvPr id="271" name="CustomShape 3"/>
          <p:cNvSpPr/>
          <p:nvPr/>
        </p:nvSpPr>
        <p:spPr>
          <a:xfrm>
            <a:off x="7878891" y="1518120"/>
            <a:ext cx="2393640" cy="1021320"/>
          </a:xfrm>
          <a:prstGeom prst="rect">
            <a:avLst/>
          </a:prstGeom>
          <a:solidFill>
            <a:srgbClr val="D2B191"/>
          </a:solidFill>
          <a:ln w="34920">
            <a:solidFill>
              <a:srgbClr val="7A230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 Web Interface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Repository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(On GitHub)</a:t>
            </a:r>
            <a:endParaRPr dirty="0"/>
          </a:p>
        </p:txBody>
      </p:sp>
      <p:sp>
        <p:nvSpPr>
          <p:cNvPr id="272" name="CustomShape 4"/>
          <p:cNvSpPr/>
          <p:nvPr/>
        </p:nvSpPr>
        <p:spPr>
          <a:xfrm>
            <a:off x="436680" y="3957120"/>
            <a:ext cx="1369080" cy="562680"/>
          </a:xfrm>
          <a:prstGeom prst="rect">
            <a:avLst/>
          </a:prstGeom>
          <a:noFill/>
          <a:ln w="34920" cap="rnd">
            <a:solidFill>
              <a:srgbClr val="7A230B"/>
            </a:solidFill>
            <a:custDash>
              <a:ds d="388000" sp="291000"/>
            </a:custDash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Commit</a:t>
            </a:r>
            <a:endParaRPr dirty="0"/>
          </a:p>
        </p:txBody>
      </p:sp>
      <p:sp>
        <p:nvSpPr>
          <p:cNvPr id="273" name="CustomShape 5"/>
          <p:cNvSpPr/>
          <p:nvPr/>
        </p:nvSpPr>
        <p:spPr>
          <a:xfrm rot="10800000" flipV="1">
            <a:off x="3394080" y="2372607"/>
            <a:ext cx="4463280" cy="2290320"/>
          </a:xfrm>
          <a:prstGeom prst="straightConnector1">
            <a:avLst/>
          </a:prstGeom>
          <a:noFill/>
          <a:ln w="38160">
            <a:solidFill>
              <a:srgbClr val="00B0F0"/>
            </a:solidFill>
            <a:round/>
            <a:tailEnd type="triangle" w="lg" len="lg"/>
          </a:ln>
        </p:spPr>
      </p:sp>
      <p:sp>
        <p:nvSpPr>
          <p:cNvPr id="274" name="CustomShape 6"/>
          <p:cNvSpPr/>
          <p:nvPr/>
        </p:nvSpPr>
        <p:spPr>
          <a:xfrm rot="20607000">
            <a:off x="3530160" y="1807200"/>
            <a:ext cx="1819800" cy="50904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000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Clone</a:t>
            </a:r>
            <a:endParaRPr dirty="0"/>
          </a:p>
        </p:txBody>
      </p:sp>
      <p:sp>
        <p:nvSpPr>
          <p:cNvPr id="275" name="CustomShape 7"/>
          <p:cNvSpPr/>
          <p:nvPr/>
        </p:nvSpPr>
        <p:spPr>
          <a:xfrm rot="20607000">
            <a:off x="4059000" y="3093717"/>
            <a:ext cx="1748160" cy="54108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B0F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>
                <a:solidFill>
                  <a:srgbClr val="000000"/>
                </a:solidFill>
                <a:latin typeface="Trebuchet MS"/>
              </a:rPr>
              <a:t>Pull</a:t>
            </a:r>
            <a:endParaRPr/>
          </a:p>
        </p:txBody>
      </p:sp>
      <p:sp>
        <p:nvSpPr>
          <p:cNvPr id="276" name="CustomShape 8"/>
          <p:cNvSpPr/>
          <p:nvPr/>
        </p:nvSpPr>
        <p:spPr>
          <a:xfrm rot="20607000">
            <a:off x="4931280" y="4676055"/>
            <a:ext cx="1819800" cy="50904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B05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Push</a:t>
            </a:r>
            <a:endParaRPr dirty="0"/>
          </a:p>
        </p:txBody>
      </p:sp>
      <p:sp>
        <p:nvSpPr>
          <p:cNvPr id="277" name="CustomShape 9"/>
          <p:cNvSpPr/>
          <p:nvPr/>
        </p:nvSpPr>
        <p:spPr>
          <a:xfrm flipV="1">
            <a:off x="3445565" y="2585022"/>
            <a:ext cx="5976000" cy="3035160"/>
          </a:xfrm>
          <a:prstGeom prst="straightConnector1">
            <a:avLst/>
          </a:prstGeom>
          <a:noFill/>
          <a:ln w="38160">
            <a:solidFill>
              <a:srgbClr val="00B050"/>
            </a:solidFill>
            <a:round/>
            <a:tailEnd type="triangle" w="lg" len="lg"/>
          </a:ln>
        </p:spPr>
      </p:sp>
      <p:sp>
        <p:nvSpPr>
          <p:cNvPr id="278" name="CustomShape 10"/>
          <p:cNvSpPr/>
          <p:nvPr/>
        </p:nvSpPr>
        <p:spPr>
          <a:xfrm flipH="1">
            <a:off x="2095098" y="2040888"/>
            <a:ext cx="11504520" cy="4726440"/>
          </a:xfrm>
          <a:prstGeom prst="arc">
            <a:avLst>
              <a:gd name="adj1" fmla="val 16199999"/>
              <a:gd name="adj2" fmla="val 0"/>
            </a:avLst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279" name="CustomShape 11"/>
          <p:cNvSpPr/>
          <p:nvPr/>
        </p:nvSpPr>
        <p:spPr>
          <a:xfrm>
            <a:off x="1981800" y="4414320"/>
            <a:ext cx="202680" cy="117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69" grpId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74" grpId="0" uiExpand="1" animBg="1"/>
      <p:bldP spid="274" grpId="1" animBg="1"/>
      <p:bldP spid="275" grpId="0" animBg="1"/>
      <p:bldP spid="275" grpId="1" animBg="1"/>
      <p:bldP spid="276" grpId="0" animBg="1"/>
      <p:bldP spid="27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57360" y="0"/>
            <a:ext cx="10866600" cy="82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A5300F"/>
                </a:solidFill>
                <a:latin typeface="Trebuchet MS"/>
              </a:rPr>
              <a:t>Local clone of an online repository</a:t>
            </a:r>
            <a:r>
              <a:rPr lang="en-US" sz="3600" dirty="0">
                <a:solidFill>
                  <a:srgbClr val="A5300F"/>
                </a:solidFill>
                <a:latin typeface="Trebuchet MS"/>
              </a:rPr>
              <a:t>
</a:t>
            </a:r>
            <a:endParaRPr dirty="0"/>
          </a:p>
        </p:txBody>
      </p:sp>
      <p:pic>
        <p:nvPicPr>
          <p:cNvPr id="6" name="Picture 5" descr="Clon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0849"/>
            <a:ext cx="9312966" cy="6157151"/>
          </a:xfrm>
          <a:prstGeom prst="rect">
            <a:avLst/>
          </a:prstGeom>
        </p:spPr>
      </p:pic>
      <p:sp>
        <p:nvSpPr>
          <p:cNvPr id="282" name="CustomShape 2"/>
          <p:cNvSpPr/>
          <p:nvPr/>
        </p:nvSpPr>
        <p:spPr>
          <a:xfrm>
            <a:off x="9215520" y="1378984"/>
            <a:ext cx="2976480" cy="283716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3" name="CustomShape 3"/>
          <p:cNvSpPr/>
          <p:nvPr/>
        </p:nvSpPr>
        <p:spPr>
          <a:xfrm>
            <a:off x="9818410" y="2401089"/>
            <a:ext cx="16866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ne 2.png"/>
          <p:cNvPicPr>
            <a:picLocks noChangeAspect="1"/>
          </p:cNvPicPr>
          <p:nvPr/>
        </p:nvPicPr>
        <p:blipFill>
          <a:blip r:embed="rId3"/>
          <a:srcRect l="1894" b="4015"/>
          <a:stretch>
            <a:fillRect/>
          </a:stretch>
        </p:blipFill>
        <p:spPr>
          <a:xfrm>
            <a:off x="0" y="0"/>
            <a:ext cx="12192000" cy="5158710"/>
          </a:xfrm>
          <a:prstGeom prst="rect">
            <a:avLst/>
          </a:prstGeom>
        </p:spPr>
      </p:pic>
      <p:sp>
        <p:nvSpPr>
          <p:cNvPr id="285" name="CustomShape 1"/>
          <p:cNvSpPr/>
          <p:nvPr/>
        </p:nvSpPr>
        <p:spPr>
          <a:xfrm>
            <a:off x="4267169" y="4179600"/>
            <a:ext cx="3432600" cy="267840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6" name="CustomShape 2"/>
          <p:cNvSpPr/>
          <p:nvPr/>
        </p:nvSpPr>
        <p:spPr>
          <a:xfrm>
            <a:off x="4940458" y="5151240"/>
            <a:ext cx="20437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ne 3.png"/>
          <p:cNvPicPr>
            <a:picLocks noChangeAspect="1"/>
          </p:cNvPicPr>
          <p:nvPr/>
        </p:nvPicPr>
        <p:blipFill>
          <a:blip r:embed="rId2"/>
          <a:srcRect r="1530" b="3346"/>
          <a:stretch>
            <a:fillRect/>
          </a:stretch>
        </p:blipFill>
        <p:spPr>
          <a:xfrm>
            <a:off x="0" y="0"/>
            <a:ext cx="12121346" cy="5138088"/>
          </a:xfrm>
          <a:prstGeom prst="rect">
            <a:avLst/>
          </a:prstGeom>
        </p:spPr>
      </p:pic>
      <p:sp>
        <p:nvSpPr>
          <p:cNvPr id="288" name="CustomShape 1"/>
          <p:cNvSpPr/>
          <p:nvPr/>
        </p:nvSpPr>
        <p:spPr>
          <a:xfrm>
            <a:off x="4187328" y="4059720"/>
            <a:ext cx="3759480" cy="27982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9" name="CustomShape 2"/>
          <p:cNvSpPr/>
          <p:nvPr/>
        </p:nvSpPr>
        <p:spPr>
          <a:xfrm>
            <a:off x="5210045" y="5061077"/>
            <a:ext cx="15685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19 at 12.42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8034" cy="5272794"/>
          </a:xfrm>
          <a:prstGeom prst="rect">
            <a:avLst/>
          </a:prstGeom>
        </p:spPr>
      </p:pic>
      <p:sp>
        <p:nvSpPr>
          <p:cNvPr id="291" name="CustomShape 1"/>
          <p:cNvSpPr/>
          <p:nvPr/>
        </p:nvSpPr>
        <p:spPr>
          <a:xfrm>
            <a:off x="3743319" y="4218840"/>
            <a:ext cx="4283280" cy="263916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2" name="CustomShape 2"/>
          <p:cNvSpPr/>
          <p:nvPr/>
        </p:nvSpPr>
        <p:spPr>
          <a:xfrm>
            <a:off x="4995617" y="5226684"/>
            <a:ext cx="17863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0" y="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After cloning…</a:t>
            </a:r>
            <a:endParaRPr dirty="0"/>
          </a:p>
        </p:txBody>
      </p:sp>
      <p:pic>
        <p:nvPicPr>
          <p:cNvPr id="8" name="Picture 7" descr="Commit, push, pull 1.png"/>
          <p:cNvPicPr>
            <a:picLocks noChangeAspect="1"/>
          </p:cNvPicPr>
          <p:nvPr/>
        </p:nvPicPr>
        <p:blipFill>
          <a:blip r:embed="rId2"/>
          <a:srcRect r="4243" b="12347"/>
          <a:stretch>
            <a:fillRect/>
          </a:stretch>
        </p:blipFill>
        <p:spPr>
          <a:xfrm>
            <a:off x="0" y="846726"/>
            <a:ext cx="9409174" cy="6011274"/>
          </a:xfrm>
          <a:prstGeom prst="rect">
            <a:avLst/>
          </a:prstGeom>
        </p:spPr>
      </p:pic>
      <p:sp>
        <p:nvSpPr>
          <p:cNvPr id="297" name="CustomShape 4"/>
          <p:cNvSpPr/>
          <p:nvPr/>
        </p:nvSpPr>
        <p:spPr>
          <a:xfrm>
            <a:off x="2018852" y="4822828"/>
            <a:ext cx="3225600" cy="17776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8" name="CustomShape 5"/>
          <p:cNvSpPr/>
          <p:nvPr/>
        </p:nvSpPr>
        <p:spPr>
          <a:xfrm>
            <a:off x="2567278" y="5286344"/>
            <a:ext cx="2031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View Branches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7163160" y="2520934"/>
            <a:ext cx="5028840" cy="35809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6" name="CustomShape 3"/>
          <p:cNvSpPr/>
          <p:nvPr/>
        </p:nvSpPr>
        <p:spPr>
          <a:xfrm>
            <a:off x="8171163" y="3539161"/>
            <a:ext cx="2895120" cy="155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200" b="1">
                <a:solidFill>
                  <a:srgbClr val="000000"/>
                </a:solidFill>
                <a:latin typeface="Trebuchet MS"/>
              </a:rPr>
              <a:t>Local Files have been modified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437</Words>
  <Application>Microsoft Macintosh PowerPoint</Application>
  <PresentationFormat>Custom</PresentationFormat>
  <Paragraphs>82</Paragraphs>
  <Slides>23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Pull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Roxanne Beauclair</cp:lastModifiedBy>
  <cp:revision>37</cp:revision>
  <dcterms:created xsi:type="dcterms:W3CDTF">2015-05-19T10:43:31Z</dcterms:created>
  <dcterms:modified xsi:type="dcterms:W3CDTF">2015-05-19T10:45:30Z</dcterms:modified>
</cp:coreProperties>
</file>