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7" r:id="rId1"/>
  </p:sldMasterIdLst>
  <p:notesMasterIdLst>
    <p:notesMasterId r:id="rId19"/>
  </p:notesMasterIdLst>
  <p:sldIdLst>
    <p:sldId id="256" r:id="rId2"/>
    <p:sldId id="257" r:id="rId3"/>
    <p:sldId id="258" r:id="rId4"/>
    <p:sldId id="278" r:id="rId5"/>
    <p:sldId id="272" r:id="rId6"/>
    <p:sldId id="275" r:id="rId7"/>
    <p:sldId id="279" r:id="rId8"/>
    <p:sldId id="280" r:id="rId9"/>
    <p:sldId id="282" r:id="rId10"/>
    <p:sldId id="283" r:id="rId11"/>
    <p:sldId id="270" r:id="rId12"/>
    <p:sldId id="276" r:id="rId13"/>
    <p:sldId id="281" r:id="rId14"/>
    <p:sldId id="265" r:id="rId15"/>
    <p:sldId id="284" r:id="rId16"/>
    <p:sldId id="28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oseph Sempa" initials="JS" lastIdx="7" clrIdx="0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6a318720dea0050f" providerId="Windows Live"/>
      </p:ext>
    </p:extLst>
  </p:cmAuthor>
  <p:cmAuthor id="2" name="Eva" initials="E" lastIdx="5" clrIdx="1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Eva" providerId="None"/>
      </p:ext>
    </p:extLst>
  </p:cmAuthor>
  <p:cmAuthor id="3" name="Roxanne Beauclair" initials="RB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994" autoAdjust="0"/>
    <p:restoredTop sz="91408" autoAdjust="0"/>
  </p:normalViewPr>
  <p:slideViewPr>
    <p:cSldViewPr snapToGrid="0">
      <p:cViewPr>
        <p:scale>
          <a:sx n="50" d="100"/>
          <a:sy n="50" d="100"/>
        </p:scale>
        <p:origin x="-1464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SmartGit</a:t>
            </a:r>
            <a:r>
              <a:rPr lang="en-US" baseline="0" dirty="0" smtClean="0"/>
              <a:t> and while there do the following</a:t>
            </a:r>
          </a:p>
          <a:p>
            <a:r>
              <a:rPr lang="en-US" baseline="0" dirty="0" smtClean="0"/>
              <a:t>Step 1: Click on Clone / New to bring up the dialogue box “Clone / Add / Create Repository”</a:t>
            </a:r>
          </a:p>
          <a:p>
            <a:r>
              <a:rPr lang="en-US" baseline="0" dirty="0" smtClean="0"/>
              <a:t>Step 2: Click on the most right icon opposite “Source Path/ URL”. This will take you to a list of your online repositories under your username. While there pick the repository you want to clone</a:t>
            </a:r>
          </a:p>
          <a:p>
            <a:r>
              <a:rPr lang="en-US" baseline="0" dirty="0" smtClean="0"/>
              <a:t>Step 3: Click on the most right icon opposite “Destination Path”. This will help you choose a local folder on your machine where you want to host the repository. This folder MUST be empty else you will receive an error 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process to click on 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https://github.com/GSoft-SharePoint/Dynamite/wiki/Git-step-by-step:-Part-1</a:t>
            </a:r>
          </a:p>
          <a:p>
            <a:endParaRPr lang="en-US" dirty="0" smtClean="0"/>
          </a:p>
          <a:p>
            <a:r>
              <a:rPr lang="en-US" dirty="0" smtClean="0"/>
              <a:t>For Linux: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–a list all local and remote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–r list only remote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baseline="0" dirty="0" smtClean="0"/>
              <a:t> list only </a:t>
            </a:r>
            <a:r>
              <a:rPr lang="en-US" dirty="0" smtClean="0"/>
              <a:t>local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show-branch list</a:t>
            </a:r>
            <a:r>
              <a:rPr lang="en-US" baseline="0" dirty="0" smtClean="0"/>
              <a:t> bra</a:t>
            </a:r>
            <a:r>
              <a:rPr lang="en-US" dirty="0" smtClean="0"/>
              <a:t>nches with their commits.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remote</a:t>
            </a:r>
            <a:r>
              <a:rPr lang="en-US" baseline="0" dirty="0" smtClean="0"/>
              <a:t> list all available remote (-v adds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after the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84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908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: Click commit (at the top of the screen) then you will get</a:t>
            </a:r>
            <a:r>
              <a:rPr lang="en-US" baseline="0" dirty="0" smtClean="0"/>
              <a:t> a window  on the right.</a:t>
            </a:r>
          </a:p>
          <a:p>
            <a:r>
              <a:rPr lang="en-US" b="1" baseline="0" dirty="0" smtClean="0"/>
              <a:t>Step 2</a:t>
            </a:r>
            <a:r>
              <a:rPr lang="en-US" baseline="0" dirty="0" smtClean="0"/>
              <a:t>: In this window under ‘Commit message’ box, you add a message to show what exactly that commit is for.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Click commit on the bottom right</a:t>
            </a:r>
          </a:p>
          <a:p>
            <a:r>
              <a:rPr lang="en-US" b="1" baseline="0" dirty="0" smtClean="0"/>
              <a:t>Step 3</a:t>
            </a:r>
            <a:r>
              <a:rPr lang="en-US" baseline="0" dirty="0" smtClean="0"/>
              <a:t>: See the commit message on the commit you’ve just made</a:t>
            </a:r>
          </a:p>
          <a:p>
            <a:endParaRPr lang="en-US" dirty="0" smtClean="0"/>
          </a:p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409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</a:t>
            </a:r>
            <a:r>
              <a:rPr lang="en-US" baseline="0" dirty="0" smtClean="0"/>
              <a:t> Push at the top of the screen</a:t>
            </a:r>
            <a:r>
              <a:rPr lang="en-US" dirty="0" smtClean="0"/>
              <a:t>. This gives you an option to select which branches you want to push</a:t>
            </a:r>
          </a:p>
          <a:p>
            <a:r>
              <a:rPr lang="en-US" dirty="0" smtClean="0"/>
              <a:t>Checking</a:t>
            </a:r>
            <a:r>
              <a:rPr lang="en-US" baseline="0" dirty="0" smtClean="0"/>
              <a:t> the develop branch, you want your local development branch to track it remote.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 on ‘OK’ in the bottom right. See the output that follows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488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itHu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9517"/>
            <a:ext cx="7766936" cy="1646302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By </a:t>
            </a:r>
            <a:r>
              <a:rPr lang="en-US" sz="2400" dirty="0" smtClean="0"/>
              <a:t>MMED 2015 mentors</a:t>
            </a:r>
          </a:p>
          <a:p>
            <a:r>
              <a:rPr lang="en-US" sz="2400" dirty="0" smtClean="0"/>
              <a:t>Eva, Joseph, Roxy &amp; </a:t>
            </a:r>
            <a:r>
              <a:rPr lang="en-US" sz="2400" dirty="0" err="1" smtClean="0"/>
              <a:t>Ivy</a:t>
            </a:r>
            <a:endParaRPr lang="en-US" sz="2400" dirty="0" smtClean="0"/>
          </a:p>
          <a:p>
            <a:r>
              <a:rPr lang="en-US" sz="2400" dirty="0" smtClean="0"/>
              <a:t>AIMS – South Africa, </a:t>
            </a:r>
            <a:r>
              <a:rPr lang="en-US" sz="2400" dirty="0" err="1" smtClean="0"/>
              <a:t>Muizenberg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an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8407400" y="0"/>
            <a:ext cx="3352800" cy="4089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1600" y="1473200"/>
            <a:ext cx="2260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Zoom in and look at the ‘Branches’ tab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75" y="0"/>
            <a:ext cx="8596668" cy="830419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307" y="667578"/>
            <a:ext cx="10814328" cy="5537943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Tells 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dirty="0" err="1" smtClean="0">
                <a:solidFill>
                  <a:schemeClr val="tx1"/>
                </a:solidFill>
              </a:rPr>
              <a:t>it</a:t>
            </a:r>
            <a:r>
              <a:rPr lang="en-US" sz="2400" dirty="0" smtClean="0">
                <a:solidFill>
                  <a:schemeClr val="tx1"/>
                </a:solidFill>
              </a:rPr>
              <a:t> that the current state of all your files is important. </a:t>
            </a: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Make sure that new files have been added first. </a:t>
            </a: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Make sure that new files have been added first. </a:t>
            </a: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4" name="Picture 3" descr="Commit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3450"/>
            <a:ext cx="12192000" cy="4654550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7467600" y="3530600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2600" y="4724400"/>
            <a:ext cx="24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Step 1: Click on ‘Commit’</a:t>
            </a:r>
          </a:p>
        </p:txBody>
      </p:sp>
      <p:sp>
        <p:nvSpPr>
          <p:cNvPr id="7" name="Up Arrow 6"/>
          <p:cNvSpPr/>
          <p:nvPr/>
        </p:nvSpPr>
        <p:spPr>
          <a:xfrm>
            <a:off x="4394200" y="3124200"/>
            <a:ext cx="406400" cy="3098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mmi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>
            <a:off x="7670800" y="1625600"/>
            <a:ext cx="4191000" cy="3937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10600" y="3327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Step 2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162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mit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355600" y="0"/>
            <a:ext cx="6324600" cy="3429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889000"/>
            <a:ext cx="353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Step 3: View the Output Tab to confirm changes have been ‘Committed’.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596313" cy="1320800"/>
          </a:xfrm>
        </p:spPr>
        <p:txBody>
          <a:bodyPr/>
          <a:lstStyle/>
          <a:p>
            <a:r>
              <a:rPr lang="en-US" dirty="0" smtClean="0"/>
              <a:t>Push/Pull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60400"/>
            <a:ext cx="10541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Ø"/>
            </a:pPr>
            <a:r>
              <a:rPr lang="en-US" sz="2400"/>
              <a:t>Push: sending your committed changes to the online repository</a:t>
            </a:r>
          </a:p>
          <a:p>
            <a:pPr>
              <a:buClr>
                <a:schemeClr val="accent1"/>
              </a:buClr>
              <a:buFont typeface="Wingdings" charset="2"/>
              <a:buChar char="Ø"/>
            </a:pPr>
            <a:endParaRPr lang="en-US" sz="2400"/>
          </a:p>
          <a:p>
            <a:pPr>
              <a:buClr>
                <a:schemeClr val="accent1"/>
              </a:buClr>
              <a:buFont typeface="Wingdings" charset="2"/>
              <a:buChar char="Ø"/>
            </a:pPr>
            <a:r>
              <a:rPr lang="en-US" sz="2400"/>
              <a:t>Pull: grabbing the most recently updated version of the online repository</a:t>
            </a:r>
          </a:p>
        </p:txBody>
      </p:sp>
      <p:pic>
        <p:nvPicPr>
          <p:cNvPr id="14" name="Picture 13" descr="Push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450"/>
            <a:ext cx="12192000" cy="5035550"/>
          </a:xfrm>
          <a:prstGeom prst="rect">
            <a:avLst/>
          </a:prstGeom>
        </p:spPr>
      </p:pic>
      <p:sp>
        <p:nvSpPr>
          <p:cNvPr id="15" name="Explosion 1 14"/>
          <p:cNvSpPr/>
          <p:nvPr/>
        </p:nvSpPr>
        <p:spPr>
          <a:xfrm>
            <a:off x="7467600" y="3530600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02600" y="4724400"/>
            <a:ext cx="24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Step 1: Click on ‘Push’</a:t>
            </a:r>
          </a:p>
        </p:txBody>
      </p:sp>
      <p:sp>
        <p:nvSpPr>
          <p:cNvPr id="17" name="Up Arrow 16"/>
          <p:cNvSpPr/>
          <p:nvPr/>
        </p:nvSpPr>
        <p:spPr>
          <a:xfrm>
            <a:off x="1676400" y="2768600"/>
            <a:ext cx="406400" cy="3098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sh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1320800" y="3454400"/>
            <a:ext cx="3860800" cy="30480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82800" y="4495800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Step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ss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8915400" y="0"/>
            <a:ext cx="3276600" cy="6858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26600" y="2082800"/>
            <a:ext cx="177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Step 3: You may have to enter your GitHub Username and Password!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04800"/>
            <a:ext cx="8596668" cy="1320800"/>
          </a:xfrm>
        </p:spPr>
        <p:txBody>
          <a:bodyPr/>
          <a:lstStyle/>
          <a:p>
            <a:r>
              <a:rPr lang="en-US" dirty="0" smtClean="0"/>
              <a:t>Your GitHub Wiki, Profile</a:t>
            </a:r>
            <a:r>
              <a:rPr lang="en-US" dirty="0"/>
              <a:t> </a:t>
            </a:r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1164358"/>
            <a:ext cx="6273800" cy="56936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</a:t>
            </a:r>
            <a:r>
              <a:rPr lang="en-US" sz="2400" dirty="0" smtClean="0">
                <a:solidFill>
                  <a:srgbClr val="0000C0"/>
                </a:solidFill>
              </a:rPr>
              <a:t>wiki page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1 (Home): Self Introduction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2: Research interests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3: MMED expectations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Edit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chemeClr val="tx2"/>
                </a:solidFill>
              </a:rPr>
              <a:t>Click on your </a:t>
            </a:r>
            <a:r>
              <a:rPr lang="en-US" sz="2400" dirty="0" smtClean="0">
                <a:solidFill>
                  <a:srgbClr val="FF0000"/>
                </a:solidFill>
              </a:rPr>
              <a:t>username</a:t>
            </a:r>
            <a:r>
              <a:rPr lang="en-US" sz="2400" dirty="0" smtClean="0">
                <a:solidFill>
                  <a:schemeClr val="tx2"/>
                </a:solidFill>
              </a:rPr>
              <a:t> and then on “Edit Profile”. </a:t>
            </a:r>
          </a:p>
          <a:p>
            <a:pPr marL="0" indent="0"/>
            <a:r>
              <a:rPr lang="en-US" sz="2400" dirty="0" smtClean="0">
                <a:solidFill>
                  <a:schemeClr val="tx2"/>
                </a:solidFill>
              </a:rPr>
              <a:t>Upload a picture </a:t>
            </a:r>
            <a:endParaRPr lang="en-US" sz="2400" dirty="0" smtClean="0"/>
          </a:p>
          <a:p>
            <a:r>
              <a:rPr lang="en-US" sz="2400" dirty="0" smtClean="0"/>
              <a:t>Modify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DF501"/>
                </a:solidFill>
              </a:rPr>
              <a:t>settings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DF501"/>
                </a:solidFill>
              </a:rPr>
              <a:t> </a:t>
            </a:r>
            <a:r>
              <a:rPr lang="en-US" sz="2400" dirty="0" smtClean="0">
                <a:solidFill>
                  <a:srgbClr val="0DF501"/>
                </a:solidFill>
              </a:rPr>
              <a:t>  </a:t>
            </a:r>
            <a:r>
              <a:rPr lang="en-US" sz="2400" dirty="0">
                <a:solidFill>
                  <a:schemeClr val="tx2"/>
                </a:solidFill>
              </a:rPr>
              <a:t>Go through the different settings.</a:t>
            </a:r>
          </a:p>
          <a:p>
            <a:pPr marL="0" indent="0">
              <a:buNone/>
            </a:pPr>
            <a:endParaRPr lang="en-US" dirty="0" smtClean="0">
              <a:solidFill>
                <a:srgbClr val="0DF50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953000" y="1338387"/>
            <a:ext cx="7239000" cy="55196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ounded Rectangle 2"/>
          <p:cNvSpPr/>
          <p:nvPr/>
        </p:nvSpPr>
        <p:spPr>
          <a:xfrm>
            <a:off x="10308470" y="1329936"/>
            <a:ext cx="779318" cy="280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698884" y="3992750"/>
            <a:ext cx="690995" cy="209384"/>
          </a:xfrm>
          <a:prstGeom prst="ellipse">
            <a:avLst/>
          </a:prstGeom>
          <a:noFill/>
          <a:ln w="28575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30709" y="1341582"/>
            <a:ext cx="228600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70465" y="5396306"/>
            <a:ext cx="750744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69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44" y="1919193"/>
            <a:ext cx="8596668" cy="876300"/>
          </a:xfrm>
        </p:spPr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22" y="2764549"/>
            <a:ext cx="8596668" cy="4430771"/>
          </a:xfrm>
        </p:spPr>
        <p:txBody>
          <a:bodyPr>
            <a:noAutofit/>
          </a:bodyPr>
          <a:lstStyle/>
          <a:p>
            <a:r>
              <a:rPr lang="en-US" sz="2400" dirty="0" smtClean="0"/>
              <a:t>Multiple </a:t>
            </a:r>
            <a:r>
              <a:rPr lang="en-US" sz="2400" dirty="0"/>
              <a:t>people can work on one project, simultaneously without getting 'conflicted </a:t>
            </a:r>
            <a:r>
              <a:rPr lang="en-US" sz="2400" dirty="0" smtClean="0"/>
              <a:t>copies‘</a:t>
            </a:r>
          </a:p>
          <a:p>
            <a:r>
              <a:rPr lang="en-US" sz="2400" dirty="0" smtClean="0"/>
              <a:t>A</a:t>
            </a:r>
            <a:r>
              <a:rPr lang="en-US" sz="2400" dirty="0"/>
              <a:t>ccess to historical versions of the file before different edits were </a:t>
            </a:r>
            <a:r>
              <a:rPr lang="en-US" sz="2400" dirty="0" smtClean="0"/>
              <a:t>made</a:t>
            </a:r>
          </a:p>
          <a:p>
            <a:r>
              <a:rPr lang="en-US" sz="2400" dirty="0" smtClean="0"/>
              <a:t>Undo </a:t>
            </a:r>
            <a:r>
              <a:rPr lang="en-US" sz="2400" dirty="0"/>
              <a:t>specific edits without loosing all work that has been </a:t>
            </a:r>
            <a:r>
              <a:rPr lang="en-US" sz="2400" dirty="0" smtClean="0"/>
              <a:t>done previously</a:t>
            </a:r>
          </a:p>
          <a:p>
            <a:r>
              <a:rPr lang="en-US" sz="2400" dirty="0" smtClean="0"/>
              <a:t>At any </a:t>
            </a:r>
            <a:r>
              <a:rPr lang="en-US" sz="2400" dirty="0"/>
              <a:t>point in time you can see who made what edits and </a:t>
            </a:r>
            <a:r>
              <a:rPr lang="en-US" sz="2400" dirty="0" smtClean="0"/>
              <a:t>when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4715" y="377004"/>
            <a:ext cx="8910206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Git?</a:t>
            </a:r>
          </a:p>
          <a:p>
            <a:endParaRPr lang="en-US"/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an open source version control system/software. 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51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n-US" sz="2400" dirty="0">
                <a:hlinkClick r:id="rId2" tooltip="GitHub"/>
              </a:rPr>
              <a:t>GitHub</a:t>
            </a:r>
            <a:r>
              <a:rPr lang="en-US" sz="2400" dirty="0"/>
              <a:t> is a web-based </a:t>
            </a:r>
            <a:r>
              <a:rPr lang="en-US" sz="2400" dirty="0" err="1"/>
              <a:t>Git</a:t>
            </a:r>
            <a:r>
              <a:rPr lang="en-US" sz="2400" dirty="0"/>
              <a:t> repository hosting service</a:t>
            </a:r>
          </a:p>
          <a:p>
            <a:endParaRPr lang="en-US" sz="2400" dirty="0"/>
          </a:p>
          <a:p>
            <a:r>
              <a:rPr lang="en-US" sz="2400" dirty="0"/>
              <a:t> Offers </a:t>
            </a:r>
            <a:r>
              <a:rPr lang="en-US" sz="2400" dirty="0" smtClean="0"/>
              <a:t>version </a:t>
            </a:r>
            <a:r>
              <a:rPr lang="en-US" sz="2400" dirty="0"/>
              <a:t>control and source code management</a:t>
            </a:r>
          </a:p>
          <a:p>
            <a:endParaRPr lang="en-US" sz="2400" dirty="0" smtClean="0"/>
          </a:p>
          <a:p>
            <a:r>
              <a:rPr lang="en-US" sz="2400" dirty="0" smtClean="0"/>
              <a:t>It has a </a:t>
            </a:r>
            <a:r>
              <a:rPr lang="en-US" sz="2400" dirty="0"/>
              <a:t>graphical </a:t>
            </a:r>
            <a:r>
              <a:rPr lang="en-US" sz="2400" dirty="0" smtClean="0"/>
              <a:t>interface for windows desktop.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10687" y="5063217"/>
            <a:ext cx="7514705" cy="14962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 the purpose of this clinic we have chosen to use another user friendly graphical </a:t>
            </a:r>
            <a:r>
              <a:rPr lang="en-US" sz="2000" dirty="0" smtClean="0"/>
              <a:t>interface “</a:t>
            </a:r>
            <a:r>
              <a:rPr lang="en-US" sz="2000" dirty="0" err="1" smtClean="0"/>
              <a:t>SmartGit</a:t>
            </a:r>
            <a:r>
              <a:rPr lang="en-US" sz="2000" dirty="0" smtClean="0"/>
              <a:t>”, </a:t>
            </a:r>
            <a:r>
              <a:rPr lang="en-US" sz="2000" dirty="0"/>
              <a:t>compatible with Windows, Mac, and Linux.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01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7" y="270673"/>
            <a:ext cx="8596668" cy="93897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2485" y="4545392"/>
            <a:ext cx="2241202" cy="1361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Local Repository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</a:rPr>
              <a:t>SmartGit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5712" y="1518226"/>
            <a:ext cx="2394065" cy="1021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Web Interface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Repository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(On GitHub)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580" y="3957160"/>
            <a:ext cx="1369288" cy="563098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393420" y="2471622"/>
            <a:ext cx="4463813" cy="22905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20607094">
            <a:off x="3530553" y="1807335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0607094">
            <a:off x="4059185" y="2862567"/>
            <a:ext cx="1748421" cy="541403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20607094">
            <a:off x="4931381" y="4511180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Push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390417" y="2519974"/>
            <a:ext cx="5976214" cy="3035556"/>
          </a:xfrm>
          <a:prstGeom prst="straightConnector1">
            <a:avLst/>
          </a:prstGeom>
          <a:ln w="381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H="1">
            <a:off x="2073064" y="2131192"/>
            <a:ext cx="11504955" cy="4726808"/>
          </a:xfrm>
          <a:prstGeom prst="arc">
            <a:avLst>
              <a:gd name="adj1" fmla="val 16199999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981724" y="4414269"/>
            <a:ext cx="203200" cy="117357"/>
          </a:xfrm>
          <a:custGeom>
            <a:avLst/>
            <a:gdLst>
              <a:gd name="connsiteX0" fmla="*/ 0 w 203200"/>
              <a:gd name="connsiteY0" fmla="*/ 0 h 117357"/>
              <a:gd name="connsiteX1" fmla="*/ 58057 w 203200"/>
              <a:gd name="connsiteY1" fmla="*/ 72571 h 117357"/>
              <a:gd name="connsiteX2" fmla="*/ 87086 w 203200"/>
              <a:gd name="connsiteY2" fmla="*/ 116114 h 117357"/>
              <a:gd name="connsiteX3" fmla="*/ 130628 w 203200"/>
              <a:gd name="connsiteY3" fmla="*/ 101600 h 117357"/>
              <a:gd name="connsiteX4" fmla="*/ 159657 w 203200"/>
              <a:gd name="connsiteY4" fmla="*/ 58057 h 117357"/>
              <a:gd name="connsiteX5" fmla="*/ 203200 w 203200"/>
              <a:gd name="connsiteY5" fmla="*/ 43542 h 11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0" h="117357">
                <a:moveTo>
                  <a:pt x="0" y="0"/>
                </a:moveTo>
                <a:cubicBezTo>
                  <a:pt x="19352" y="24190"/>
                  <a:pt x="39470" y="47788"/>
                  <a:pt x="58057" y="72571"/>
                </a:cubicBezTo>
                <a:cubicBezTo>
                  <a:pt x="68524" y="86526"/>
                  <a:pt x="70890" y="109635"/>
                  <a:pt x="87086" y="116114"/>
                </a:cubicBezTo>
                <a:cubicBezTo>
                  <a:pt x="101291" y="121796"/>
                  <a:pt x="116114" y="106438"/>
                  <a:pt x="130628" y="101600"/>
                </a:cubicBezTo>
                <a:cubicBezTo>
                  <a:pt x="140304" y="87086"/>
                  <a:pt x="146035" y="68954"/>
                  <a:pt x="159657" y="58057"/>
                </a:cubicBezTo>
                <a:cubicBezTo>
                  <a:pt x="171604" y="48499"/>
                  <a:pt x="203200" y="43542"/>
                  <a:pt x="203200" y="435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0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89" y="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Local clone of an </a:t>
            </a:r>
            <a:r>
              <a:rPr lang="en-US" sz="4000" dirty="0"/>
              <a:t>online </a:t>
            </a:r>
            <a:r>
              <a:rPr lang="en-US" sz="4000" dirty="0" smtClean="0"/>
              <a:t>repository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 descr="Clone.png"/>
          <p:cNvPicPr>
            <a:picLocks noChangeAspect="1"/>
          </p:cNvPicPr>
          <p:nvPr/>
        </p:nvPicPr>
        <p:blipFill>
          <a:blip r:embed="rId3"/>
          <a:srcRect r="33766" b="15428"/>
          <a:stretch>
            <a:fillRect/>
          </a:stretch>
        </p:blipFill>
        <p:spPr>
          <a:xfrm>
            <a:off x="279843" y="846159"/>
            <a:ext cx="9880605" cy="6011841"/>
          </a:xfrm>
          <a:prstGeom prst="rect">
            <a:avLst/>
          </a:prstGeom>
        </p:spPr>
      </p:pic>
      <p:sp>
        <p:nvSpPr>
          <p:cNvPr id="11" name="Explosion 1 10"/>
          <p:cNvSpPr/>
          <p:nvPr/>
        </p:nvSpPr>
        <p:spPr>
          <a:xfrm>
            <a:off x="6474028" y="576752"/>
            <a:ext cx="2976684" cy="283745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7219" y="1596150"/>
            <a:ext cx="168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1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posi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327317" y="4179288"/>
            <a:ext cx="3433109" cy="267871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4154" y="5151264"/>
            <a:ext cx="20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2	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2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0" y="4059388"/>
            <a:ext cx="3760005" cy="279861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6027" y="5080461"/>
            <a:ext cx="156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posi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4714276" y="4218652"/>
            <a:ext cx="4283748" cy="2639348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1279" y="5165696"/>
            <a:ext cx="178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5-08 at 1.51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948"/>
            <a:ext cx="11836400" cy="5859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4" y="304800"/>
            <a:ext cx="8596668" cy="1320800"/>
          </a:xfrm>
        </p:spPr>
        <p:txBody>
          <a:bodyPr/>
          <a:lstStyle/>
          <a:p>
            <a:r>
              <a:rPr lang="en-US"/>
              <a:t>After cloning…</a:t>
            </a:r>
          </a:p>
        </p:txBody>
      </p:sp>
      <p:sp>
        <p:nvSpPr>
          <p:cNvPr id="6" name="Explosion 1 5"/>
          <p:cNvSpPr/>
          <p:nvPr/>
        </p:nvSpPr>
        <p:spPr>
          <a:xfrm>
            <a:off x="6675823" y="2466683"/>
            <a:ext cx="5029200" cy="3581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0800" y="33274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Local Files have been modified</a:t>
            </a:r>
          </a:p>
        </p:txBody>
      </p:sp>
      <p:sp>
        <p:nvSpPr>
          <p:cNvPr id="9" name="Explosion 1 8"/>
          <p:cNvSpPr/>
          <p:nvPr/>
        </p:nvSpPr>
        <p:spPr>
          <a:xfrm>
            <a:off x="1422400" y="3860800"/>
            <a:ext cx="3225800" cy="1778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5800" y="4343400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View Branches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</TotalTime>
  <Words>769</Words>
  <Application>Microsoft Macintosh PowerPoint</Application>
  <PresentationFormat>Custom</PresentationFormat>
  <Paragraphs>98</Paragraphs>
  <Slides>17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Introduction to Git and GitHub</vt:lpstr>
      <vt:lpstr>Why version control?</vt:lpstr>
      <vt:lpstr>What is GitHub ?</vt:lpstr>
      <vt:lpstr>Git commands chart</vt:lpstr>
      <vt:lpstr>Local clone of an online repository </vt:lpstr>
      <vt:lpstr>Slide 6</vt:lpstr>
      <vt:lpstr>Slide 7</vt:lpstr>
      <vt:lpstr>Slide 8</vt:lpstr>
      <vt:lpstr>After cloning…</vt:lpstr>
      <vt:lpstr>Slide 10</vt:lpstr>
      <vt:lpstr>Commit</vt:lpstr>
      <vt:lpstr>Slide 12</vt:lpstr>
      <vt:lpstr>Slide 13</vt:lpstr>
      <vt:lpstr>Push/Pull</vt:lpstr>
      <vt:lpstr>Slide 15</vt:lpstr>
      <vt:lpstr>Slide 16</vt:lpstr>
      <vt:lpstr>Your GitHub Wiki, Profile and more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Roxanne Beauclair</cp:lastModifiedBy>
  <cp:revision>137</cp:revision>
  <dcterms:created xsi:type="dcterms:W3CDTF">2015-05-08T10:45:43Z</dcterms:created>
  <dcterms:modified xsi:type="dcterms:W3CDTF">2015-05-08T12:15:04Z</dcterms:modified>
</cp:coreProperties>
</file>