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11"/>
  </p:notesMasterIdLst>
  <p:sldIdLst>
    <p:sldId id="256" r:id="rId2"/>
    <p:sldId id="263" r:id="rId3"/>
    <p:sldId id="260" r:id="rId4"/>
    <p:sldId id="274" r:id="rId5"/>
    <p:sldId id="272" r:id="rId6"/>
    <p:sldId id="275" r:id="rId7"/>
    <p:sldId id="270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6a318720dea0050f" providerId="Windows Live"/>
      </p:ext>
    </p:extLst>
  </p:cmAuthor>
  <p:cmAuthor id="2" name="Eva" initials="E" lastIdx="5" clrIdx="1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Eva" providerId="None"/>
      </p:ext>
    </p:extLst>
  </p:cmAuthor>
  <p:cmAuthor id="3" name="Roxanne Beauclair" initials="RB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994" autoAdjust="0"/>
    <p:restoredTop sz="77917" autoAdjust="0"/>
  </p:normalViewPr>
  <p:slideViewPr>
    <p:cSldViewPr snapToGrid="0">
      <p:cViewPr varScale="1">
        <p:scale>
          <a:sx n="64" d="100"/>
          <a:sy n="64" d="100"/>
        </p:scale>
        <p:origin x="-9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3" dt="2015-05-07T15:41:23.122" idx="15">
    <p:pos x="3213" y="1275"/>
    <p:text>Update to reflect directions for SmartGit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SmartGit</a:t>
            </a:r>
            <a:r>
              <a:rPr lang="en-US" baseline="0" dirty="0" smtClean="0"/>
              <a:t> and while there do the following</a:t>
            </a:r>
          </a:p>
          <a:p>
            <a:r>
              <a:rPr lang="en-US" baseline="0" dirty="0" smtClean="0"/>
              <a:t>Step 1: Click on Clone / New to bring up the dialogue box “Clone / Add / Create Repository”</a:t>
            </a:r>
          </a:p>
          <a:p>
            <a:r>
              <a:rPr lang="en-US" baseline="0" dirty="0" smtClean="0"/>
              <a:t>Step 2: Click on the most right icon opposite “Source Path/ URL”. This will take you to a list of your online repositories under your username. While there pick the repository you want to clone</a:t>
            </a:r>
          </a:p>
          <a:p>
            <a:r>
              <a:rPr lang="en-US" baseline="0" dirty="0" smtClean="0"/>
              <a:t>Step 3: Click on the most right icon opposite “Destination Path”. This will help you choose a local folder on your machine where you want to host the repository. This folder MUST be empty else you will receive an error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process to click on 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https://github.com/GSoft-SharePoint/Dynamite/wiki/Git-step-by-step:-Part-1</a:t>
            </a:r>
          </a:p>
          <a:p>
            <a:endParaRPr lang="en-US" dirty="0" smtClean="0"/>
          </a:p>
          <a:p>
            <a:r>
              <a:rPr lang="en-US" dirty="0" smtClean="0"/>
              <a:t>For Linux: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–a list all local and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–r list only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baseline="0" dirty="0" smtClean="0"/>
              <a:t> list only </a:t>
            </a:r>
            <a:r>
              <a:rPr lang="en-US" dirty="0" smtClean="0"/>
              <a:t>local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show-branch list</a:t>
            </a:r>
            <a:r>
              <a:rPr lang="en-US" baseline="0" dirty="0" smtClean="0"/>
              <a:t> bra</a:t>
            </a:r>
            <a:r>
              <a:rPr lang="en-US" dirty="0" smtClean="0"/>
              <a:t>nches with their commits.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</a:t>
            </a:r>
            <a:r>
              <a:rPr lang="en-US" baseline="0" dirty="0" smtClean="0"/>
              <a:t> list all available remote (-v adds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after the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84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90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</a:t>
            </a:r>
            <a:r>
              <a:rPr lang="en-US" baseline="0" dirty="0" smtClean="0"/>
              <a:t> Push at the top of the screen</a:t>
            </a:r>
            <a:r>
              <a:rPr lang="en-US" dirty="0" smtClean="0"/>
              <a:t>. This gives you an option to select which branches you want to push</a:t>
            </a:r>
          </a:p>
          <a:p>
            <a:r>
              <a:rPr lang="en-US" dirty="0" smtClean="0"/>
              <a:t>Checking</a:t>
            </a:r>
            <a:r>
              <a:rPr lang="en-US" baseline="0" dirty="0" smtClean="0"/>
              <a:t> the develop branch, you want your local development branch to track it remote.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 on ‘OK’ in the bottom right. See the output that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48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treeapp.com/" TargetMode="Externa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EvaLiliane/MyRepo.git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bootcamp/" TargetMode="External"/><Relationship Id="rId4" Type="http://schemas.openxmlformats.org/officeDocument/2006/relationships/hyperlink" Target="http://readwrite.com/2013/09/30/understanding-github-a-journey-for-beginners-part-1" TargetMode="External"/><Relationship Id="rId5" Type="http://schemas.openxmlformats.org/officeDocument/2006/relationships/hyperlink" Target="http://readwrite.com/2013/10/02/github-for-beginners-part-2" TargetMode="External"/><Relationship Id="rId6" Type="http://schemas.openxmlformats.org/officeDocument/2006/relationships/hyperlink" Target="http://rogerdudler.github.io/git-guide/" TargetMode="External"/><Relationship Id="rId7" Type="http://schemas.openxmlformats.org/officeDocument/2006/relationships/hyperlink" Target="https://github.com/GSoft-SharePoint/Dynamite/wiki" TargetMode="External"/><Relationship Id="rId8" Type="http://schemas.openxmlformats.org/officeDocument/2006/relationships/hyperlink" Target="http://developers.useflashpunk.net/t/how-to-use-sourcetree-and-github-to-send-your-fp-modifications-pull-requests/1586" TargetMode="External"/><Relationship Id="rId9" Type="http://schemas.openxmlformats.org/officeDocument/2006/relationships/hyperlink" Target="http://dexterlin.com/programming/creating-local-git-repositories-with-sourcetree/" TargetMode="External"/><Relationship Id="rId10" Type="http://schemas.openxmlformats.org/officeDocument/2006/relationships/hyperlink" Target="http://rogerdudler.github.io/git-guide/files/git_cheat_sheet.pdf" TargetMode="External"/><Relationship Id="rId11" Type="http://schemas.openxmlformats.org/officeDocument/2006/relationships/hyperlink" Target="https://training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ning.github.com/k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Appendix for learning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By MMED 2015 mentors</a:t>
            </a:r>
          </a:p>
          <a:p>
            <a:r>
              <a:rPr lang="en-US" dirty="0" smtClean="0"/>
              <a:t>Eva, Joseph, Roxy &amp; </a:t>
            </a:r>
            <a:r>
              <a:rPr lang="en-US" dirty="0" err="1" smtClean="0"/>
              <a:t>I</a:t>
            </a:r>
            <a:r>
              <a:rPr lang="en-US" dirty="0" err="1" smtClean="0"/>
              <a:t>vy</a:t>
            </a:r>
            <a:endParaRPr lang="en-US" dirty="0" smtClean="0"/>
          </a:p>
          <a:p>
            <a:r>
              <a:rPr lang="en-US" dirty="0" smtClean="0"/>
              <a:t>AIMS – South Africa, </a:t>
            </a:r>
            <a:r>
              <a:rPr lang="en-US" dirty="0" err="1" smtClean="0"/>
              <a:t>Muizenberg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81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definions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044"/>
            <a:ext cx="8596668" cy="4445319"/>
          </a:xfrm>
        </p:spPr>
        <p:txBody>
          <a:bodyPr>
            <a:normAutofit lnSpcReduction="10000"/>
          </a:bodyPr>
          <a:lstStyle/>
          <a:p>
            <a:r>
              <a:rPr lang="en-ZA" dirty="0"/>
              <a:t>git </a:t>
            </a:r>
            <a:r>
              <a:rPr lang="en-ZA" b="1" dirty="0" smtClean="0"/>
              <a:t>help</a:t>
            </a:r>
          </a:p>
          <a:p>
            <a:r>
              <a:rPr lang="en-ZA" dirty="0" smtClean="0"/>
              <a:t>git </a:t>
            </a:r>
            <a:r>
              <a:rPr lang="en-ZA" b="1" dirty="0"/>
              <a:t>status:</a:t>
            </a:r>
            <a:r>
              <a:rPr lang="en-ZA" dirty="0"/>
              <a:t> Check the status of your </a:t>
            </a:r>
            <a:r>
              <a:rPr lang="en-ZA" dirty="0" smtClean="0"/>
              <a:t>repository </a:t>
            </a:r>
            <a:endParaRPr lang="en-US" dirty="0"/>
          </a:p>
          <a:p>
            <a:r>
              <a:rPr lang="en-ZA" dirty="0"/>
              <a:t>git </a:t>
            </a:r>
            <a:r>
              <a:rPr lang="en-ZA" b="1" dirty="0" smtClean="0"/>
              <a:t>stage:</a:t>
            </a:r>
            <a:r>
              <a:rPr lang="en-ZA" dirty="0" smtClean="0"/>
              <a:t> Filters files </a:t>
            </a:r>
            <a:r>
              <a:rPr lang="en-ZA" dirty="0"/>
              <a:t>to </a:t>
            </a:r>
            <a:r>
              <a:rPr lang="en-ZA" dirty="0" smtClean="0"/>
              <a:t>be considered by Git </a:t>
            </a:r>
          </a:p>
          <a:p>
            <a:r>
              <a:rPr lang="en-ZA" dirty="0" smtClean="0"/>
              <a:t>git </a:t>
            </a:r>
            <a:r>
              <a:rPr lang="en-ZA" b="1" dirty="0" smtClean="0"/>
              <a:t>commit:</a:t>
            </a:r>
            <a:r>
              <a:rPr lang="en-ZA" dirty="0" smtClean="0"/>
              <a:t> Create a checkable version of the repository </a:t>
            </a:r>
          </a:p>
          <a:p>
            <a:r>
              <a:rPr lang="en-ZA" dirty="0" smtClean="0"/>
              <a:t>git </a:t>
            </a:r>
            <a:r>
              <a:rPr lang="en-ZA" b="1" dirty="0" smtClean="0"/>
              <a:t>branch: </a:t>
            </a:r>
            <a:r>
              <a:rPr lang="en-ZA" dirty="0" smtClean="0"/>
              <a:t>Create a branch of a git repository.</a:t>
            </a:r>
            <a:endParaRPr lang="en-US" dirty="0"/>
          </a:p>
          <a:p>
            <a:r>
              <a:rPr lang="en-ZA" dirty="0" smtClean="0"/>
              <a:t>git </a:t>
            </a:r>
            <a:r>
              <a:rPr lang="en-ZA" b="1" dirty="0"/>
              <a:t>merge:</a:t>
            </a:r>
            <a:r>
              <a:rPr lang="en-ZA" dirty="0"/>
              <a:t> </a:t>
            </a:r>
            <a:r>
              <a:rPr lang="en-ZA" dirty="0" smtClean="0"/>
              <a:t>Add changes made on branched repository to the main/original repository.  </a:t>
            </a:r>
            <a:endParaRPr lang="en-US" dirty="0"/>
          </a:p>
          <a:p>
            <a:r>
              <a:rPr lang="en-ZA" dirty="0"/>
              <a:t>git </a:t>
            </a:r>
            <a:r>
              <a:rPr lang="en-ZA" b="1" dirty="0"/>
              <a:t>push:</a:t>
            </a:r>
            <a:r>
              <a:rPr lang="en-ZA" dirty="0"/>
              <a:t> </a:t>
            </a:r>
            <a:r>
              <a:rPr lang="en-ZA" dirty="0" smtClean="0"/>
              <a:t>Incorporate your local committed changes to the online GitHub repository. </a:t>
            </a:r>
            <a:endParaRPr lang="en-US" dirty="0"/>
          </a:p>
          <a:p>
            <a:r>
              <a:rPr lang="en-ZA" dirty="0"/>
              <a:t>git </a:t>
            </a:r>
            <a:r>
              <a:rPr lang="en-ZA" b="1" dirty="0"/>
              <a:t>pull</a:t>
            </a:r>
            <a:r>
              <a:rPr lang="en-ZA" b="1" dirty="0" smtClean="0"/>
              <a:t>: </a:t>
            </a:r>
            <a:r>
              <a:rPr lang="en-ZA" dirty="0" smtClean="0"/>
              <a:t>Incorporate the newest changes of an online repository, to your local repository. </a:t>
            </a:r>
          </a:p>
          <a:p>
            <a:r>
              <a:rPr lang="en-ZA" dirty="0"/>
              <a:t>git </a:t>
            </a:r>
            <a:r>
              <a:rPr lang="en-ZA" b="1" dirty="0"/>
              <a:t>checkout:</a:t>
            </a:r>
            <a:r>
              <a:rPr lang="en-ZA" dirty="0"/>
              <a:t> </a:t>
            </a:r>
            <a:r>
              <a:rPr lang="en-ZA" dirty="0" smtClean="0"/>
              <a:t>Navigate to another repository you </a:t>
            </a:r>
            <a:r>
              <a:rPr lang="en-ZA" dirty="0"/>
              <a:t>want to check. </a:t>
            </a:r>
          </a:p>
          <a:p>
            <a:r>
              <a:rPr lang="en-ZA" dirty="0"/>
              <a:t>git </a:t>
            </a:r>
            <a:r>
              <a:rPr lang="en-ZA" b="1" dirty="0" smtClean="0"/>
              <a:t>fetch</a:t>
            </a:r>
            <a:r>
              <a:rPr lang="en-ZA" dirty="0" smtClean="0"/>
              <a:t>: Get the </a:t>
            </a:r>
            <a:r>
              <a:rPr lang="en-ZA" dirty="0"/>
              <a:t>newest changes of an online </a:t>
            </a:r>
            <a:r>
              <a:rPr lang="en-ZA" dirty="0" smtClean="0"/>
              <a:t>repository.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1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</a:p>
          <a:p>
            <a:r>
              <a:rPr lang="en-ZA" dirty="0" smtClean="0"/>
              <a:t>Go on </a:t>
            </a:r>
            <a:r>
              <a:rPr lang="en-ZA" u="sng" dirty="0" smtClean="0">
                <a:solidFill>
                  <a:srgbClr val="92D050"/>
                </a:solidFill>
              </a:rPr>
              <a:t>https</a:t>
            </a:r>
            <a:r>
              <a:rPr lang="en-ZA" u="sng" dirty="0">
                <a:solidFill>
                  <a:srgbClr val="92D050"/>
                </a:solidFill>
              </a:rPr>
              <a:t>://</a:t>
            </a:r>
            <a:r>
              <a:rPr lang="en-ZA" u="sng" dirty="0" smtClean="0">
                <a:solidFill>
                  <a:srgbClr val="92D050"/>
                </a:solidFill>
              </a:rPr>
              <a:t>github.com/</a:t>
            </a:r>
            <a:r>
              <a:rPr lang="en-ZA" dirty="0" smtClean="0"/>
              <a:t> and create a GitHub account.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sz="2000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ZA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dirty="0" smtClean="0"/>
              <a:t>Download </a:t>
            </a:r>
            <a:r>
              <a:rPr lang="en-ZA" dirty="0"/>
              <a:t>git from  </a:t>
            </a:r>
            <a:r>
              <a:rPr lang="en-ZA" u="sng" dirty="0">
                <a:hlinkClick r:id="rId2"/>
              </a:rPr>
              <a:t>http://git-scm.com/downloads</a:t>
            </a:r>
            <a:r>
              <a:rPr lang="en-ZA" dirty="0"/>
              <a:t>. Install the version corresponding to your OS.</a:t>
            </a:r>
            <a:endParaRPr lang="en-US" dirty="0"/>
          </a:p>
          <a:p>
            <a:r>
              <a:rPr lang="en-ZA" dirty="0" smtClean="0"/>
              <a:t>Introduce yourself to git.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 smtClean="0"/>
              <a:t>Open a Terminal (Mac &amp; Linux) or Git Shell (Windows). Type </a:t>
            </a:r>
            <a:r>
              <a:rPr lang="en-ZA" dirty="0"/>
              <a:t>in the following </a:t>
            </a:r>
            <a:r>
              <a:rPr lang="en-ZA" dirty="0" smtClean="0"/>
              <a:t>code:  </a:t>
            </a:r>
          </a:p>
          <a:p>
            <a:pPr marL="0" indent="0">
              <a:buNone/>
            </a:pPr>
            <a:r>
              <a:rPr lang="en-ZA" dirty="0" smtClean="0"/>
              <a:t>          git </a:t>
            </a:r>
            <a:r>
              <a:rPr lang="en-ZA" dirty="0" err="1"/>
              <a:t>config</a:t>
            </a:r>
            <a:r>
              <a:rPr lang="en-ZA" dirty="0"/>
              <a:t> --global user.name </a:t>
            </a:r>
            <a:r>
              <a:rPr lang="en-ZA" dirty="0" smtClean="0"/>
              <a:t>“</a:t>
            </a:r>
            <a:r>
              <a:rPr lang="en-ZA" dirty="0" err="1" smtClean="0"/>
              <a:t>YourName</a:t>
            </a:r>
            <a:r>
              <a:rPr lang="en-ZA" dirty="0" smtClean="0"/>
              <a:t>"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your email. It has to be the same as the one you used to </a:t>
            </a:r>
            <a:r>
              <a:rPr lang="en-ZA" dirty="0" smtClean="0"/>
              <a:t>sign </a:t>
            </a:r>
            <a:r>
              <a:rPr lang="en-ZA" dirty="0"/>
              <a:t>up for a GitHub.com </a:t>
            </a:r>
            <a:r>
              <a:rPr lang="en-ZA" dirty="0" smtClean="0"/>
              <a:t>account. Type the following command:</a:t>
            </a:r>
          </a:p>
          <a:p>
            <a:pPr marL="0" indent="0">
              <a:buNone/>
            </a:pPr>
            <a:r>
              <a:rPr lang="en-ZA" dirty="0"/>
              <a:t> </a:t>
            </a:r>
            <a:r>
              <a:rPr lang="en-ZA" dirty="0" smtClean="0"/>
              <a:t>         git </a:t>
            </a:r>
            <a:r>
              <a:rPr lang="en-ZA" dirty="0" err="1"/>
              <a:t>config</a:t>
            </a:r>
            <a:r>
              <a:rPr lang="en-ZA" dirty="0"/>
              <a:t> --global </a:t>
            </a:r>
            <a:r>
              <a:rPr lang="en-ZA" dirty="0" err="1"/>
              <a:t>user.email</a:t>
            </a:r>
            <a:r>
              <a:rPr lang="en-ZA" dirty="0"/>
              <a:t> </a:t>
            </a:r>
            <a:r>
              <a:rPr lang="en-ZA" dirty="0" smtClean="0"/>
              <a:t>“</a:t>
            </a:r>
            <a:r>
              <a:rPr lang="en-ZA" dirty="0" err="1" smtClean="0"/>
              <a:t>your.email.address</a:t>
            </a:r>
            <a:r>
              <a:rPr lang="en-ZA" dirty="0" smtClean="0"/>
              <a:t>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70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(</a:t>
            </a:r>
            <a:r>
              <a:rPr lang="en-US" dirty="0" err="1" smtClean="0"/>
              <a:t>cont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79171"/>
            <a:ext cx="8596668" cy="436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SmartGit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Go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http://www.SmartGitapp.com/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Download the version compatible to your OS (Mac or Windows)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Follow the prompted commands.</a:t>
            </a:r>
          </a:p>
          <a:p>
            <a:pPr lvl="1"/>
            <a:r>
              <a:rPr lang="en-US" dirty="0"/>
              <a:t>Enter your full name and </a:t>
            </a:r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en-US" dirty="0"/>
              <a:t>Choose the option to install the self-contained </a:t>
            </a:r>
            <a:r>
              <a:rPr lang="en-US" dirty="0" err="1"/>
              <a:t>Git</a:t>
            </a:r>
            <a:r>
              <a:rPr lang="en-US" dirty="0"/>
              <a:t> version to be used by when prompted</a:t>
            </a:r>
          </a:p>
          <a:p>
            <a:pPr lvl="1"/>
            <a:r>
              <a:rPr lang="en-US" dirty="0"/>
              <a:t>Skip the Mercurial option</a:t>
            </a:r>
          </a:p>
          <a:p>
            <a:pPr lvl="1"/>
            <a:r>
              <a:rPr lang="en-US" dirty="0"/>
              <a:t>Choose Putty as SSH option</a:t>
            </a:r>
          </a:p>
          <a:p>
            <a:pPr lvl="1"/>
            <a:r>
              <a:rPr lang="en-US" dirty="0"/>
              <a:t>Enter your github.com username and </a:t>
            </a:r>
            <a:r>
              <a:rPr lang="en-US" dirty="0" smtClean="0"/>
              <a:t>password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Use the same email address as your user name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25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3" y="1888333"/>
            <a:ext cx="5817621" cy="3314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clone of an </a:t>
            </a:r>
            <a:r>
              <a:rPr lang="en-US" dirty="0"/>
              <a:t>online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433945"/>
            <a:ext cx="5432521" cy="4607416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SmartGit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79831" y="1460000"/>
            <a:ext cx="6065692" cy="496685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cs typeface="Consolas" panose="020B0609020204030204" pitchFamily="49" charset="0"/>
              </a:rPr>
              <a:t>Create a </a:t>
            </a:r>
            <a:r>
              <a:rPr lang="en-US" dirty="0" err="1" smtClean="0">
                <a:solidFill>
                  <a:schemeClr val="tx2"/>
                </a:solidFill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2"/>
                </a:solidFill>
                <a:cs typeface="Consolas" panose="020B0609020204030204" pitchFamily="49" charset="0"/>
              </a:rPr>
              <a:t> new folder similar to online repo: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github.com/EvaLiliane/MyRepo.git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</a:t>
            </a:r>
            <a:r>
              <a:rPr lang="en-US" sz="1600" dirty="0" err="1" smtClean="0">
                <a:solidFill>
                  <a:srgbClr val="00B050"/>
                </a:solidFill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B050"/>
                </a:solidFill>
                <a:cs typeface="Consolas" panose="020B0609020204030204" pitchFamily="49" charset="0"/>
              </a:rPr>
              <a:t> Repo: </a:t>
            </a:r>
            <a:r>
              <a:rPr lang="en-US" sz="1600" dirty="0" err="1" smtClean="0">
                <a:solidFill>
                  <a:srgbClr val="00B050"/>
                </a:solidFill>
                <a:cs typeface="Consolas" panose="020B0609020204030204" pitchFamily="49" charset="0"/>
              </a:rPr>
              <a:t>MyRepo</a:t>
            </a:r>
            <a:r>
              <a:rPr lang="en-US" sz="1600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(Existing project comes with his version history)</a:t>
            </a: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cs typeface="Consolas" panose="020B0609020204030204" pitchFamily="49" charset="0"/>
              </a:rPr>
              <a:t>Make a targeted empty folder similar to a </a:t>
            </a:r>
            <a:r>
              <a:rPr lang="en-US" dirty="0" err="1" smtClean="0">
                <a:solidFill>
                  <a:schemeClr val="tx2"/>
                </a:solidFill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2"/>
                </a:solidFill>
                <a:cs typeface="Consolas" panose="020B0609020204030204" pitchFamily="49" charset="0"/>
              </a:rPr>
              <a:t> repo: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remote add origin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https://github.com/EvaLiliane/MyRepo.git 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checkout -t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</a:t>
            </a:r>
            <a:r>
              <a:rPr lang="en-US" sz="1600" dirty="0" err="1" smtClean="0">
                <a:solidFill>
                  <a:srgbClr val="00B050"/>
                </a:solidFill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B050"/>
                </a:solidFill>
                <a:cs typeface="Consolas" panose="020B0609020204030204" pitchFamily="49" charset="0"/>
              </a:rPr>
              <a:t> Repo: </a:t>
            </a:r>
            <a:r>
              <a:rPr lang="en-US" sz="1600" dirty="0">
                <a:solidFill>
                  <a:srgbClr val="00B050"/>
                </a:solidFill>
                <a:cs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B050"/>
                </a:solidFill>
                <a:cs typeface="Consolas" panose="020B0609020204030204" pitchFamily="49" charset="0"/>
              </a:rPr>
              <a:t>argeted folder’s name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(Not sure whether the entire </a:t>
            </a:r>
            <a:r>
              <a:rPr lang="en-US" sz="1600" dirty="0">
                <a:solidFill>
                  <a:srgbClr val="00B050"/>
                </a:solidFill>
              </a:rPr>
              <a:t>version </a:t>
            </a:r>
            <a:r>
              <a:rPr lang="en-US" sz="1600" dirty="0" smtClean="0">
                <a:solidFill>
                  <a:srgbClr val="00B050"/>
                </a:solidFill>
              </a:rPr>
              <a:t>history get downloaded)</a:t>
            </a:r>
            <a:endParaRPr lang="en-US" sz="1600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2210" y="3737653"/>
            <a:ext cx="922646" cy="612648"/>
          </a:xfrm>
          <a:prstGeom prst="wedgeRoundRectCallout">
            <a:avLst>
              <a:gd name="adj1" fmla="val -48009"/>
              <a:gd name="adj2" fmla="val -2570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932271" y="5203702"/>
            <a:ext cx="922646" cy="612648"/>
          </a:xfrm>
          <a:prstGeom prst="wedgeRoundRectCallout">
            <a:avLst>
              <a:gd name="adj1" fmla="val 243726"/>
              <a:gd name="adj2" fmla="val -3116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0700" y="5203702"/>
            <a:ext cx="922646" cy="612648"/>
          </a:xfrm>
          <a:prstGeom prst="wedgeRoundRectCallout">
            <a:avLst>
              <a:gd name="adj1" fmla="val 37139"/>
              <a:gd name="adj2" fmla="val -2675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7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fter cloning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4139" y="1065358"/>
            <a:ext cx="4184034" cy="4987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Click on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SmartGit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Branches</a:t>
            </a:r>
            <a:r>
              <a:rPr lang="en-US" sz="1600" dirty="0" smtClean="0"/>
              <a:t>: You find local branches.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Note that </a:t>
            </a:r>
            <a:r>
              <a:rPr lang="en-US" sz="1600" dirty="0">
                <a:solidFill>
                  <a:srgbClr val="00B050"/>
                </a:solidFill>
              </a:rPr>
              <a:t>a</a:t>
            </a:r>
            <a:r>
              <a:rPr lang="en-US" sz="1600" dirty="0" smtClean="0">
                <a:solidFill>
                  <a:srgbClr val="00B050"/>
                </a:solidFill>
              </a:rPr>
              <a:t>ny commits made on these local branches will  be kept locally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Remotes</a:t>
            </a:r>
            <a:r>
              <a:rPr lang="en-US" sz="1600" dirty="0" smtClean="0"/>
              <a:t>: Origin—copy of remote repository at GitHub.com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Clean</a:t>
            </a:r>
            <a:r>
              <a:rPr lang="en-US" sz="1600" dirty="0" smtClean="0"/>
              <a:t>: Bottom right—shows whether you have uncommitted changes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Be cautious ! :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clean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Unlike </a:t>
            </a:r>
            <a:r>
              <a:rPr lang="en-US" sz="1600" dirty="0" err="1" smtClean="0">
                <a:solidFill>
                  <a:srgbClr val="00B050"/>
                </a:solidFill>
              </a:rPr>
              <a:t>SmartGit</a:t>
            </a:r>
            <a:r>
              <a:rPr lang="en-US" sz="1600" dirty="0" smtClean="0">
                <a:solidFill>
                  <a:srgbClr val="00B050"/>
                </a:solidFill>
              </a:rPr>
              <a:t>, this will remove all untracked file from that working repo.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60" r="1" b="5644"/>
          <a:stretch/>
        </p:blipFill>
        <p:spPr bwMode="auto">
          <a:xfrm>
            <a:off x="252759" y="1753913"/>
            <a:ext cx="6646805" cy="4298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2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7" y="406400"/>
            <a:ext cx="8596668" cy="830419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780" y="1236819"/>
            <a:ext cx="5135049" cy="5313082"/>
          </a:xfrm>
        </p:spPr>
        <p:txBody>
          <a:bodyPr>
            <a:normAutofit lnSpcReduction="10000"/>
          </a:bodyPr>
          <a:lstStyle/>
          <a:p>
            <a:r>
              <a:rPr lang="en-US" sz="1900" b="1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(Stage changes)</a:t>
            </a:r>
            <a:endParaRPr lang="en-US" sz="17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“Your commit message here”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Remember, committing is telling </a:t>
            </a:r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that the current state of all your files is important. Make sure that new files have been added first. </a:t>
            </a:r>
          </a:p>
          <a:p>
            <a:pPr marL="0" lvl="1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Note</a:t>
            </a:r>
            <a:r>
              <a:rPr lang="en-US" sz="1800" dirty="0">
                <a:solidFill>
                  <a:srgbClr val="00B050"/>
                </a:solidFill>
              </a:rPr>
              <a:t>: You need to have made change(s) to a file in the local </a:t>
            </a:r>
            <a:r>
              <a:rPr lang="en-US" sz="1800" dirty="0" smtClean="0">
                <a:solidFill>
                  <a:srgbClr val="00B050"/>
                </a:solidFill>
              </a:rPr>
              <a:t>repository.</a:t>
            </a:r>
          </a:p>
          <a:p>
            <a:pPr marL="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900" b="1" dirty="0" err="1" smtClean="0">
                <a:solidFill>
                  <a:schemeClr val="accent2">
                    <a:lumMod val="75000"/>
                  </a:schemeClr>
                </a:solidFill>
              </a:rPr>
              <a:t>SmartGit</a:t>
            </a:r>
            <a:r>
              <a:rPr lang="en-US" sz="1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</a:t>
            </a:r>
            <a:r>
              <a:rPr lang="en-US" dirty="0" smtClean="0"/>
              <a:t>: Shows you have unsaved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</a:t>
            </a:r>
            <a:r>
              <a:rPr lang="en-US" dirty="0" smtClean="0"/>
              <a:t>: Allows you to stage changes. First click on the files that you want to commit then click on ‘</a:t>
            </a:r>
            <a:r>
              <a:rPr lang="en-US" b="1" dirty="0" smtClean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3866" y="3521839"/>
            <a:ext cx="6373813" cy="3028062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>
            <a:off x="2441054" y="4523800"/>
            <a:ext cx="2263698" cy="3233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Push/Pull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505415"/>
            <a:ext cx="4184035" cy="4535946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</a:p>
          <a:p>
            <a:pPr marL="0" indent="0">
              <a:buNone/>
            </a:pPr>
            <a:r>
              <a:rPr lang="en-US" dirty="0" smtClean="0"/>
              <a:t>Bring changes from online repository  to your local repository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origin</a:t>
            </a:r>
          </a:p>
          <a:p>
            <a:pPr marL="0" indent="0">
              <a:buNone/>
            </a:pPr>
            <a:r>
              <a:rPr lang="en-US" dirty="0" smtClean="0"/>
              <a:t>Push </a:t>
            </a:r>
            <a:r>
              <a:rPr lang="en-US" dirty="0"/>
              <a:t>changes from </a:t>
            </a:r>
            <a:r>
              <a:rPr lang="en-US" dirty="0" smtClean="0"/>
              <a:t>your local </a:t>
            </a:r>
            <a:r>
              <a:rPr lang="en-US" dirty="0"/>
              <a:t>repository  to </a:t>
            </a:r>
            <a:r>
              <a:rPr lang="en-US" dirty="0" smtClean="0"/>
              <a:t>the online repository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origin master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SmartGit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Assuming you are working from one station / PC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2930236" y="4436918"/>
            <a:ext cx="1724891" cy="3117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973602"/>
            <a:ext cx="4184650" cy="2255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585" y="2188946"/>
            <a:ext cx="2105025" cy="609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52665" y="1251754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08029" y="4139402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dirty="0" smtClean="0"/>
              <a:t>Tutorials/Readings</a:t>
            </a:r>
            <a:endParaRPr lang="en-US" dirty="0"/>
          </a:p>
          <a:p>
            <a:r>
              <a:rPr lang="en-ZA" dirty="0" smtClean="0">
                <a:solidFill>
                  <a:srgbClr val="00B050"/>
                </a:solidFill>
                <a:hlinkClick r:id="rId2"/>
              </a:rPr>
              <a:t>https</a:t>
            </a:r>
            <a:r>
              <a:rPr lang="en-ZA" dirty="0">
                <a:solidFill>
                  <a:srgbClr val="00B050"/>
                </a:solidFill>
                <a:hlinkClick r:id="rId2"/>
              </a:rPr>
              <a:t>://training.github.com/kit</a:t>
            </a:r>
            <a:r>
              <a:rPr lang="en-ZA" dirty="0" smtClean="0">
                <a:solidFill>
                  <a:srgbClr val="00B050"/>
                </a:solidFill>
                <a:hlinkClick r:id="rId2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  <a:hlinkClick r:id="rId3"/>
              </a:rPr>
              <a:t>https://help.github.com/categories/bootcamp/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4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4"/>
              </a:rPr>
              <a:t>://readwrite.com/2013/09/30/understanding-github-a-journey-for-beginners-part-1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5"/>
              </a:rPr>
              <a:t>http://readwrite.com/2013/10/02/github-for-beginners-part-2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6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6"/>
              </a:rPr>
              <a:t>://rogerdudler.github.io/git-guide</a:t>
            </a:r>
            <a:r>
              <a:rPr lang="en-ZA" dirty="0" smtClean="0">
                <a:solidFill>
                  <a:srgbClr val="00B050"/>
                </a:solidFill>
                <a:hlinkClick r:id="rId6"/>
              </a:rPr>
              <a:t>/</a:t>
            </a:r>
            <a:endParaRPr lang="en-ZA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7"/>
              </a:rPr>
              <a:t>https://</a:t>
            </a:r>
            <a:r>
              <a:rPr lang="en-ZA" dirty="0" smtClean="0">
                <a:solidFill>
                  <a:srgbClr val="00B050"/>
                </a:solidFill>
                <a:hlinkClick r:id="rId7"/>
              </a:rPr>
              <a:t>github.com/GSoft-SharePoint/Dynamite/wiki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8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developers.useflashpunk.net/t/how-to-use-</a:t>
            </a:r>
            <a:r>
              <a:rPr lang="en-US" dirty="0" smtClean="0">
                <a:solidFill>
                  <a:srgbClr val="00B050"/>
                </a:solidFill>
                <a:hlinkClick r:id="rId8"/>
              </a:rPr>
              <a:t>SmartGit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-and-github-to-send-your-fp-modifications-pull-requests/1586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9"/>
              </a:rPr>
              <a:t>http://dexterlin.com/programming/creating-local-git-repositories-with-</a:t>
            </a:r>
            <a:r>
              <a:rPr lang="en-US" dirty="0">
                <a:solidFill>
                  <a:srgbClr val="00B050"/>
                </a:solidFill>
                <a:hlinkClick r:id="rId9"/>
              </a:rPr>
              <a:t>SmartGit</a:t>
            </a:r>
            <a:r>
              <a:rPr lang="en-ZA" dirty="0" smtClean="0">
                <a:solidFill>
                  <a:srgbClr val="00B050"/>
                </a:solidFill>
                <a:hlinkClick r:id="rId9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2"/>
                </a:solidFill>
              </a:rPr>
              <a:t>Cheat Sheets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0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10"/>
              </a:rPr>
              <a:t>rogerdudler.github.io/git-guide/files/git_cheat_sheet.pdf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1"/>
              </a:rPr>
              <a:t>https://training.github.com/kit/downloads/github-git-cheat-sheet.pdf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5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2779</TotalTime>
  <Words>1119</Words>
  <Application>Microsoft Macintosh PowerPoint</Application>
  <PresentationFormat>Custom</PresentationFormat>
  <Paragraphs>133</Paragraphs>
  <Slides>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Appendix for learning Git</vt:lpstr>
      <vt:lpstr>Git definions</vt:lpstr>
      <vt:lpstr>Getting started</vt:lpstr>
      <vt:lpstr>Getting started (cont …)</vt:lpstr>
      <vt:lpstr>Local clone of an online repository </vt:lpstr>
      <vt:lpstr>After cloning …</vt:lpstr>
      <vt:lpstr>Commit</vt:lpstr>
      <vt:lpstr>Push/Pull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109</cp:revision>
  <dcterms:created xsi:type="dcterms:W3CDTF">2015-05-07T13:23:25Z</dcterms:created>
  <dcterms:modified xsi:type="dcterms:W3CDTF">2015-05-07T14:13:33Z</dcterms:modified>
</cp:coreProperties>
</file>