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07" r:id="rId1"/>
  </p:sldMasterIdLst>
  <p:notesMasterIdLst>
    <p:notesMasterId r:id="rId12"/>
  </p:notesMasterIdLst>
  <p:sldIdLst>
    <p:sldId id="256" r:id="rId2"/>
    <p:sldId id="257" r:id="rId3"/>
    <p:sldId id="258" r:id="rId4"/>
    <p:sldId id="278" r:id="rId5"/>
    <p:sldId id="272" r:id="rId6"/>
    <p:sldId id="275" r:id="rId7"/>
    <p:sldId id="270" r:id="rId8"/>
    <p:sldId id="276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1" name="Joseph Sempa" initials="JS" lastIdx="7" clrIdx="0">
    <p:extLst>
      <p:ext uri="{19B8F6BF-5375-455C-9EA6-DF929625EA0E}">
        <p15:presenceInfo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userId="6a318720dea0050f" providerId="Windows Live"/>
      </p:ext>
    </p:extLst>
  </p:cmAuthor>
  <p:cmAuthor id="2" name="Eva" initials="E" lastIdx="5" clrIdx="1">
    <p:extLst>
      <p:ext uri="{19B8F6BF-5375-455C-9EA6-DF929625EA0E}">
        <p15:presenceInfo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userId="Eva" providerId="None"/>
      </p:ext>
    </p:extLst>
  </p:cmAuthor>
  <p:cmAuthor id="3" name="Roxanne Beauclair" initials="RB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0000C0"/>
    <a:srgbClr val="9999FF"/>
    <a:srgbClr val="0DF501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4994" autoAdjust="0"/>
    <p:restoredTop sz="77917" autoAdjust="0"/>
  </p:normalViewPr>
  <p:slideViewPr>
    <p:cSldViewPr snapToGrid="0">
      <p:cViewPr varScale="1">
        <p:scale>
          <a:sx n="64" d="100"/>
          <a:sy n="64" d="100"/>
        </p:scale>
        <p:origin x="-130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20EBB-C57D-4679-B90E-3AE205263646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5CEC6-A28F-42BC-8E33-54F1B3D51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068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SmartGit</a:t>
            </a:r>
            <a:r>
              <a:rPr lang="en-US" baseline="0" dirty="0" smtClean="0"/>
              <a:t> and while there do the following</a:t>
            </a:r>
          </a:p>
          <a:p>
            <a:r>
              <a:rPr lang="en-US" baseline="0" dirty="0" smtClean="0"/>
              <a:t>Step 1: Click on Clone / New to bring up the dialogue box “Clone / Add / Create Repository”</a:t>
            </a:r>
          </a:p>
          <a:p>
            <a:r>
              <a:rPr lang="en-US" baseline="0" dirty="0" smtClean="0"/>
              <a:t>Step 2: Click on the most right icon opposite “Source Path/ URL”. This will take you to a list of your online repositories under your username. While there pick the repository you want to clone</a:t>
            </a:r>
          </a:p>
          <a:p>
            <a:r>
              <a:rPr lang="en-US" baseline="0" dirty="0" smtClean="0"/>
              <a:t>Step 3: Click on the most right icon opposite “Destination Path”. This will help you choose a local folder on your machine where you want to host the repository. This folder MUST be empty else you will receive an error message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process to click on Clone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591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Ref: https://github.com/GSoft-SharePoint/Dynamite/wiki/Git-step-by-step:-Part-1</a:t>
            </a:r>
          </a:p>
          <a:p>
            <a:endParaRPr lang="en-US" dirty="0" smtClean="0"/>
          </a:p>
          <a:p>
            <a:r>
              <a:rPr lang="en-US" dirty="0" smtClean="0"/>
              <a:t>For Linux: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–a list all local and remote branches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branch –r list only remote branches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en-US" baseline="0" dirty="0" smtClean="0"/>
              <a:t> list only </a:t>
            </a:r>
            <a:r>
              <a:rPr lang="en-US" dirty="0" smtClean="0"/>
              <a:t>local branches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show-branch list</a:t>
            </a:r>
            <a:r>
              <a:rPr lang="en-US" baseline="0" dirty="0" smtClean="0"/>
              <a:t> bra</a:t>
            </a:r>
            <a:r>
              <a:rPr lang="en-US" dirty="0" smtClean="0"/>
              <a:t>nches with their commits.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remote</a:t>
            </a:r>
            <a:r>
              <a:rPr lang="en-US" baseline="0" dirty="0" smtClean="0"/>
              <a:t> list all available remote (-v adds the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after the 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846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https://github.com/GSoft-SharePoint/Dynamite/wiki/Git-step-by-step:-Part-2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908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Step 1</a:t>
            </a:r>
            <a:r>
              <a:rPr lang="en-US" dirty="0" smtClean="0"/>
              <a:t>: Click commit (at the top of the screen) then you will get</a:t>
            </a:r>
            <a:r>
              <a:rPr lang="en-US" baseline="0" dirty="0" smtClean="0"/>
              <a:t> a window  on the right.</a:t>
            </a:r>
          </a:p>
          <a:p>
            <a:r>
              <a:rPr lang="en-US" b="1" baseline="0" dirty="0" smtClean="0"/>
              <a:t>Step 2</a:t>
            </a:r>
            <a:r>
              <a:rPr lang="en-US" baseline="0" dirty="0" smtClean="0"/>
              <a:t>: In this window under ‘Commit message’ box, you add a message to show what exactly that commit is for.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Click commit on the bottom right</a:t>
            </a:r>
          </a:p>
          <a:p>
            <a:r>
              <a:rPr lang="en-US" b="1" baseline="0" dirty="0" smtClean="0"/>
              <a:t>Step 3</a:t>
            </a:r>
            <a:r>
              <a:rPr lang="en-US" baseline="0" dirty="0" smtClean="0"/>
              <a:t>: See the commit message on the commit you’ve just made</a:t>
            </a:r>
          </a:p>
          <a:p>
            <a:endParaRPr lang="en-US" dirty="0" smtClean="0"/>
          </a:p>
          <a:p>
            <a:r>
              <a:rPr lang="en-US" dirty="0" smtClean="0"/>
              <a:t>Reference: https://github.com/GSoft-SharePoint/Dynamite/wiki/Git-step-by-step:-Part-2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6409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on</a:t>
            </a:r>
            <a:r>
              <a:rPr lang="en-US" baseline="0" dirty="0" smtClean="0"/>
              <a:t> Push at the top of the screen</a:t>
            </a:r>
            <a:r>
              <a:rPr lang="en-US" dirty="0" smtClean="0"/>
              <a:t>. This gives you an option to select which branches you want to push</a:t>
            </a:r>
          </a:p>
          <a:p>
            <a:r>
              <a:rPr lang="en-US" dirty="0" smtClean="0"/>
              <a:t>Checking</a:t>
            </a:r>
            <a:r>
              <a:rPr lang="en-US" baseline="0" dirty="0" smtClean="0"/>
              <a:t> the develop branch, you want your local development branch to track it remote.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Click on ‘OK’ in the bottom right. See the output that follows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1488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4120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181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989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7813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1510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04196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4396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983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730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378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4363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777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981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918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2002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134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85FB9-3804-4F2F-A432-68920AB06FD5}" type="datetimeFigureOut">
              <a:rPr lang="en-US" smtClean="0"/>
              <a:pPr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998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GitHu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739517"/>
            <a:ext cx="7766936" cy="1646302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33334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By MMED 2015 mentors</a:t>
            </a:r>
          </a:p>
          <a:p>
            <a:r>
              <a:rPr lang="en-US" dirty="0" smtClean="0"/>
              <a:t>Eva, Joseph, Roxy &amp; </a:t>
            </a:r>
            <a:r>
              <a:rPr lang="en-US" dirty="0" err="1" smtClean="0"/>
              <a:t>I</a:t>
            </a:r>
            <a:r>
              <a:rPr lang="en-US" dirty="0" err="1" smtClean="0"/>
              <a:t>vy</a:t>
            </a:r>
            <a:endParaRPr lang="en-US" dirty="0" smtClean="0"/>
          </a:p>
          <a:p>
            <a:r>
              <a:rPr lang="en-US" dirty="0" smtClean="0"/>
              <a:t>AIMS – South Africa, </a:t>
            </a:r>
            <a:r>
              <a:rPr lang="en-US" dirty="0" err="1" smtClean="0"/>
              <a:t>Muizenberg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872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GitHub Wiki, Profile</a:t>
            </a:r>
            <a:r>
              <a:rPr lang="en-US" dirty="0"/>
              <a:t> </a:t>
            </a:r>
            <a:r>
              <a:rPr lang="en-US" dirty="0" smtClean="0"/>
              <a:t>and more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77334" y="1646959"/>
            <a:ext cx="4184035" cy="4250602"/>
          </a:xfrm>
        </p:spPr>
        <p:txBody>
          <a:bodyPr>
            <a:normAutofit/>
          </a:bodyPr>
          <a:lstStyle/>
          <a:p>
            <a:r>
              <a:rPr lang="en-US" dirty="0" smtClean="0"/>
              <a:t>Create a </a:t>
            </a:r>
            <a:r>
              <a:rPr lang="en-US" dirty="0" smtClean="0">
                <a:solidFill>
                  <a:srgbClr val="0000C0"/>
                </a:solidFill>
              </a:rPr>
              <a:t>wiki page</a:t>
            </a:r>
          </a:p>
          <a:p>
            <a:pPr lvl="1"/>
            <a:r>
              <a:rPr lang="en-US" sz="1500" dirty="0" smtClean="0">
                <a:solidFill>
                  <a:schemeClr val="tx1"/>
                </a:solidFill>
              </a:rPr>
              <a:t>Page 1 (Home): Self Introduction</a:t>
            </a:r>
          </a:p>
          <a:p>
            <a:pPr lvl="1"/>
            <a:r>
              <a:rPr lang="en-US" sz="1500" dirty="0" smtClean="0">
                <a:solidFill>
                  <a:schemeClr val="tx1"/>
                </a:solidFill>
              </a:rPr>
              <a:t>Page 2: Research interests (at lest 2 </a:t>
            </a:r>
            <a:r>
              <a:rPr lang="en-US" sz="1500" dirty="0" err="1" smtClean="0">
                <a:solidFill>
                  <a:schemeClr val="tx1"/>
                </a:solidFill>
              </a:rPr>
              <a:t>paragrahs</a:t>
            </a:r>
            <a:r>
              <a:rPr lang="en-US" sz="15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1500" dirty="0" smtClean="0">
                <a:solidFill>
                  <a:schemeClr val="tx1"/>
                </a:solidFill>
              </a:rPr>
              <a:t>Page 3: MMED expectations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Edit your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profile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sz="1700" dirty="0" smtClean="0">
                <a:solidFill>
                  <a:schemeClr val="tx2"/>
                </a:solidFill>
              </a:rPr>
              <a:t>Click on your </a:t>
            </a:r>
            <a:r>
              <a:rPr lang="en-US" sz="1700" dirty="0" smtClean="0">
                <a:solidFill>
                  <a:srgbClr val="FF0000"/>
                </a:solidFill>
              </a:rPr>
              <a:t>username</a:t>
            </a:r>
            <a:r>
              <a:rPr lang="en-US" sz="1700" dirty="0" smtClean="0">
                <a:solidFill>
                  <a:schemeClr val="tx2"/>
                </a:solidFill>
              </a:rPr>
              <a:t> and then on “Edit Profile”. Upload a picture. </a:t>
            </a:r>
            <a:endParaRPr lang="en-US" dirty="0" smtClean="0"/>
          </a:p>
          <a:p>
            <a:r>
              <a:rPr lang="en-US" dirty="0" smtClean="0"/>
              <a:t>Modify your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DF501"/>
                </a:solidFill>
              </a:rPr>
              <a:t>settings</a:t>
            </a:r>
          </a:p>
          <a:p>
            <a:pPr marL="0" indent="0">
              <a:buNone/>
            </a:pPr>
            <a:r>
              <a:rPr lang="en-US" dirty="0">
                <a:solidFill>
                  <a:srgbClr val="0DF501"/>
                </a:solidFill>
              </a:rPr>
              <a:t> </a:t>
            </a:r>
            <a:r>
              <a:rPr lang="en-US" dirty="0" smtClean="0">
                <a:solidFill>
                  <a:srgbClr val="0DF501"/>
                </a:solidFill>
              </a:rPr>
              <a:t>  </a:t>
            </a:r>
            <a:r>
              <a:rPr lang="en-US" dirty="0">
                <a:solidFill>
                  <a:schemeClr val="tx2"/>
                </a:solidFill>
              </a:rPr>
              <a:t>Go through the different settings.</a:t>
            </a:r>
          </a:p>
          <a:p>
            <a:pPr marL="0" indent="0">
              <a:buNone/>
            </a:pPr>
            <a:endParaRPr lang="en-US" dirty="0" smtClean="0">
              <a:solidFill>
                <a:srgbClr val="0DF50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975668" y="1578634"/>
            <a:ext cx="6682499" cy="371681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Rounded Rectangle 2"/>
          <p:cNvSpPr/>
          <p:nvPr/>
        </p:nvSpPr>
        <p:spPr>
          <a:xfrm>
            <a:off x="9871364" y="1506682"/>
            <a:ext cx="779318" cy="2805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0305184" y="3332350"/>
            <a:ext cx="690995" cy="209384"/>
          </a:xfrm>
          <a:prstGeom prst="ellipse">
            <a:avLst/>
          </a:prstGeom>
          <a:noFill/>
          <a:ln w="28575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76709" y="1506682"/>
            <a:ext cx="228600" cy="280554"/>
          </a:xfrm>
          <a:prstGeom prst="rect">
            <a:avLst/>
          </a:prstGeom>
          <a:noFill/>
          <a:ln w="28575">
            <a:solidFill>
              <a:srgbClr val="0DF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25965" y="4278706"/>
            <a:ext cx="750744" cy="280554"/>
          </a:xfrm>
          <a:prstGeom prst="rect">
            <a:avLst/>
          </a:prstGeom>
          <a:noFill/>
          <a:ln w="28575">
            <a:solidFill>
              <a:srgbClr val="0DF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2692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644" y="2474778"/>
            <a:ext cx="8596668" cy="876300"/>
          </a:xfrm>
        </p:spPr>
        <p:txBody>
          <a:bodyPr/>
          <a:lstStyle/>
          <a:p>
            <a:r>
              <a:rPr lang="en-US" dirty="0" smtClean="0"/>
              <a:t>Why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178" y="3359817"/>
            <a:ext cx="8596668" cy="4430771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/>
              <a:t>people can work on one project, simultaneously without getting 'conflicted </a:t>
            </a:r>
            <a:r>
              <a:rPr lang="en-US" dirty="0" smtClean="0"/>
              <a:t>copies‘</a:t>
            </a:r>
          </a:p>
          <a:p>
            <a:endParaRPr lang="en-US" dirty="0" smtClean="0"/>
          </a:p>
          <a:p>
            <a:r>
              <a:rPr lang="en-US" dirty="0" smtClean="0"/>
              <a:t>Gain </a:t>
            </a:r>
            <a:r>
              <a:rPr lang="en-US" dirty="0"/>
              <a:t>access to historical versions of the file before different edits were </a:t>
            </a:r>
            <a:r>
              <a:rPr lang="en-US" dirty="0" smtClean="0"/>
              <a:t>made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undo specific edits loosing all work that has been </a:t>
            </a:r>
            <a:r>
              <a:rPr lang="en-US" dirty="0" smtClean="0"/>
              <a:t>done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see at any point in time you can see who made what edits and </a:t>
            </a:r>
            <a:r>
              <a:rPr lang="en-US" dirty="0" smtClean="0"/>
              <a:t>when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715" y="535742"/>
            <a:ext cx="8910206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Git?</a:t>
            </a:r>
          </a:p>
          <a:p>
            <a:endParaRPr lang="en-US"/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an open source version control system/software.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518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9419"/>
            <a:ext cx="8596668" cy="4461944"/>
          </a:xfrm>
        </p:spPr>
        <p:txBody>
          <a:bodyPr/>
          <a:lstStyle/>
          <a:p>
            <a:r>
              <a:rPr lang="en-US" dirty="0">
                <a:hlinkClick r:id="rId2" tooltip="GitHub"/>
              </a:rPr>
              <a:t>GitHub</a:t>
            </a:r>
            <a:r>
              <a:rPr lang="en-US" dirty="0"/>
              <a:t> is a web-based </a:t>
            </a:r>
            <a:r>
              <a:rPr lang="en-US" dirty="0" err="1"/>
              <a:t>Git</a:t>
            </a:r>
            <a:r>
              <a:rPr lang="en-US" dirty="0"/>
              <a:t> repository hosting service</a:t>
            </a:r>
          </a:p>
          <a:p>
            <a:endParaRPr lang="en-US" dirty="0"/>
          </a:p>
          <a:p>
            <a:r>
              <a:rPr lang="en-US" dirty="0"/>
              <a:t> Offers </a:t>
            </a:r>
            <a:r>
              <a:rPr lang="en-US" dirty="0" smtClean="0"/>
              <a:t>version </a:t>
            </a:r>
            <a:r>
              <a:rPr lang="en-US" dirty="0"/>
              <a:t>control and source code management</a:t>
            </a:r>
          </a:p>
          <a:p>
            <a:endParaRPr lang="en-US" dirty="0" smtClean="0"/>
          </a:p>
          <a:p>
            <a:r>
              <a:rPr lang="en-US" dirty="0" smtClean="0"/>
              <a:t>It has a </a:t>
            </a:r>
            <a:r>
              <a:rPr lang="en-US" dirty="0"/>
              <a:t>graphical </a:t>
            </a:r>
            <a:r>
              <a:rPr lang="en-US" dirty="0" smtClean="0"/>
              <a:t>interface for windows desktop.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30531" y="4289367"/>
            <a:ext cx="7514705" cy="149629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the purpose of this clinic we have chosen to use another user friendly graphical </a:t>
            </a:r>
            <a:r>
              <a:rPr lang="en-US" dirty="0" smtClean="0"/>
              <a:t>interface “</a:t>
            </a:r>
            <a:r>
              <a:rPr lang="en-US" dirty="0" err="1" smtClean="0"/>
              <a:t>SmartGit</a:t>
            </a:r>
            <a:r>
              <a:rPr lang="en-US" dirty="0" smtClean="0"/>
              <a:t>”, </a:t>
            </a:r>
            <a:r>
              <a:rPr lang="en-US" dirty="0"/>
              <a:t>compatible with Windows, Mac, and Linux.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201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47" y="270673"/>
            <a:ext cx="8596668" cy="938978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 chart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2498" y="4704131"/>
            <a:ext cx="2241202" cy="13619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Local Repository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</a:rPr>
              <a:t>SmartGit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024327" y="2490500"/>
            <a:ext cx="2394065" cy="16076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    Web Interface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Repository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(On GitHub)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5622" y="3977002"/>
            <a:ext cx="1737361" cy="563098"/>
          </a:xfrm>
          <a:prstGeom prst="rect">
            <a:avLst/>
          </a:prstGeom>
          <a:noFill/>
          <a:ln w="349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Commit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356637" y="3384369"/>
            <a:ext cx="4718898" cy="165111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 rot="20607094">
            <a:off x="3669478" y="2065286"/>
            <a:ext cx="1820258" cy="509327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Clone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rot="20607094">
            <a:off x="4217956" y="3656260"/>
            <a:ext cx="1748421" cy="541403"/>
          </a:xfrm>
          <a:prstGeom prst="ellipse">
            <a:avLst/>
          </a:prstGeom>
          <a:solidFill>
            <a:schemeClr val="bg1"/>
          </a:solidFill>
          <a:ln w="3492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Pull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 rot="20607094">
            <a:off x="5030618" y="5165977"/>
            <a:ext cx="1820258" cy="509327"/>
          </a:xfrm>
          <a:prstGeom prst="ellipse">
            <a:avLst/>
          </a:prstGeom>
          <a:solidFill>
            <a:schemeClr val="bg1"/>
          </a:solidFill>
          <a:ln w="3492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Push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430120" y="3935217"/>
            <a:ext cx="4585112" cy="1679839"/>
          </a:xfrm>
          <a:prstGeom prst="straightConnector1">
            <a:avLst/>
          </a:prstGeom>
          <a:ln w="381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 flipH="1">
            <a:off x="2231820" y="2256118"/>
            <a:ext cx="11504955" cy="4726808"/>
          </a:xfrm>
          <a:prstGeom prst="arc">
            <a:avLst>
              <a:gd name="adj1" fmla="val 16199999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140495" y="4513480"/>
            <a:ext cx="203200" cy="117357"/>
          </a:xfrm>
          <a:custGeom>
            <a:avLst/>
            <a:gdLst>
              <a:gd name="connsiteX0" fmla="*/ 0 w 203200"/>
              <a:gd name="connsiteY0" fmla="*/ 0 h 117357"/>
              <a:gd name="connsiteX1" fmla="*/ 58057 w 203200"/>
              <a:gd name="connsiteY1" fmla="*/ 72571 h 117357"/>
              <a:gd name="connsiteX2" fmla="*/ 87086 w 203200"/>
              <a:gd name="connsiteY2" fmla="*/ 116114 h 117357"/>
              <a:gd name="connsiteX3" fmla="*/ 130628 w 203200"/>
              <a:gd name="connsiteY3" fmla="*/ 101600 h 117357"/>
              <a:gd name="connsiteX4" fmla="*/ 159657 w 203200"/>
              <a:gd name="connsiteY4" fmla="*/ 58057 h 117357"/>
              <a:gd name="connsiteX5" fmla="*/ 203200 w 203200"/>
              <a:gd name="connsiteY5" fmla="*/ 43542 h 117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200" h="117357">
                <a:moveTo>
                  <a:pt x="0" y="0"/>
                </a:moveTo>
                <a:cubicBezTo>
                  <a:pt x="19352" y="24190"/>
                  <a:pt x="39470" y="47788"/>
                  <a:pt x="58057" y="72571"/>
                </a:cubicBezTo>
                <a:cubicBezTo>
                  <a:pt x="68524" y="86526"/>
                  <a:pt x="70890" y="109635"/>
                  <a:pt x="87086" y="116114"/>
                </a:cubicBezTo>
                <a:cubicBezTo>
                  <a:pt x="101291" y="121796"/>
                  <a:pt x="116114" y="106438"/>
                  <a:pt x="130628" y="101600"/>
                </a:cubicBezTo>
                <a:cubicBezTo>
                  <a:pt x="140304" y="87086"/>
                  <a:pt x="146035" y="68954"/>
                  <a:pt x="159657" y="58057"/>
                </a:cubicBezTo>
                <a:cubicBezTo>
                  <a:pt x="171604" y="48499"/>
                  <a:pt x="203200" y="43542"/>
                  <a:pt x="203200" y="4354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02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53" y="1888333"/>
            <a:ext cx="5817621" cy="33147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66966" cy="8243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 clone of an </a:t>
            </a:r>
            <a:r>
              <a:rPr lang="en-US" dirty="0"/>
              <a:t>online </a:t>
            </a:r>
            <a:r>
              <a:rPr lang="en-US" dirty="0" smtClean="0"/>
              <a:t>repository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7334" y="1433945"/>
            <a:ext cx="5432521" cy="4607416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SmartGit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62210" y="3737653"/>
            <a:ext cx="922646" cy="612648"/>
          </a:xfrm>
          <a:prstGeom prst="wedgeRoundRectCallout">
            <a:avLst>
              <a:gd name="adj1" fmla="val -48009"/>
              <a:gd name="adj2" fmla="val -25702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932271" y="5203702"/>
            <a:ext cx="922646" cy="612648"/>
          </a:xfrm>
          <a:prstGeom prst="wedgeRoundRectCallout">
            <a:avLst>
              <a:gd name="adj1" fmla="val 243726"/>
              <a:gd name="adj2" fmla="val -31168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870700" y="5203702"/>
            <a:ext cx="922646" cy="612648"/>
          </a:xfrm>
          <a:prstGeom prst="wedgeRoundRectCallout">
            <a:avLst>
              <a:gd name="adj1" fmla="val 37139"/>
              <a:gd name="adj2" fmla="val -26754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760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75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fter cloning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160" r="1" b="5644"/>
          <a:stretch/>
        </p:blipFill>
        <p:spPr bwMode="auto">
          <a:xfrm>
            <a:off x="252759" y="1753913"/>
            <a:ext cx="6646805" cy="42988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824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807" y="406400"/>
            <a:ext cx="8596668" cy="830419"/>
          </a:xfrm>
        </p:spPr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780" y="1011958"/>
            <a:ext cx="10814328" cy="55379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Remember, committing is telling </a:t>
            </a:r>
            <a:r>
              <a:rPr lang="en-US" dirty="0" err="1" smtClean="0">
                <a:solidFill>
                  <a:srgbClr val="00B050"/>
                </a:solidFill>
              </a:rPr>
              <a:t>git</a:t>
            </a:r>
            <a:r>
              <a:rPr lang="en-US" dirty="0" smtClean="0">
                <a:solidFill>
                  <a:srgbClr val="00B050"/>
                </a:solidFill>
              </a:rPr>
              <a:t> that the current state of all your files is important. Make sure that new files have been added first. </a:t>
            </a:r>
          </a:p>
          <a:p>
            <a:pPr marL="0" lvl="1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Note</a:t>
            </a:r>
            <a:r>
              <a:rPr lang="en-US" sz="1800" dirty="0">
                <a:solidFill>
                  <a:srgbClr val="00B050"/>
                </a:solidFill>
              </a:rPr>
              <a:t>: You need to have made change(s) to a file in the local </a:t>
            </a:r>
            <a:r>
              <a:rPr lang="en-US" sz="1800" dirty="0" smtClean="0">
                <a:solidFill>
                  <a:srgbClr val="00B050"/>
                </a:solidFill>
              </a:rPr>
              <a:t>repository.</a:t>
            </a:r>
          </a:p>
          <a:p>
            <a:pPr marL="0" lvl="1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r>
              <a:rPr lang="en-US" sz="1900" b="1" dirty="0" err="1" smtClean="0">
                <a:solidFill>
                  <a:schemeClr val="accent2">
                    <a:lumMod val="75000"/>
                  </a:schemeClr>
                </a:solidFill>
              </a:rPr>
              <a:t>SmartGit</a:t>
            </a:r>
            <a:r>
              <a:rPr lang="en-US" sz="19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A</a:t>
            </a:r>
            <a:r>
              <a:rPr lang="en-US" dirty="0" smtClean="0"/>
              <a:t>: Shows you have unsaved changes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B</a:t>
            </a:r>
            <a:r>
              <a:rPr lang="en-US" dirty="0" smtClean="0"/>
              <a:t>: Allows you to stage changes. First click on the files that you want to commit then click on ‘</a:t>
            </a:r>
            <a:r>
              <a:rPr lang="en-US" b="1" dirty="0" smtClean="0"/>
              <a:t>B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2092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with </a:t>
            </a:r>
            <a:r>
              <a:rPr lang="en-US" dirty="0" err="1"/>
              <a:t>SmartGit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2793" y="1478946"/>
            <a:ext cx="4667603" cy="292501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090940" y="1478946"/>
            <a:ext cx="4667603" cy="2925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37" y="3810800"/>
            <a:ext cx="4667603" cy="292501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377440" y="2460567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87843" y="2463276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77440" y="4476929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3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162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Push/Pull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7334" y="1505415"/>
            <a:ext cx="4184035" cy="4535946"/>
          </a:xfrm>
        </p:spPr>
        <p:txBody>
          <a:bodyPr/>
          <a:lstStyle/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cs typeface="Consolas" panose="020B0609020204030204" pitchFamily="49" charset="0"/>
              </a:rPr>
              <a:t>SmartGit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Assuming you are working from one station / PC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triped Right Arrow 2"/>
          <p:cNvSpPr/>
          <p:nvPr/>
        </p:nvSpPr>
        <p:spPr>
          <a:xfrm>
            <a:off x="409977" y="3623383"/>
            <a:ext cx="1724891" cy="31172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973602"/>
            <a:ext cx="4184650" cy="22554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585" y="2188946"/>
            <a:ext cx="2105025" cy="6096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052665" y="1251754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908029" y="4139402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77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2753</TotalTime>
  <Words>752</Words>
  <Application>Microsoft Macintosh PowerPoint</Application>
  <PresentationFormat>Custom</PresentationFormat>
  <Paragraphs>103</Paragraphs>
  <Slides>10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Introduction to Git and GitHub</vt:lpstr>
      <vt:lpstr>Why version control?</vt:lpstr>
      <vt:lpstr>What is GitHub ?</vt:lpstr>
      <vt:lpstr>Git commands chart</vt:lpstr>
      <vt:lpstr>Local clone of an online repository </vt:lpstr>
      <vt:lpstr>After cloning …</vt:lpstr>
      <vt:lpstr>Commit</vt:lpstr>
      <vt:lpstr>Commit with SmartGit</vt:lpstr>
      <vt:lpstr>Push/Pull</vt:lpstr>
      <vt:lpstr>Your GitHub Wiki, Profile and more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Eva</dc:creator>
  <cp:lastModifiedBy>Roxanne Beauclair</cp:lastModifiedBy>
  <cp:revision>115</cp:revision>
  <dcterms:created xsi:type="dcterms:W3CDTF">2015-05-07T13:30:06Z</dcterms:created>
  <dcterms:modified xsi:type="dcterms:W3CDTF">2015-05-07T14:12:28Z</dcterms:modified>
</cp:coreProperties>
</file>