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slideLayouts/slideLayout3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707" r:id="rId1"/>
  </p:sldMasterIdLst>
  <p:notesMasterIdLst>
    <p:notesMasterId r:id="rId21"/>
  </p:notesMasterIdLst>
  <p:sldIdLst>
    <p:sldId id="256" r:id="rId2"/>
    <p:sldId id="257" r:id="rId3"/>
    <p:sldId id="258" r:id="rId4"/>
    <p:sldId id="278" r:id="rId5"/>
    <p:sldId id="272" r:id="rId6"/>
    <p:sldId id="275" r:id="rId7"/>
    <p:sldId id="279" r:id="rId8"/>
    <p:sldId id="280" r:id="rId9"/>
    <p:sldId id="282" r:id="rId10"/>
    <p:sldId id="283" r:id="rId11"/>
    <p:sldId id="270" r:id="rId12"/>
    <p:sldId id="276" r:id="rId13"/>
    <p:sldId id="281" r:id="rId14"/>
    <p:sldId id="265" r:id="rId15"/>
    <p:sldId id="284" r:id="rId16"/>
    <p:sldId id="285" r:id="rId17"/>
    <p:sldId id="287" r:id="rId18"/>
    <p:sldId id="286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1" name="Joseph Sempa" initials="JS" lastIdx="7" clrIdx="0">
    <p:extLst>
      <p:ext uri="{19B8F6BF-5375-455C-9EA6-DF929625EA0E}">
        <p15:presenceInfo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userId="6a318720dea0050f" providerId="Windows Live"/>
      </p:ext>
    </p:extLst>
  </p:cmAuthor>
  <p:cmAuthor id="2" name="Eva" initials="E" lastIdx="5" clrIdx="1">
    <p:extLst>
      <p:ext uri="{19B8F6BF-5375-455C-9EA6-DF929625EA0E}">
        <p15:presenceInfo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userId="Eva" providerId="None"/>
      </p:ext>
    </p:extLst>
  </p:cmAuthor>
  <p:cmAuthor id="3" name="Roxanne Beauclair" initials="RB" lastIdx="14" clrIdx="2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0000C0"/>
    <a:srgbClr val="9999FF"/>
    <a:srgbClr val="0DF501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4994" autoAdjust="0"/>
    <p:restoredTop sz="91408" autoAdjust="0"/>
  </p:normalViewPr>
  <p:slideViewPr>
    <p:cSldViewPr snapToGrid="0">
      <p:cViewPr varScale="1">
        <p:scale>
          <a:sx n="74" d="100"/>
          <a:sy n="74" d="100"/>
        </p:scale>
        <p:origin x="-54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20EBB-C57D-4679-B90E-3AE205263646}" type="datetimeFigureOut">
              <a:rPr lang="en-US" smtClean="0"/>
              <a:pPr/>
              <a:t>5/12/15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5CEC6-A28F-42BC-8E33-54F1B3D51C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0068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5CEC6-A28F-42BC-8E33-54F1B3D51C1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25911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5CEC6-A28F-42BC-8E33-54F1B3D51C1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78467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5CEC6-A28F-42BC-8E33-54F1B3D51C1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39080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5CEC6-A28F-42BC-8E33-54F1B3D51C1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64095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5CEC6-A28F-42BC-8E33-54F1B3D51C1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1488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4120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3181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39895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47813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1510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04196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54396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5983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3730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378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4363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5777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5981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2918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2002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5FB9-3804-4F2F-A432-68920AB06FD5}" type="datetimeFigureOut">
              <a:rPr lang="en-US" smtClean="0"/>
              <a:pPr/>
              <a:t>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1349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85FB9-3804-4F2F-A432-68920AB06FD5}" type="datetimeFigureOut">
              <a:rPr lang="en-US" smtClean="0"/>
              <a:pPr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9A981C-DBE2-4CE5-A48E-457B3584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0998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GitHu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739517"/>
            <a:ext cx="7766936" cy="1646302"/>
          </a:xfrm>
        </p:spPr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Git</a:t>
            </a:r>
            <a:r>
              <a:rPr lang="en-US" dirty="0" smtClean="0"/>
              <a:t> and 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33334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400" dirty="0" smtClean="0"/>
              <a:t>By MMED 2015 mentors</a:t>
            </a:r>
          </a:p>
          <a:p>
            <a:r>
              <a:rPr lang="en-US" sz="2400" dirty="0" smtClean="0"/>
              <a:t>Eva, Joseph, Roxy &amp; </a:t>
            </a:r>
            <a:r>
              <a:rPr lang="en-US" sz="2400" dirty="0" err="1" smtClean="0"/>
              <a:t>Ivy</a:t>
            </a:r>
            <a:endParaRPr lang="en-US" sz="2400" dirty="0" smtClean="0"/>
          </a:p>
          <a:p>
            <a:r>
              <a:rPr lang="en-US" sz="2400" dirty="0" smtClean="0"/>
              <a:t>AIMS – South Africa, </a:t>
            </a:r>
            <a:r>
              <a:rPr lang="en-US" sz="2400" dirty="0" err="1" smtClean="0"/>
              <a:t>Muizenberg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8726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ranch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xplosion 1 3"/>
          <p:cNvSpPr/>
          <p:nvPr/>
        </p:nvSpPr>
        <p:spPr>
          <a:xfrm>
            <a:off x="8407400" y="0"/>
            <a:ext cx="3352800" cy="408940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91600" y="1473200"/>
            <a:ext cx="2260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Zoom in and look at the ‘Branches’ tab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475" y="0"/>
            <a:ext cx="8596668" cy="830419"/>
          </a:xfrm>
        </p:spPr>
        <p:txBody>
          <a:bodyPr/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0307" y="667578"/>
            <a:ext cx="10814328" cy="5537943"/>
          </a:xfrm>
        </p:spPr>
        <p:txBody>
          <a:bodyPr>
            <a:normAutofit/>
          </a:bodyPr>
          <a:lstStyle/>
          <a:p>
            <a:pPr marL="0" indent="0"/>
            <a:r>
              <a:rPr lang="en-US" sz="2400" dirty="0" smtClean="0">
                <a:solidFill>
                  <a:schemeClr val="tx1"/>
                </a:solidFill>
              </a:rPr>
              <a:t>Tells </a:t>
            </a:r>
            <a:r>
              <a:rPr lang="en-US" sz="2400" dirty="0" err="1" smtClean="0">
                <a:solidFill>
                  <a:schemeClr val="tx1"/>
                </a:solidFill>
              </a:rPr>
              <a:t>Git</a:t>
            </a:r>
            <a:r>
              <a:rPr lang="en-US" sz="2400" dirty="0" smtClean="0">
                <a:solidFill>
                  <a:schemeClr val="tx1"/>
                </a:solidFill>
              </a:rPr>
              <a:t> that the current state of all your files is important</a:t>
            </a:r>
          </a:p>
          <a:p>
            <a:pPr marL="0" indent="0"/>
            <a:r>
              <a:rPr lang="en-US" sz="2400" dirty="0" smtClean="0">
                <a:solidFill>
                  <a:schemeClr val="tx1"/>
                </a:solidFill>
              </a:rPr>
              <a:t>Make sure that new files have been added first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/>
            <a:endParaRPr lang="en-US" sz="2400" dirty="0" smtClean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US" sz="1800" dirty="0">
              <a:solidFill>
                <a:srgbClr val="00B050"/>
              </a:solidFill>
            </a:endParaRPr>
          </a:p>
        </p:txBody>
      </p:sp>
      <p:pic>
        <p:nvPicPr>
          <p:cNvPr id="4" name="Picture 3" descr="Commit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3450"/>
            <a:ext cx="12192000" cy="4654550"/>
          </a:xfrm>
          <a:prstGeom prst="rect">
            <a:avLst/>
          </a:prstGeom>
        </p:spPr>
      </p:pic>
      <p:sp>
        <p:nvSpPr>
          <p:cNvPr id="5" name="Explosion 1 4"/>
          <p:cNvSpPr/>
          <p:nvPr/>
        </p:nvSpPr>
        <p:spPr>
          <a:xfrm>
            <a:off x="7467600" y="3530600"/>
            <a:ext cx="3733800" cy="332740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02600" y="4724400"/>
            <a:ext cx="246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Step 1: Click on ‘Commit’</a:t>
            </a:r>
          </a:p>
        </p:txBody>
      </p:sp>
      <p:sp>
        <p:nvSpPr>
          <p:cNvPr id="7" name="Up Arrow 6"/>
          <p:cNvSpPr/>
          <p:nvPr/>
        </p:nvSpPr>
        <p:spPr>
          <a:xfrm>
            <a:off x="4394200" y="3124200"/>
            <a:ext cx="406400" cy="30988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2092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mmit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Explosion 1 13"/>
          <p:cNvSpPr/>
          <p:nvPr/>
        </p:nvSpPr>
        <p:spPr>
          <a:xfrm>
            <a:off x="7670800" y="1625600"/>
            <a:ext cx="4191000" cy="393700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610600" y="33274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1626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mit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xplosion 1 2"/>
          <p:cNvSpPr/>
          <p:nvPr/>
        </p:nvSpPr>
        <p:spPr>
          <a:xfrm>
            <a:off x="355600" y="0"/>
            <a:ext cx="6324600" cy="342900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00200" y="889000"/>
            <a:ext cx="353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Step 3: View the Output Tab to confirm changes have been ‘Committed</a:t>
            </a:r>
            <a:r>
              <a:rPr lang="en-US" sz="2400" b="1" dirty="0" smtClean="0"/>
              <a:t>’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596313" cy="1320800"/>
          </a:xfrm>
        </p:spPr>
        <p:txBody>
          <a:bodyPr/>
          <a:lstStyle/>
          <a:p>
            <a:r>
              <a:rPr lang="en-US" dirty="0" smtClean="0"/>
              <a:t>Push/Pull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60400"/>
            <a:ext cx="10541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" charset="2"/>
              <a:buChar char="Ø"/>
            </a:pPr>
            <a:r>
              <a:rPr lang="en-US" sz="2400"/>
              <a:t>Push: sending your committed changes to the online repository</a:t>
            </a:r>
          </a:p>
          <a:p>
            <a:pPr>
              <a:buClr>
                <a:schemeClr val="accent1"/>
              </a:buClr>
              <a:buFont typeface="Wingdings" charset="2"/>
              <a:buChar char="Ø"/>
            </a:pPr>
            <a:endParaRPr lang="en-US" sz="2400"/>
          </a:p>
          <a:p>
            <a:pPr>
              <a:buClr>
                <a:schemeClr val="accent1"/>
              </a:buClr>
              <a:buFont typeface="Wingdings" charset="2"/>
              <a:buChar char="Ø"/>
            </a:pPr>
            <a:r>
              <a:rPr lang="en-US" sz="2400"/>
              <a:t>Pull: grabbing the most recently updated version of the online repository</a:t>
            </a:r>
          </a:p>
        </p:txBody>
      </p:sp>
      <p:pic>
        <p:nvPicPr>
          <p:cNvPr id="14" name="Picture 13" descr="Push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2450"/>
            <a:ext cx="12192000" cy="5035550"/>
          </a:xfrm>
          <a:prstGeom prst="rect">
            <a:avLst/>
          </a:prstGeom>
        </p:spPr>
      </p:pic>
      <p:sp>
        <p:nvSpPr>
          <p:cNvPr id="15" name="Explosion 1 14"/>
          <p:cNvSpPr/>
          <p:nvPr/>
        </p:nvSpPr>
        <p:spPr>
          <a:xfrm>
            <a:off x="7467600" y="3530600"/>
            <a:ext cx="3733800" cy="332740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102600" y="4724400"/>
            <a:ext cx="246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Step 1: Click on ‘Push’</a:t>
            </a:r>
          </a:p>
        </p:txBody>
      </p:sp>
      <p:sp>
        <p:nvSpPr>
          <p:cNvPr id="17" name="Up Arrow 16"/>
          <p:cNvSpPr/>
          <p:nvPr/>
        </p:nvSpPr>
        <p:spPr>
          <a:xfrm>
            <a:off x="1676400" y="2768600"/>
            <a:ext cx="406400" cy="30988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077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ush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xplosion 1 2"/>
          <p:cNvSpPr/>
          <p:nvPr/>
        </p:nvSpPr>
        <p:spPr>
          <a:xfrm>
            <a:off x="1320800" y="3454400"/>
            <a:ext cx="3860800" cy="3048000"/>
          </a:xfrm>
          <a:prstGeom prst="irregularSeal1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82800" y="4495800"/>
            <a:ext cx="218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Step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ssw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xplosion 1 2"/>
          <p:cNvSpPr/>
          <p:nvPr/>
        </p:nvSpPr>
        <p:spPr>
          <a:xfrm>
            <a:off x="8915400" y="0"/>
            <a:ext cx="3276600" cy="685800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659585" y="1901350"/>
            <a:ext cx="1778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Step 3: You may have to enter your GitHub Username and Password!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4826"/>
          <a:stretch/>
        </p:blipFill>
        <p:spPr>
          <a:xfrm>
            <a:off x="0" y="1244740"/>
            <a:ext cx="12192000" cy="5613259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214775" y="2255874"/>
            <a:ext cx="166468" cy="1944077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xplosion 1 5"/>
          <p:cNvSpPr/>
          <p:nvPr/>
        </p:nvSpPr>
        <p:spPr>
          <a:xfrm>
            <a:off x="5540202" y="2922365"/>
            <a:ext cx="3733800" cy="332740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Step 1: Click on </a:t>
            </a:r>
            <a:r>
              <a:rPr lang="en-US" sz="2400" b="1" dirty="0" smtClean="0">
                <a:solidFill>
                  <a:schemeClr val="tx1"/>
                </a:solidFill>
              </a:rPr>
              <a:t>‘Pull’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1428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512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Explosion 1 7"/>
          <p:cNvSpPr/>
          <p:nvPr/>
        </p:nvSpPr>
        <p:spPr>
          <a:xfrm>
            <a:off x="8458200" y="2668115"/>
            <a:ext cx="3733800" cy="332740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Step 2: In the dialogue box, click </a:t>
            </a:r>
            <a:r>
              <a:rPr lang="en-US" sz="2400" b="1" dirty="0" smtClean="0">
                <a:solidFill>
                  <a:schemeClr val="tx1"/>
                </a:solidFill>
              </a:rPr>
              <a:t>‘Pull’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9415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304800"/>
            <a:ext cx="8596668" cy="1320800"/>
          </a:xfrm>
        </p:spPr>
        <p:txBody>
          <a:bodyPr/>
          <a:lstStyle/>
          <a:p>
            <a:r>
              <a:rPr lang="en-US" dirty="0" smtClean="0"/>
              <a:t>Your GitHub Wiki, Profile</a:t>
            </a:r>
            <a:r>
              <a:rPr lang="en-US" dirty="0"/>
              <a:t> </a:t>
            </a:r>
            <a:r>
              <a:rPr lang="en-US" dirty="0" smtClean="0"/>
              <a:t>and more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0" y="1164358"/>
            <a:ext cx="6273800" cy="569364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Create a </a:t>
            </a:r>
            <a:r>
              <a:rPr lang="en-US" sz="2400" dirty="0" smtClean="0">
                <a:solidFill>
                  <a:srgbClr val="0000C0"/>
                </a:solidFill>
              </a:rPr>
              <a:t>wiki page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Page 1 (Home): Self Introduction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Page 2: Research interests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Page 3: MMED expectations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Edit your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profile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dirty="0" smtClean="0">
                <a:solidFill>
                  <a:schemeClr val="tx2"/>
                </a:solidFill>
              </a:rPr>
              <a:t>Click on your </a:t>
            </a:r>
            <a:r>
              <a:rPr lang="en-US" sz="2400" dirty="0" smtClean="0">
                <a:solidFill>
                  <a:srgbClr val="FF0000"/>
                </a:solidFill>
              </a:rPr>
              <a:t>username</a:t>
            </a:r>
            <a:r>
              <a:rPr lang="en-US" sz="2400" dirty="0" smtClean="0">
                <a:solidFill>
                  <a:schemeClr val="tx2"/>
                </a:solidFill>
              </a:rPr>
              <a:t> and then on “Edit Profile”</a:t>
            </a:r>
          </a:p>
          <a:p>
            <a:pPr marL="0" indent="0"/>
            <a:r>
              <a:rPr lang="en-US" sz="2400" dirty="0" smtClean="0">
                <a:solidFill>
                  <a:schemeClr val="tx2"/>
                </a:solidFill>
              </a:rPr>
              <a:t>Upload a picture </a:t>
            </a:r>
            <a:endParaRPr lang="en-US" sz="2400" dirty="0" smtClean="0"/>
          </a:p>
          <a:p>
            <a:r>
              <a:rPr lang="en-US" sz="2400" dirty="0" smtClean="0"/>
              <a:t>Modify your GitHub </a:t>
            </a:r>
            <a:r>
              <a:rPr lang="en-US" sz="2400" dirty="0" smtClean="0">
                <a:solidFill>
                  <a:srgbClr val="0DF501"/>
                </a:solidFill>
              </a:rPr>
              <a:t>settings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DF501"/>
                </a:solidFill>
              </a:rPr>
              <a:t> </a:t>
            </a:r>
            <a:r>
              <a:rPr lang="en-US" sz="2400" dirty="0" smtClean="0">
                <a:solidFill>
                  <a:srgbClr val="0DF501"/>
                </a:solidFill>
              </a:rPr>
              <a:t>  </a:t>
            </a:r>
            <a:r>
              <a:rPr lang="en-US" sz="2400" dirty="0">
                <a:solidFill>
                  <a:schemeClr val="tx2"/>
                </a:solidFill>
              </a:rPr>
              <a:t>Go through the different settings.</a:t>
            </a:r>
          </a:p>
          <a:p>
            <a:pPr marL="0" indent="0">
              <a:buNone/>
            </a:pPr>
            <a:endParaRPr lang="en-US" dirty="0" smtClean="0">
              <a:solidFill>
                <a:srgbClr val="0DF50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491966" y="1338387"/>
            <a:ext cx="6700034" cy="55196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Rounded Rectangle 2"/>
          <p:cNvSpPr/>
          <p:nvPr/>
        </p:nvSpPr>
        <p:spPr>
          <a:xfrm>
            <a:off x="10308470" y="1329936"/>
            <a:ext cx="779318" cy="28055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0698884" y="3992750"/>
            <a:ext cx="690995" cy="209384"/>
          </a:xfrm>
          <a:prstGeom prst="ellipse">
            <a:avLst/>
          </a:prstGeom>
          <a:noFill/>
          <a:ln w="28575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330709" y="1341582"/>
            <a:ext cx="228600" cy="280554"/>
          </a:xfrm>
          <a:prstGeom prst="rect">
            <a:avLst/>
          </a:prstGeom>
          <a:noFill/>
          <a:ln w="28575">
            <a:solidFill>
              <a:srgbClr val="0DF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770465" y="5396306"/>
            <a:ext cx="750744" cy="280554"/>
          </a:xfrm>
          <a:prstGeom prst="rect">
            <a:avLst/>
          </a:prstGeom>
          <a:noFill/>
          <a:ln w="28575">
            <a:solidFill>
              <a:srgbClr val="0DF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2692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644" y="1919193"/>
            <a:ext cx="8596668" cy="876300"/>
          </a:xfrm>
        </p:spPr>
        <p:txBody>
          <a:bodyPr/>
          <a:lstStyle/>
          <a:p>
            <a:r>
              <a:rPr lang="en-US" dirty="0" smtClean="0"/>
              <a:t>Why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022" y="2764549"/>
            <a:ext cx="8596668" cy="4430771"/>
          </a:xfrm>
        </p:spPr>
        <p:txBody>
          <a:bodyPr>
            <a:noAutofit/>
          </a:bodyPr>
          <a:lstStyle/>
          <a:p>
            <a:r>
              <a:rPr lang="en-US" sz="2400" dirty="0" smtClean="0"/>
              <a:t>Multiple </a:t>
            </a:r>
            <a:r>
              <a:rPr lang="en-US" sz="2400" dirty="0"/>
              <a:t>people can work on one project, simultaneously without getting 'conflicted </a:t>
            </a:r>
            <a:r>
              <a:rPr lang="en-US" sz="2400" dirty="0" smtClean="0"/>
              <a:t>copies‘</a:t>
            </a:r>
          </a:p>
          <a:p>
            <a:r>
              <a:rPr lang="en-US" sz="2400" dirty="0" smtClean="0"/>
              <a:t>A</a:t>
            </a:r>
            <a:r>
              <a:rPr lang="en-US" sz="2400" dirty="0"/>
              <a:t>ccess to historical versions of the file before different edits were </a:t>
            </a:r>
            <a:r>
              <a:rPr lang="en-US" sz="2400" dirty="0" smtClean="0"/>
              <a:t>made</a:t>
            </a:r>
          </a:p>
          <a:p>
            <a:r>
              <a:rPr lang="en-US" sz="2400" dirty="0" smtClean="0"/>
              <a:t>Undo </a:t>
            </a:r>
            <a:r>
              <a:rPr lang="en-US" sz="2400" dirty="0"/>
              <a:t>specific edits without loosing all work that has been </a:t>
            </a:r>
            <a:r>
              <a:rPr lang="en-US" sz="2400" dirty="0" smtClean="0"/>
              <a:t>done previously</a:t>
            </a:r>
          </a:p>
          <a:p>
            <a:r>
              <a:rPr lang="en-US" sz="2400" dirty="0" smtClean="0"/>
              <a:t>At any </a:t>
            </a:r>
            <a:r>
              <a:rPr lang="en-US" sz="2400" dirty="0"/>
              <a:t>point in time you can see who made what edits and </a:t>
            </a:r>
            <a:r>
              <a:rPr lang="en-US" sz="2400" dirty="0" smtClean="0"/>
              <a:t>when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74715" y="377004"/>
            <a:ext cx="8910206" cy="1826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 is Git?</a:t>
            </a:r>
          </a:p>
          <a:p>
            <a:endParaRPr lang="en-US"/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an open source version control system/software.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9518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9419"/>
            <a:ext cx="8596668" cy="4461944"/>
          </a:xfrm>
        </p:spPr>
        <p:txBody>
          <a:bodyPr/>
          <a:lstStyle/>
          <a:p>
            <a:r>
              <a:rPr lang="en-US" sz="2400" dirty="0">
                <a:hlinkClick r:id="rId2" tooltip="GitHub"/>
              </a:rPr>
              <a:t>GitHub</a:t>
            </a:r>
            <a:r>
              <a:rPr lang="en-US" sz="2400" dirty="0"/>
              <a:t> is a web-based </a:t>
            </a:r>
            <a:r>
              <a:rPr lang="en-US" sz="2400" dirty="0" err="1"/>
              <a:t>Git</a:t>
            </a:r>
            <a:r>
              <a:rPr lang="en-US" sz="2400" dirty="0"/>
              <a:t> repository hosting service</a:t>
            </a:r>
          </a:p>
          <a:p>
            <a:endParaRPr lang="en-US" sz="2400" dirty="0"/>
          </a:p>
          <a:p>
            <a:r>
              <a:rPr lang="en-US" sz="2400" dirty="0"/>
              <a:t> Offers </a:t>
            </a:r>
            <a:r>
              <a:rPr lang="en-US" sz="2400" dirty="0" smtClean="0"/>
              <a:t>version </a:t>
            </a:r>
            <a:r>
              <a:rPr lang="en-US" sz="2400" dirty="0"/>
              <a:t>control and source code management</a:t>
            </a:r>
          </a:p>
          <a:p>
            <a:endParaRPr lang="en-US" sz="2400" dirty="0" smtClean="0"/>
          </a:p>
          <a:p>
            <a:r>
              <a:rPr lang="en-US" sz="2400" dirty="0" smtClean="0"/>
              <a:t>It has a </a:t>
            </a:r>
            <a:r>
              <a:rPr lang="en-US" sz="2400" dirty="0"/>
              <a:t>graphical </a:t>
            </a:r>
            <a:r>
              <a:rPr lang="en-US" sz="2400" dirty="0" smtClean="0"/>
              <a:t>interface for windows desktop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10687" y="5063217"/>
            <a:ext cx="7514705" cy="149629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 the purpose of this clinic we have chosen to use another user friendly graphical </a:t>
            </a:r>
            <a:r>
              <a:rPr lang="en-US" sz="2000" dirty="0" smtClean="0"/>
              <a:t>interface “</a:t>
            </a:r>
            <a:r>
              <a:rPr lang="en-US" sz="2000" dirty="0" err="1" smtClean="0"/>
              <a:t>SmartGit</a:t>
            </a:r>
            <a:r>
              <a:rPr lang="en-US" sz="2000" dirty="0" smtClean="0"/>
              <a:t>”, </a:t>
            </a:r>
            <a:r>
              <a:rPr lang="en-US" sz="2000" dirty="0"/>
              <a:t>compatible with Windows, Mac, and </a:t>
            </a:r>
            <a:r>
              <a:rPr lang="en-US" sz="2000" dirty="0" smtClean="0"/>
              <a:t>Linux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2014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647" y="270673"/>
            <a:ext cx="8596668" cy="938978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 chart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2485" y="4545392"/>
            <a:ext cx="2241202" cy="13619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Local Repository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(</a:t>
            </a:r>
            <a:r>
              <a:rPr lang="en-US" sz="1600" b="1" dirty="0" err="1" smtClean="0">
                <a:solidFill>
                  <a:schemeClr val="tx1"/>
                </a:solidFill>
              </a:rPr>
              <a:t>SmartGit</a:t>
            </a:r>
            <a:r>
              <a:rPr lang="en-US" sz="1600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7845712" y="1518226"/>
            <a:ext cx="2394065" cy="10215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Web Interface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Repository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(On GitHub)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6580" y="3957160"/>
            <a:ext cx="1369288" cy="563098"/>
          </a:xfrm>
          <a:prstGeom prst="rect">
            <a:avLst/>
          </a:prstGeom>
          <a:noFill/>
          <a:ln w="349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Commit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10800000" flipV="1">
            <a:off x="3393420" y="2471622"/>
            <a:ext cx="4463813" cy="2290534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 rot="20607094">
            <a:off x="3530553" y="1807335"/>
            <a:ext cx="1820258" cy="509327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Clone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rot="20607094">
            <a:off x="4059185" y="2862567"/>
            <a:ext cx="1748421" cy="541403"/>
          </a:xfrm>
          <a:prstGeom prst="ellipse">
            <a:avLst/>
          </a:prstGeom>
          <a:solidFill>
            <a:schemeClr val="bg1"/>
          </a:solidFill>
          <a:ln w="3492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Pull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 rot="20607094">
            <a:off x="4931381" y="4511180"/>
            <a:ext cx="1820258" cy="509327"/>
          </a:xfrm>
          <a:prstGeom prst="ellipse">
            <a:avLst/>
          </a:prstGeom>
          <a:solidFill>
            <a:schemeClr val="bg1"/>
          </a:solidFill>
          <a:ln w="3492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Push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3390417" y="2519974"/>
            <a:ext cx="5976214" cy="3035556"/>
          </a:xfrm>
          <a:prstGeom prst="straightConnector1">
            <a:avLst/>
          </a:prstGeom>
          <a:ln w="3810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/>
          <p:cNvSpPr/>
          <p:nvPr/>
        </p:nvSpPr>
        <p:spPr>
          <a:xfrm flipH="1">
            <a:off x="2073064" y="2131192"/>
            <a:ext cx="11504955" cy="4726808"/>
          </a:xfrm>
          <a:prstGeom prst="arc">
            <a:avLst>
              <a:gd name="adj1" fmla="val 16199999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981724" y="4414269"/>
            <a:ext cx="203200" cy="117357"/>
          </a:xfrm>
          <a:custGeom>
            <a:avLst/>
            <a:gdLst>
              <a:gd name="connsiteX0" fmla="*/ 0 w 203200"/>
              <a:gd name="connsiteY0" fmla="*/ 0 h 117357"/>
              <a:gd name="connsiteX1" fmla="*/ 58057 w 203200"/>
              <a:gd name="connsiteY1" fmla="*/ 72571 h 117357"/>
              <a:gd name="connsiteX2" fmla="*/ 87086 w 203200"/>
              <a:gd name="connsiteY2" fmla="*/ 116114 h 117357"/>
              <a:gd name="connsiteX3" fmla="*/ 130628 w 203200"/>
              <a:gd name="connsiteY3" fmla="*/ 101600 h 117357"/>
              <a:gd name="connsiteX4" fmla="*/ 159657 w 203200"/>
              <a:gd name="connsiteY4" fmla="*/ 58057 h 117357"/>
              <a:gd name="connsiteX5" fmla="*/ 203200 w 203200"/>
              <a:gd name="connsiteY5" fmla="*/ 43542 h 117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200" h="117357">
                <a:moveTo>
                  <a:pt x="0" y="0"/>
                </a:moveTo>
                <a:cubicBezTo>
                  <a:pt x="19352" y="24190"/>
                  <a:pt x="39470" y="47788"/>
                  <a:pt x="58057" y="72571"/>
                </a:cubicBezTo>
                <a:cubicBezTo>
                  <a:pt x="68524" y="86526"/>
                  <a:pt x="70890" y="109635"/>
                  <a:pt x="87086" y="116114"/>
                </a:cubicBezTo>
                <a:cubicBezTo>
                  <a:pt x="101291" y="121796"/>
                  <a:pt x="116114" y="106438"/>
                  <a:pt x="130628" y="101600"/>
                </a:cubicBezTo>
                <a:cubicBezTo>
                  <a:pt x="140304" y="87086"/>
                  <a:pt x="146035" y="68954"/>
                  <a:pt x="159657" y="58057"/>
                </a:cubicBezTo>
                <a:cubicBezTo>
                  <a:pt x="171604" y="48499"/>
                  <a:pt x="203200" y="43542"/>
                  <a:pt x="203200" y="4354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023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489" y="0"/>
            <a:ext cx="10866966" cy="824343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Local clone of an </a:t>
            </a:r>
            <a:r>
              <a:rPr lang="en-US" sz="4000" dirty="0"/>
              <a:t>online </a:t>
            </a:r>
            <a:r>
              <a:rPr lang="en-US" sz="4000" dirty="0" smtClean="0"/>
              <a:t>repository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8" name="Picture 7" descr="Clone.png"/>
          <p:cNvPicPr>
            <a:picLocks noChangeAspect="1"/>
          </p:cNvPicPr>
          <p:nvPr/>
        </p:nvPicPr>
        <p:blipFill>
          <a:blip r:embed="rId3"/>
          <a:srcRect r="33766" b="15428"/>
          <a:stretch>
            <a:fillRect/>
          </a:stretch>
        </p:blipFill>
        <p:spPr>
          <a:xfrm>
            <a:off x="279843" y="846159"/>
            <a:ext cx="9880605" cy="6011841"/>
          </a:xfrm>
          <a:prstGeom prst="rect">
            <a:avLst/>
          </a:prstGeom>
        </p:spPr>
      </p:pic>
      <p:sp>
        <p:nvSpPr>
          <p:cNvPr id="11" name="Explosion 1 10"/>
          <p:cNvSpPr/>
          <p:nvPr/>
        </p:nvSpPr>
        <p:spPr>
          <a:xfrm>
            <a:off x="6474028" y="576752"/>
            <a:ext cx="2976684" cy="2837451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27219" y="1596150"/>
            <a:ext cx="1686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7608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positor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8" name="Explosion 1 7"/>
          <p:cNvSpPr/>
          <p:nvPr/>
        </p:nvSpPr>
        <p:spPr>
          <a:xfrm>
            <a:off x="8327317" y="4179288"/>
            <a:ext cx="3433109" cy="2678712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04154" y="5151264"/>
            <a:ext cx="204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Step 2	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8246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le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Explosion 1 5"/>
          <p:cNvSpPr/>
          <p:nvPr/>
        </p:nvSpPr>
        <p:spPr>
          <a:xfrm>
            <a:off x="0" y="4059388"/>
            <a:ext cx="3760005" cy="2798612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6027" y="5080461"/>
            <a:ext cx="156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Step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5-05-12 at 9.40.56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Explosion 1 5"/>
          <p:cNvSpPr/>
          <p:nvPr/>
        </p:nvSpPr>
        <p:spPr>
          <a:xfrm>
            <a:off x="6995153" y="3332033"/>
            <a:ext cx="4283748" cy="2639348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72055" y="4187514"/>
            <a:ext cx="1786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Step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5-05-08 at 1.51.5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8948"/>
            <a:ext cx="11836400" cy="5859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34" y="304800"/>
            <a:ext cx="8596668" cy="1320800"/>
          </a:xfrm>
        </p:spPr>
        <p:txBody>
          <a:bodyPr/>
          <a:lstStyle/>
          <a:p>
            <a:r>
              <a:rPr lang="en-US"/>
              <a:t>After cloning…</a:t>
            </a:r>
          </a:p>
        </p:txBody>
      </p:sp>
      <p:sp>
        <p:nvSpPr>
          <p:cNvPr id="6" name="Explosion 1 5"/>
          <p:cNvSpPr/>
          <p:nvPr/>
        </p:nvSpPr>
        <p:spPr>
          <a:xfrm>
            <a:off x="6675823" y="2466683"/>
            <a:ext cx="5029200" cy="358140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70800" y="3327400"/>
            <a:ext cx="289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/>
              <a:t>Local Files have been modified</a:t>
            </a:r>
          </a:p>
        </p:txBody>
      </p:sp>
      <p:sp>
        <p:nvSpPr>
          <p:cNvPr id="9" name="Explosion 1 8"/>
          <p:cNvSpPr/>
          <p:nvPr/>
        </p:nvSpPr>
        <p:spPr>
          <a:xfrm>
            <a:off x="1422400" y="3860800"/>
            <a:ext cx="3225800" cy="1778000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55800" y="4343400"/>
            <a:ext cx="20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View Branches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2912</TotalTime>
  <Words>391</Words>
  <Application>Microsoft Macintosh PowerPoint</Application>
  <PresentationFormat>Custom</PresentationFormat>
  <Paragraphs>73</Paragraphs>
  <Slides>19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Facet</vt:lpstr>
      <vt:lpstr>Introduction to Git and GitHub</vt:lpstr>
      <vt:lpstr>Why version control?</vt:lpstr>
      <vt:lpstr>What is GitHub ?</vt:lpstr>
      <vt:lpstr>Git commands chart</vt:lpstr>
      <vt:lpstr>Local clone of an online repository </vt:lpstr>
      <vt:lpstr>Slide 6</vt:lpstr>
      <vt:lpstr>Slide 7</vt:lpstr>
      <vt:lpstr>Slide 8</vt:lpstr>
      <vt:lpstr>After cloning…</vt:lpstr>
      <vt:lpstr>Slide 10</vt:lpstr>
      <vt:lpstr>Commit</vt:lpstr>
      <vt:lpstr>Slide 12</vt:lpstr>
      <vt:lpstr>Slide 13</vt:lpstr>
      <vt:lpstr>Push/Pull</vt:lpstr>
      <vt:lpstr>Slide 15</vt:lpstr>
      <vt:lpstr>Slide 16</vt:lpstr>
      <vt:lpstr>Pull</vt:lpstr>
      <vt:lpstr>Slide 18</vt:lpstr>
      <vt:lpstr>Your GitHub Wiki, Profile and more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GitHub</dc:title>
  <dc:creator>Eva</dc:creator>
  <cp:lastModifiedBy>Roxanne Beauclair</cp:lastModifiedBy>
  <cp:revision>147</cp:revision>
  <dcterms:created xsi:type="dcterms:W3CDTF">2015-05-12T07:32:13Z</dcterms:created>
  <dcterms:modified xsi:type="dcterms:W3CDTF">2015-05-12T07:42:42Z</dcterms:modified>
</cp:coreProperties>
</file>