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1CAE2-B3B7-420C-82F7-23B055229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3A6623-036C-46F4-99E0-D452177CE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B4B98F-F6CA-41CA-9FAE-D1358FAC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B8F26-0252-4023-A9A4-3CFB649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7645E-D3E1-4C8B-9AB8-28C5567C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68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8F313-0478-43D7-B089-780CEE05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BCDA25-69DB-484D-B81B-61A3D9ACE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E6CFDA-B5B3-4EA8-93DF-F4C80984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6C499E-9A7D-4952-8B04-62FCA00F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2D2DC-C489-4FB6-9DC3-0AB34E82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98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D2F897-6D35-4820-956F-3467859BC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A17BA6-C746-4E65-863F-27A6DFDAF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B0BFE-7E94-4E05-BA13-03CAC128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C40E6-2FDA-4561-B950-645F298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6BF3BB-C595-49EB-9542-D4EC1D88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95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18EE3-8B35-4018-A9B2-C56F56F2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E5E61-B89A-4FC2-95CF-F7684425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E7E0B-B7BD-43D3-BF0A-61BB590D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FCDE0-9EF9-4E0F-9E98-8C2141A5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12F27-1DFA-4538-9440-EADF3D7E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45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E1782-DF58-4DE7-BD3A-0A20F382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E34477-6B5D-48DB-88C3-D6AFF33F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630BF-FA5E-43DB-BC63-7301EBE2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D7FE7D-95BA-48A8-B11B-F67A9EA3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351C14-07F1-4D92-A7F4-89CB88F3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87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8E54F-BA75-48DB-B885-9A778F04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E02CC-06B1-4E4F-AFE0-FA2F2CA8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C5AE88-8167-491C-9552-2188FC2B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79F6E-82FE-4993-BE87-7B1D70A9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50B6E-5BBE-4C9A-8A71-13C9E17F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C4FFEC-A960-4DF9-B45A-48AC3657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84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4B434-C846-4B73-A495-B9C80CE1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92ECE-927B-499A-825F-E6D54A73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0BEFD1-4E49-400D-9F1E-021C8776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4363C3-8646-4260-90F7-188AF87F4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78E73B-1090-4A58-9C37-7DF8E15C4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84A67F-9EAF-4A06-B516-8EBD50E7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457121-2C5F-432A-BF7F-AA3411F6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8DED3C-0854-49A0-8595-29E60D4D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78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B7B63-1F47-4672-A23E-EA9FE5DF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F9ACA-E9D9-4A90-85EE-E7E62000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5DC8A4-9C6F-48CD-998A-0286DA4E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911054-18E5-46A4-81B5-CC397165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03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88C04E-D26A-43BF-B869-540E0FCE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5FC199-B7D0-4095-8D0C-2CEEB611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E1CCD5-3F4F-4A99-9DEB-0455693D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6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D86F4-0C78-44D5-A7B0-56C2E5C3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D67AC-6A8F-4F0C-A475-AAD13E6D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945A9C-19C2-46E2-B1EE-10F1375F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C97932-3CBA-4ED4-AFEE-C7E8E6C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C97BD7-9DED-4362-AA4C-2F45B06A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230B69-6CBD-41A8-805A-37CC87D4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4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57F58-4A77-42D4-852B-6CF06C0E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13C80F-942F-42F0-B5E8-6535C8C38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262B79-54F4-4277-BD60-319D2844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8DCA7-7C71-49A1-A7A2-28C42AE6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D3419-512D-4369-97A9-13045C3F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1F2FBF-44CE-449D-9B54-2541351A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8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2919A6-95AB-4A05-AE78-A06B3BF2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042BC9-0902-4308-A8DF-144E5456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F0EA5-B17A-4ECC-930D-AAA45B469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D244-9084-4664-B113-5AF4D3D757A6}" type="datetimeFigureOut">
              <a:rPr lang="es-CO" smtClean="0"/>
              <a:t>16/10/2023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E9DB4-34C4-4C74-898E-3AEA8807E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D9509-6107-44A3-8C33-A167FF716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1D37-3E92-4587-A138-BCFA883A7D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2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4D28D87-808A-46AE-B4F9-3A607F83974E}"/>
              </a:ext>
            </a:extLst>
          </p:cNvPr>
          <p:cNvSpPr txBox="1"/>
          <p:nvPr/>
        </p:nvSpPr>
        <p:spPr>
          <a:xfrm>
            <a:off x="694115" y="2209936"/>
            <a:ext cx="5572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Gestión de terceras partes</a:t>
            </a:r>
            <a:endParaRPr lang="es-CO" sz="32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51A756-9C04-4CCE-B463-C68AF2AD3117}"/>
              </a:ext>
            </a:extLst>
          </p:cNvPr>
          <p:cNvSpPr txBox="1"/>
          <p:nvPr/>
        </p:nvSpPr>
        <p:spPr>
          <a:xfrm>
            <a:off x="1269072" y="3390381"/>
            <a:ext cx="5572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Seguridad de la información TPRM</a:t>
            </a:r>
            <a:endParaRPr lang="es-CO" sz="32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C3D7A0-9185-4C65-BDF3-F53ADA249684}"/>
              </a:ext>
            </a:extLst>
          </p:cNvPr>
          <p:cNvSpPr/>
          <p:nvPr/>
        </p:nvSpPr>
        <p:spPr>
          <a:xfrm>
            <a:off x="7223760" y="0"/>
            <a:ext cx="49571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D8E750D-9F1D-430D-9B6F-8EBDBC28D5F0}"/>
              </a:ext>
            </a:extLst>
          </p:cNvPr>
          <p:cNvSpPr/>
          <p:nvPr/>
        </p:nvSpPr>
        <p:spPr>
          <a:xfrm>
            <a:off x="9193879" y="2844223"/>
            <a:ext cx="2294312" cy="447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AEEDCDF-F1EB-4A3C-8ABE-5E552E72F88B}"/>
              </a:ext>
            </a:extLst>
          </p:cNvPr>
          <p:cNvSpPr/>
          <p:nvPr/>
        </p:nvSpPr>
        <p:spPr>
          <a:xfrm>
            <a:off x="9193879" y="3586943"/>
            <a:ext cx="2294312" cy="447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6B45E4-0EB2-4D32-87B0-A98777576D3F}"/>
              </a:ext>
            </a:extLst>
          </p:cNvPr>
          <p:cNvSpPr txBox="1"/>
          <p:nvPr/>
        </p:nvSpPr>
        <p:spPr>
          <a:xfrm>
            <a:off x="8074432" y="2914936"/>
            <a:ext cx="1141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Usuario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00EEFC-D099-4B37-ABBE-6304C92FF508}"/>
              </a:ext>
            </a:extLst>
          </p:cNvPr>
          <p:cNvSpPr txBox="1"/>
          <p:nvPr/>
        </p:nvSpPr>
        <p:spPr>
          <a:xfrm>
            <a:off x="7758556" y="3666966"/>
            <a:ext cx="143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Contraseña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84CB78-1AB7-49F4-8396-B9556F03399F}"/>
              </a:ext>
            </a:extLst>
          </p:cNvPr>
          <p:cNvSpPr txBox="1"/>
          <p:nvPr/>
        </p:nvSpPr>
        <p:spPr>
          <a:xfrm>
            <a:off x="8595366" y="5050208"/>
            <a:ext cx="225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¿Olvidó su contraseña?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A9AFB1D-59F9-4B96-8BFA-89C54FEEFB1E}"/>
              </a:ext>
            </a:extLst>
          </p:cNvPr>
          <p:cNvSpPr/>
          <p:nvPr/>
        </p:nvSpPr>
        <p:spPr>
          <a:xfrm>
            <a:off x="8555181" y="4602591"/>
            <a:ext cx="2294312" cy="44761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Segoe UI Black" panose="020B0A02040204020203" pitchFamily="34" charset="0"/>
                <a:ea typeface="Segoe UI Black" panose="020B0A02040204020203" pitchFamily="34" charset="0"/>
              </a:rPr>
              <a:t>Ingresar</a:t>
            </a:r>
            <a:endParaRPr lang="es-CO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8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E66C035-1337-4F92-AAB5-8DFF503108BA}"/>
              </a:ext>
            </a:extLst>
          </p:cNvPr>
          <p:cNvSpPr/>
          <p:nvPr/>
        </p:nvSpPr>
        <p:spPr>
          <a:xfrm>
            <a:off x="0" y="0"/>
            <a:ext cx="12180915" cy="44761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Gráfico 2" descr="Casa">
            <a:extLst>
              <a:ext uri="{FF2B5EF4-FFF2-40B4-BE49-F238E27FC236}">
                <a16:creationId xmlns:a16="http://schemas.microsoft.com/office/drawing/2014/main" id="{4BE38F3E-CB58-4917-AC6C-61FA27C3E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7" y="75744"/>
            <a:ext cx="315191" cy="315191"/>
          </a:xfrm>
          <a:prstGeom prst="rect">
            <a:avLst/>
          </a:prstGeom>
        </p:spPr>
      </p:pic>
      <p:pic>
        <p:nvPicPr>
          <p:cNvPr id="14" name="Gráfico 13" descr="Calendario mensual">
            <a:extLst>
              <a:ext uri="{FF2B5EF4-FFF2-40B4-BE49-F238E27FC236}">
                <a16:creationId xmlns:a16="http://schemas.microsoft.com/office/drawing/2014/main" id="{AEC7ECE0-6DEC-45F8-8900-D70690B51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774" y="83364"/>
            <a:ext cx="315191" cy="31519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383C37D-045D-48AF-909F-4168FBCEA0FD}"/>
              </a:ext>
            </a:extLst>
          </p:cNvPr>
          <p:cNvSpPr/>
          <p:nvPr/>
        </p:nvSpPr>
        <p:spPr>
          <a:xfrm>
            <a:off x="2776" y="447616"/>
            <a:ext cx="2537456" cy="641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1C0786-5C58-4790-876F-E967A97D507D}"/>
              </a:ext>
            </a:extLst>
          </p:cNvPr>
          <p:cNvSpPr txBox="1"/>
          <p:nvPr/>
        </p:nvSpPr>
        <p:spPr>
          <a:xfrm>
            <a:off x="68367" y="1192665"/>
            <a:ext cx="23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Gestión de proveedores</a:t>
            </a:r>
            <a:endParaRPr lang="es-CO" sz="16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0AF340-C848-4C77-8913-937A0ED2AABE}"/>
              </a:ext>
            </a:extLst>
          </p:cNvPr>
          <p:cNvSpPr txBox="1"/>
          <p:nvPr/>
        </p:nvSpPr>
        <p:spPr>
          <a:xfrm>
            <a:off x="100449" y="2432539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Assesment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DC9CB9-FD49-44C7-A39D-8EAEE5D630A5}"/>
              </a:ext>
            </a:extLst>
          </p:cNvPr>
          <p:cNvSpPr txBox="1"/>
          <p:nvPr/>
        </p:nvSpPr>
        <p:spPr>
          <a:xfrm>
            <a:off x="83824" y="748135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Dashboard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533814-448C-43D3-BA0C-B6A60E99BEA0}"/>
              </a:ext>
            </a:extLst>
          </p:cNvPr>
          <p:cNvSpPr txBox="1"/>
          <p:nvPr/>
        </p:nvSpPr>
        <p:spPr>
          <a:xfrm>
            <a:off x="67198" y="3202136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Contratos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áfico 20" descr="Herramientas">
            <a:extLst>
              <a:ext uri="{FF2B5EF4-FFF2-40B4-BE49-F238E27FC236}">
                <a16:creationId xmlns:a16="http://schemas.microsoft.com/office/drawing/2014/main" id="{40CCB95A-81FA-4C5B-AB69-FAB1084CA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400" y="5681378"/>
            <a:ext cx="321679" cy="32167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E3E2004-7535-4E0D-AB53-B5481F632965}"/>
              </a:ext>
            </a:extLst>
          </p:cNvPr>
          <p:cNvSpPr txBox="1"/>
          <p:nvPr/>
        </p:nvSpPr>
        <p:spPr>
          <a:xfrm>
            <a:off x="505953" y="570229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Configuración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102BDF-E43C-4666-B41A-3508C0233F67}"/>
              </a:ext>
            </a:extLst>
          </p:cNvPr>
          <p:cNvSpPr txBox="1"/>
          <p:nvPr/>
        </p:nvSpPr>
        <p:spPr>
          <a:xfrm>
            <a:off x="96984" y="3608984"/>
            <a:ext cx="244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Monitoreo de proveedores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9BB54E-5158-49A5-B1D2-175A18968BAD}"/>
              </a:ext>
            </a:extLst>
          </p:cNvPr>
          <p:cNvSpPr txBox="1"/>
          <p:nvPr/>
        </p:nvSpPr>
        <p:spPr>
          <a:xfrm>
            <a:off x="304239" y="1524042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b="1" dirty="0"/>
              <a:t>Crear nuevo proveedor</a:t>
            </a:r>
            <a:endParaRPr lang="es-CO" sz="14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86424A9-EE58-44AB-9920-37BEE5B2534B}"/>
              </a:ext>
            </a:extLst>
          </p:cNvPr>
          <p:cNvSpPr txBox="1"/>
          <p:nvPr/>
        </p:nvSpPr>
        <p:spPr>
          <a:xfrm>
            <a:off x="304239" y="1794934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Proveedor existente</a:t>
            </a:r>
            <a:endParaRPr lang="es-CO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4999F-5720-479D-8BC5-31B8386CC848}"/>
              </a:ext>
            </a:extLst>
          </p:cNvPr>
          <p:cNvSpPr txBox="1"/>
          <p:nvPr/>
        </p:nvSpPr>
        <p:spPr>
          <a:xfrm>
            <a:off x="304239" y="2062929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Matriz de proveedores</a:t>
            </a:r>
            <a:endParaRPr lang="es-CO" sz="14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62E3C5-8766-4F05-B9B2-46B5A0B0FFCB}"/>
              </a:ext>
            </a:extLst>
          </p:cNvPr>
          <p:cNvSpPr txBox="1"/>
          <p:nvPr/>
        </p:nvSpPr>
        <p:spPr>
          <a:xfrm>
            <a:off x="103930" y="281733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Gestión de riesgos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21B98A7-7C80-4E7A-8CD9-1B4AF538B8FA}"/>
              </a:ext>
            </a:extLst>
          </p:cNvPr>
          <p:cNvSpPr txBox="1"/>
          <p:nvPr/>
        </p:nvSpPr>
        <p:spPr>
          <a:xfrm>
            <a:off x="2783158" y="843920"/>
            <a:ext cx="133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Objetivo: </a:t>
            </a:r>
            <a:endParaRPr lang="es-CO" sz="20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DA65439-9E16-4236-B568-AA8DEFD5F352}"/>
              </a:ext>
            </a:extLst>
          </p:cNvPr>
          <p:cNvSpPr txBox="1"/>
          <p:nvPr/>
        </p:nvSpPr>
        <p:spPr>
          <a:xfrm>
            <a:off x="3610328" y="1244030"/>
            <a:ext cx="7767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Definir variables, clasificar proveedores de manera que permita identificar desviaciones, realizar mediciones de gestión, identificar proveedores críticos, entre otros</a:t>
            </a:r>
            <a:endParaRPr lang="es-CO" sz="2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33637CB-AB6F-45BB-9692-44140FE85606}"/>
              </a:ext>
            </a:extLst>
          </p:cNvPr>
          <p:cNvSpPr txBox="1"/>
          <p:nvPr/>
        </p:nvSpPr>
        <p:spPr>
          <a:xfrm>
            <a:off x="3241866" y="2975721"/>
            <a:ext cx="208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Definición de Variables </a:t>
            </a:r>
            <a:endParaRPr lang="es-CO" sz="20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E9D1E26-C43B-4377-ADAA-6ADA2F1EEB53}"/>
              </a:ext>
            </a:extLst>
          </p:cNvPr>
          <p:cNvSpPr txBox="1"/>
          <p:nvPr/>
        </p:nvSpPr>
        <p:spPr>
          <a:xfrm>
            <a:off x="2880698" y="3622008"/>
            <a:ext cx="3273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Ponderación de variables</a:t>
            </a:r>
            <a:endParaRPr lang="es-CO" sz="2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s-CO" sz="20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Clasificación de proveedores</a:t>
            </a:r>
            <a:endParaRPr lang="es-ES" sz="2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D8E750D-9F1D-430D-9B6F-8EBDBC28D5F0}"/>
              </a:ext>
            </a:extLst>
          </p:cNvPr>
          <p:cNvSpPr/>
          <p:nvPr/>
        </p:nvSpPr>
        <p:spPr>
          <a:xfrm>
            <a:off x="5678977" y="1557808"/>
            <a:ext cx="5859088" cy="27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6B45E4-0EB2-4D32-87B0-A98777576D3F}"/>
              </a:ext>
            </a:extLst>
          </p:cNvPr>
          <p:cNvSpPr txBox="1"/>
          <p:nvPr/>
        </p:nvSpPr>
        <p:spPr>
          <a:xfrm>
            <a:off x="2640939" y="541851"/>
            <a:ext cx="25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Proveedor nuevo</a:t>
            </a:r>
            <a:endParaRPr lang="es-CO" sz="20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00EEFC-D099-4B37-ABBE-6304C92FF508}"/>
              </a:ext>
            </a:extLst>
          </p:cNvPr>
          <p:cNvSpPr txBox="1"/>
          <p:nvPr/>
        </p:nvSpPr>
        <p:spPr>
          <a:xfrm>
            <a:off x="3533690" y="1551491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Tipo de proveedor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66C035-1337-4F92-AAB5-8DFF503108BA}"/>
              </a:ext>
            </a:extLst>
          </p:cNvPr>
          <p:cNvSpPr/>
          <p:nvPr/>
        </p:nvSpPr>
        <p:spPr>
          <a:xfrm>
            <a:off x="0" y="0"/>
            <a:ext cx="12180915" cy="44761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Gráfico 2" descr="Casa">
            <a:extLst>
              <a:ext uri="{FF2B5EF4-FFF2-40B4-BE49-F238E27FC236}">
                <a16:creationId xmlns:a16="http://schemas.microsoft.com/office/drawing/2014/main" id="{4BE38F3E-CB58-4917-AC6C-61FA27C3E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7" y="75744"/>
            <a:ext cx="315191" cy="315191"/>
          </a:xfrm>
          <a:prstGeom prst="rect">
            <a:avLst/>
          </a:prstGeom>
        </p:spPr>
      </p:pic>
      <p:pic>
        <p:nvPicPr>
          <p:cNvPr id="14" name="Gráfico 13" descr="Calendario mensual">
            <a:extLst>
              <a:ext uri="{FF2B5EF4-FFF2-40B4-BE49-F238E27FC236}">
                <a16:creationId xmlns:a16="http://schemas.microsoft.com/office/drawing/2014/main" id="{AEC7ECE0-6DEC-45F8-8900-D70690B51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774" y="83364"/>
            <a:ext cx="315191" cy="31519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383C37D-045D-48AF-909F-4168FBCEA0FD}"/>
              </a:ext>
            </a:extLst>
          </p:cNvPr>
          <p:cNvSpPr/>
          <p:nvPr/>
        </p:nvSpPr>
        <p:spPr>
          <a:xfrm>
            <a:off x="2776" y="447616"/>
            <a:ext cx="2537456" cy="641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1C0786-5C58-4790-876F-E967A97D507D}"/>
              </a:ext>
            </a:extLst>
          </p:cNvPr>
          <p:cNvSpPr txBox="1"/>
          <p:nvPr/>
        </p:nvSpPr>
        <p:spPr>
          <a:xfrm>
            <a:off x="68367" y="1192665"/>
            <a:ext cx="23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Gestión de proveedores</a:t>
            </a:r>
            <a:endParaRPr lang="es-CO" sz="16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0AF340-C848-4C77-8913-937A0ED2AABE}"/>
              </a:ext>
            </a:extLst>
          </p:cNvPr>
          <p:cNvSpPr txBox="1"/>
          <p:nvPr/>
        </p:nvSpPr>
        <p:spPr>
          <a:xfrm>
            <a:off x="100449" y="2432539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Assesment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DC9CB9-FD49-44C7-A39D-8EAEE5D630A5}"/>
              </a:ext>
            </a:extLst>
          </p:cNvPr>
          <p:cNvSpPr txBox="1"/>
          <p:nvPr/>
        </p:nvSpPr>
        <p:spPr>
          <a:xfrm>
            <a:off x="83824" y="748135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Dashboard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533814-448C-43D3-BA0C-B6A60E99BEA0}"/>
              </a:ext>
            </a:extLst>
          </p:cNvPr>
          <p:cNvSpPr txBox="1"/>
          <p:nvPr/>
        </p:nvSpPr>
        <p:spPr>
          <a:xfrm>
            <a:off x="67198" y="3202136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Contratos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áfico 20" descr="Herramientas">
            <a:extLst>
              <a:ext uri="{FF2B5EF4-FFF2-40B4-BE49-F238E27FC236}">
                <a16:creationId xmlns:a16="http://schemas.microsoft.com/office/drawing/2014/main" id="{40CCB95A-81FA-4C5B-AB69-FAB1084CA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400" y="5681378"/>
            <a:ext cx="321679" cy="32167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E3E2004-7535-4E0D-AB53-B5481F632965}"/>
              </a:ext>
            </a:extLst>
          </p:cNvPr>
          <p:cNvSpPr txBox="1"/>
          <p:nvPr/>
        </p:nvSpPr>
        <p:spPr>
          <a:xfrm>
            <a:off x="505953" y="570229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Configuración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102BDF-E43C-4666-B41A-3508C0233F67}"/>
              </a:ext>
            </a:extLst>
          </p:cNvPr>
          <p:cNvSpPr txBox="1"/>
          <p:nvPr/>
        </p:nvSpPr>
        <p:spPr>
          <a:xfrm>
            <a:off x="96984" y="3608984"/>
            <a:ext cx="244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Monitoreo de proveedores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9BB54E-5158-49A5-B1D2-175A18968BAD}"/>
              </a:ext>
            </a:extLst>
          </p:cNvPr>
          <p:cNvSpPr txBox="1"/>
          <p:nvPr/>
        </p:nvSpPr>
        <p:spPr>
          <a:xfrm>
            <a:off x="304239" y="1524042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b="1" dirty="0"/>
              <a:t>Crear nuevo proveedor</a:t>
            </a:r>
            <a:endParaRPr lang="es-CO" sz="14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86424A9-EE58-44AB-9920-37BEE5B2534B}"/>
              </a:ext>
            </a:extLst>
          </p:cNvPr>
          <p:cNvSpPr txBox="1"/>
          <p:nvPr/>
        </p:nvSpPr>
        <p:spPr>
          <a:xfrm>
            <a:off x="304239" y="1794934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Proveedor existente</a:t>
            </a:r>
            <a:endParaRPr lang="es-CO" sz="14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1DF3CC-538B-46A0-BC9E-A3D45AA26338}"/>
              </a:ext>
            </a:extLst>
          </p:cNvPr>
          <p:cNvSpPr txBox="1"/>
          <p:nvPr/>
        </p:nvSpPr>
        <p:spPr>
          <a:xfrm>
            <a:off x="3533690" y="2031410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Tipo de servicio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E89A282-2903-48B2-A83E-9FC448E3B955}"/>
              </a:ext>
            </a:extLst>
          </p:cNvPr>
          <p:cNvSpPr/>
          <p:nvPr/>
        </p:nvSpPr>
        <p:spPr>
          <a:xfrm>
            <a:off x="5678977" y="2041511"/>
            <a:ext cx="5859088" cy="27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590473D-E817-42C2-A5C0-0831571FC49A}"/>
              </a:ext>
            </a:extLst>
          </p:cNvPr>
          <p:cNvSpPr txBox="1"/>
          <p:nvPr/>
        </p:nvSpPr>
        <p:spPr>
          <a:xfrm>
            <a:off x="3533690" y="2508873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Capa de Servicio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CD82132-A139-4225-954F-F63396DE31E3}"/>
              </a:ext>
            </a:extLst>
          </p:cNvPr>
          <p:cNvSpPr/>
          <p:nvPr/>
        </p:nvSpPr>
        <p:spPr>
          <a:xfrm>
            <a:off x="5700932" y="2525214"/>
            <a:ext cx="5859088" cy="27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4999F-5720-479D-8BC5-31B8386CC848}"/>
              </a:ext>
            </a:extLst>
          </p:cNvPr>
          <p:cNvSpPr txBox="1"/>
          <p:nvPr/>
        </p:nvSpPr>
        <p:spPr>
          <a:xfrm>
            <a:off x="304239" y="2062929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Matriz de proveedores</a:t>
            </a:r>
            <a:endParaRPr lang="es-CO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E930B42-D0F3-4841-BAEA-FB40E9729DEB}"/>
              </a:ext>
            </a:extLst>
          </p:cNvPr>
          <p:cNvSpPr txBox="1"/>
          <p:nvPr/>
        </p:nvSpPr>
        <p:spPr>
          <a:xfrm>
            <a:off x="3533690" y="3057119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Valor de contrato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DCC9347-BBAE-4D65-A138-FE033296D1A4}"/>
              </a:ext>
            </a:extLst>
          </p:cNvPr>
          <p:cNvSpPr/>
          <p:nvPr/>
        </p:nvSpPr>
        <p:spPr>
          <a:xfrm>
            <a:off x="5692884" y="3068693"/>
            <a:ext cx="3020292" cy="3385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2FA4BD4-5DAE-4CF3-9271-9B041EC1F762}"/>
              </a:ext>
            </a:extLst>
          </p:cNvPr>
          <p:cNvSpPr txBox="1"/>
          <p:nvPr/>
        </p:nvSpPr>
        <p:spPr>
          <a:xfrm>
            <a:off x="3539216" y="3589024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Sanciones legales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91B102F2-5106-4F6E-B293-E5758132D2DC}"/>
              </a:ext>
            </a:extLst>
          </p:cNvPr>
          <p:cNvSpPr/>
          <p:nvPr/>
        </p:nvSpPr>
        <p:spPr>
          <a:xfrm>
            <a:off x="5698410" y="3600598"/>
            <a:ext cx="3020292" cy="3385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B62E3C5-8766-4F05-B9B2-46B5A0B0FFCB}"/>
              </a:ext>
            </a:extLst>
          </p:cNvPr>
          <p:cNvSpPr txBox="1"/>
          <p:nvPr/>
        </p:nvSpPr>
        <p:spPr>
          <a:xfrm>
            <a:off x="103930" y="281733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Gestión de riesgos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CF4E6C3-B488-4560-BA55-DDF1F342A907}"/>
              </a:ext>
            </a:extLst>
          </p:cNvPr>
          <p:cNvSpPr txBox="1"/>
          <p:nvPr/>
        </p:nvSpPr>
        <p:spPr>
          <a:xfrm>
            <a:off x="3043409" y="1044024"/>
            <a:ext cx="303890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2000" u="sng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de negocio</a:t>
            </a:r>
            <a:endParaRPr lang="es-CO" sz="2000" u="sng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C519F46-826D-44CA-AFE8-D2751FE574E9}"/>
              </a:ext>
            </a:extLst>
          </p:cNvPr>
          <p:cNvSpPr txBox="1"/>
          <p:nvPr/>
        </p:nvSpPr>
        <p:spPr>
          <a:xfrm>
            <a:off x="3048400" y="4137160"/>
            <a:ext cx="561490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2000" u="sng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de seguridad de la información</a:t>
            </a:r>
            <a:endParaRPr lang="es-CO" sz="2000" u="sng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7F0E7EE6-9944-4646-B9B8-F4529312C5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409" y="4583874"/>
            <a:ext cx="8818844" cy="1349906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CB3ACDFC-5448-4856-9C35-22AE6BA1A88E}"/>
              </a:ext>
            </a:extLst>
          </p:cNvPr>
          <p:cNvSpPr txBox="1"/>
          <p:nvPr/>
        </p:nvSpPr>
        <p:spPr>
          <a:xfrm>
            <a:off x="3043408" y="6135303"/>
            <a:ext cx="3407267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2000" u="sng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Variables de regulatorias</a:t>
            </a:r>
            <a:endParaRPr lang="es-CO" sz="2000" u="sng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6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EB8C1D9-0FDE-44F7-BBEF-E8F4F8DB59FB}"/>
              </a:ext>
            </a:extLst>
          </p:cNvPr>
          <p:cNvSpPr/>
          <p:nvPr/>
        </p:nvSpPr>
        <p:spPr>
          <a:xfrm>
            <a:off x="5717343" y="3457805"/>
            <a:ext cx="2299804" cy="422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DCC9347-BBAE-4D65-A138-FE033296D1A4}"/>
              </a:ext>
            </a:extLst>
          </p:cNvPr>
          <p:cNvSpPr/>
          <p:nvPr/>
        </p:nvSpPr>
        <p:spPr>
          <a:xfrm>
            <a:off x="8227787" y="3471387"/>
            <a:ext cx="2299804" cy="422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6B45E4-0EB2-4D32-87B0-A98777576D3F}"/>
              </a:ext>
            </a:extLst>
          </p:cNvPr>
          <p:cNvSpPr txBox="1"/>
          <p:nvPr/>
        </p:nvSpPr>
        <p:spPr>
          <a:xfrm>
            <a:off x="2660125" y="613703"/>
            <a:ext cx="91522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Matriz de proveedores: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Documentación de las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v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ariables definidas para la gestión de proveedores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66C035-1337-4F92-AAB5-8DFF503108BA}"/>
              </a:ext>
            </a:extLst>
          </p:cNvPr>
          <p:cNvSpPr/>
          <p:nvPr/>
        </p:nvSpPr>
        <p:spPr>
          <a:xfrm>
            <a:off x="0" y="0"/>
            <a:ext cx="12180915" cy="44761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Gráfico 2" descr="Casa">
            <a:extLst>
              <a:ext uri="{FF2B5EF4-FFF2-40B4-BE49-F238E27FC236}">
                <a16:creationId xmlns:a16="http://schemas.microsoft.com/office/drawing/2014/main" id="{4BE38F3E-CB58-4917-AC6C-61FA27C3E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7" y="75744"/>
            <a:ext cx="315191" cy="315191"/>
          </a:xfrm>
          <a:prstGeom prst="rect">
            <a:avLst/>
          </a:prstGeom>
        </p:spPr>
      </p:pic>
      <p:pic>
        <p:nvPicPr>
          <p:cNvPr id="14" name="Gráfico 13" descr="Calendario mensual">
            <a:extLst>
              <a:ext uri="{FF2B5EF4-FFF2-40B4-BE49-F238E27FC236}">
                <a16:creationId xmlns:a16="http://schemas.microsoft.com/office/drawing/2014/main" id="{AEC7ECE0-6DEC-45F8-8900-D70690B51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774" y="83364"/>
            <a:ext cx="315191" cy="31519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383C37D-045D-48AF-909F-4168FBCEA0FD}"/>
              </a:ext>
            </a:extLst>
          </p:cNvPr>
          <p:cNvSpPr/>
          <p:nvPr/>
        </p:nvSpPr>
        <p:spPr>
          <a:xfrm>
            <a:off x="2776" y="447616"/>
            <a:ext cx="2537456" cy="641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1C0786-5C58-4790-876F-E967A97D507D}"/>
              </a:ext>
            </a:extLst>
          </p:cNvPr>
          <p:cNvSpPr txBox="1"/>
          <p:nvPr/>
        </p:nvSpPr>
        <p:spPr>
          <a:xfrm>
            <a:off x="68367" y="1192665"/>
            <a:ext cx="23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Gestión de proveedores</a:t>
            </a:r>
            <a:endParaRPr lang="es-CO" sz="16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0AF340-C848-4C77-8913-937A0ED2AABE}"/>
              </a:ext>
            </a:extLst>
          </p:cNvPr>
          <p:cNvSpPr txBox="1"/>
          <p:nvPr/>
        </p:nvSpPr>
        <p:spPr>
          <a:xfrm>
            <a:off x="142702" y="2402246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Assesment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DC9CB9-FD49-44C7-A39D-8EAEE5D630A5}"/>
              </a:ext>
            </a:extLst>
          </p:cNvPr>
          <p:cNvSpPr txBox="1"/>
          <p:nvPr/>
        </p:nvSpPr>
        <p:spPr>
          <a:xfrm>
            <a:off x="83824" y="748135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Dashboard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533814-448C-43D3-BA0C-B6A60E99BEA0}"/>
              </a:ext>
            </a:extLst>
          </p:cNvPr>
          <p:cNvSpPr txBox="1"/>
          <p:nvPr/>
        </p:nvSpPr>
        <p:spPr>
          <a:xfrm>
            <a:off x="108764" y="3204628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Contratos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áfico 20" descr="Herramientas">
            <a:extLst>
              <a:ext uri="{FF2B5EF4-FFF2-40B4-BE49-F238E27FC236}">
                <a16:creationId xmlns:a16="http://schemas.microsoft.com/office/drawing/2014/main" id="{40CCB95A-81FA-4C5B-AB69-FAB1084CA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401" y="5681378"/>
            <a:ext cx="321679" cy="32167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E3E2004-7535-4E0D-AB53-B5481F632965}"/>
              </a:ext>
            </a:extLst>
          </p:cNvPr>
          <p:cNvSpPr txBox="1"/>
          <p:nvPr/>
        </p:nvSpPr>
        <p:spPr>
          <a:xfrm>
            <a:off x="638954" y="570229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Configuración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102BDF-E43C-4666-B41A-3508C0233F67}"/>
              </a:ext>
            </a:extLst>
          </p:cNvPr>
          <p:cNvSpPr txBox="1"/>
          <p:nvPr/>
        </p:nvSpPr>
        <p:spPr>
          <a:xfrm>
            <a:off x="138550" y="3611476"/>
            <a:ext cx="244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Monitoreo de proveedores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9BB54E-5158-49A5-B1D2-175A18968BAD}"/>
              </a:ext>
            </a:extLst>
          </p:cNvPr>
          <p:cNvSpPr txBox="1"/>
          <p:nvPr/>
        </p:nvSpPr>
        <p:spPr>
          <a:xfrm>
            <a:off x="304239" y="1524042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Crear nuevo proveedor</a:t>
            </a:r>
            <a:endParaRPr lang="es-CO" sz="1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86424A9-EE58-44AB-9920-37BEE5B2534B}"/>
              </a:ext>
            </a:extLst>
          </p:cNvPr>
          <p:cNvSpPr txBox="1"/>
          <p:nvPr/>
        </p:nvSpPr>
        <p:spPr>
          <a:xfrm>
            <a:off x="304239" y="1794934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Proveedor existente</a:t>
            </a:r>
            <a:endParaRPr lang="es-CO" sz="14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1DF3CC-538B-46A0-BC9E-A3D45AA26338}"/>
              </a:ext>
            </a:extLst>
          </p:cNvPr>
          <p:cNvSpPr txBox="1"/>
          <p:nvPr/>
        </p:nvSpPr>
        <p:spPr>
          <a:xfrm>
            <a:off x="5730291" y="3499682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Generar Reporte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590473D-E817-42C2-A5C0-0831571FC49A}"/>
              </a:ext>
            </a:extLst>
          </p:cNvPr>
          <p:cNvSpPr txBox="1"/>
          <p:nvPr/>
        </p:nvSpPr>
        <p:spPr>
          <a:xfrm>
            <a:off x="8227787" y="3520927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Exportar reporte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4999F-5720-479D-8BC5-31B8386CC848}"/>
              </a:ext>
            </a:extLst>
          </p:cNvPr>
          <p:cNvSpPr txBox="1"/>
          <p:nvPr/>
        </p:nvSpPr>
        <p:spPr>
          <a:xfrm>
            <a:off x="304239" y="2062929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b="1" dirty="0"/>
              <a:t>Matriz de proveedores</a:t>
            </a:r>
            <a:endParaRPr lang="es-CO" sz="14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AE3060-67E9-43B9-BF6C-80F90E848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409" y="1310169"/>
            <a:ext cx="8818844" cy="1349906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2DBA02A6-0931-45B2-8154-11F3F7555420}"/>
              </a:ext>
            </a:extLst>
          </p:cNvPr>
          <p:cNvSpPr txBox="1"/>
          <p:nvPr/>
        </p:nvSpPr>
        <p:spPr>
          <a:xfrm>
            <a:off x="2709999" y="2905680"/>
            <a:ext cx="300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Listado de proveedores</a:t>
            </a:r>
            <a:endParaRPr lang="es-CO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CEA9B171-FD77-4B0E-9FBD-DEF8AE2AED24}"/>
              </a:ext>
            </a:extLst>
          </p:cNvPr>
          <p:cNvSpPr/>
          <p:nvPr/>
        </p:nvSpPr>
        <p:spPr>
          <a:xfrm>
            <a:off x="5717343" y="2902244"/>
            <a:ext cx="614491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5B1B434-E9BD-4C4D-A2AE-771160264709}"/>
              </a:ext>
            </a:extLst>
          </p:cNvPr>
          <p:cNvSpPr txBox="1"/>
          <p:nvPr/>
        </p:nvSpPr>
        <p:spPr>
          <a:xfrm>
            <a:off x="3479511" y="4154801"/>
            <a:ext cx="2237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Diagrama de seguridad</a:t>
            </a:r>
            <a:endParaRPr lang="es-CO" sz="14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4C75A8-A415-4EAE-BF52-F85D6940B3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9333" y="4595813"/>
            <a:ext cx="3652973" cy="2249497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F239A227-AFCC-4B81-93C5-AE1E7B4C72A2}"/>
              </a:ext>
            </a:extLst>
          </p:cNvPr>
          <p:cNvSpPr txBox="1"/>
          <p:nvPr/>
        </p:nvSpPr>
        <p:spPr>
          <a:xfrm>
            <a:off x="7573169" y="4154800"/>
            <a:ext cx="341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Principio de seguridad de la información</a:t>
            </a:r>
            <a:endParaRPr lang="es-CO" sz="14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4E60994-99EC-4ACF-A4F4-63BE4B6E8AAD}"/>
              </a:ext>
            </a:extLst>
          </p:cNvPr>
          <p:cNvSpPr txBox="1"/>
          <p:nvPr/>
        </p:nvSpPr>
        <p:spPr>
          <a:xfrm>
            <a:off x="103930" y="281733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Gestión de riesgos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0B35D5-F99C-4895-B38F-D3E19E47D0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4220" y="4462577"/>
            <a:ext cx="3009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9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86B45E4-0EB2-4D32-87B0-A98777576D3F}"/>
              </a:ext>
            </a:extLst>
          </p:cNvPr>
          <p:cNvSpPr txBox="1"/>
          <p:nvPr/>
        </p:nvSpPr>
        <p:spPr>
          <a:xfrm>
            <a:off x="2710000" y="713453"/>
            <a:ext cx="302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Matriz de Riesgos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66C035-1337-4F92-AAB5-8DFF503108BA}"/>
              </a:ext>
            </a:extLst>
          </p:cNvPr>
          <p:cNvSpPr/>
          <p:nvPr/>
        </p:nvSpPr>
        <p:spPr>
          <a:xfrm>
            <a:off x="0" y="0"/>
            <a:ext cx="12180915" cy="44761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Gráfico 2" descr="Casa">
            <a:extLst>
              <a:ext uri="{FF2B5EF4-FFF2-40B4-BE49-F238E27FC236}">
                <a16:creationId xmlns:a16="http://schemas.microsoft.com/office/drawing/2014/main" id="{4BE38F3E-CB58-4917-AC6C-61FA27C3E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7" y="75744"/>
            <a:ext cx="315191" cy="315191"/>
          </a:xfrm>
          <a:prstGeom prst="rect">
            <a:avLst/>
          </a:prstGeom>
        </p:spPr>
      </p:pic>
      <p:pic>
        <p:nvPicPr>
          <p:cNvPr id="14" name="Gráfico 13" descr="Calendario mensual">
            <a:extLst>
              <a:ext uri="{FF2B5EF4-FFF2-40B4-BE49-F238E27FC236}">
                <a16:creationId xmlns:a16="http://schemas.microsoft.com/office/drawing/2014/main" id="{AEC7ECE0-6DEC-45F8-8900-D70690B51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774" y="83364"/>
            <a:ext cx="315191" cy="31519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383C37D-045D-48AF-909F-4168FBCEA0FD}"/>
              </a:ext>
            </a:extLst>
          </p:cNvPr>
          <p:cNvSpPr/>
          <p:nvPr/>
        </p:nvSpPr>
        <p:spPr>
          <a:xfrm>
            <a:off x="2776" y="447616"/>
            <a:ext cx="2537456" cy="641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1C0786-5C58-4790-876F-E967A97D507D}"/>
              </a:ext>
            </a:extLst>
          </p:cNvPr>
          <p:cNvSpPr txBox="1"/>
          <p:nvPr/>
        </p:nvSpPr>
        <p:spPr>
          <a:xfrm>
            <a:off x="68367" y="1192665"/>
            <a:ext cx="23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Gestión de proveedores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0AF340-C848-4C77-8913-937A0ED2AABE}"/>
              </a:ext>
            </a:extLst>
          </p:cNvPr>
          <p:cNvSpPr txBox="1"/>
          <p:nvPr/>
        </p:nvSpPr>
        <p:spPr>
          <a:xfrm>
            <a:off x="142702" y="2402246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Assesment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DC9CB9-FD49-44C7-A39D-8EAEE5D630A5}"/>
              </a:ext>
            </a:extLst>
          </p:cNvPr>
          <p:cNvSpPr txBox="1"/>
          <p:nvPr/>
        </p:nvSpPr>
        <p:spPr>
          <a:xfrm>
            <a:off x="83824" y="748135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Dashboard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533814-448C-43D3-BA0C-B6A60E99BEA0}"/>
              </a:ext>
            </a:extLst>
          </p:cNvPr>
          <p:cNvSpPr txBox="1"/>
          <p:nvPr/>
        </p:nvSpPr>
        <p:spPr>
          <a:xfrm>
            <a:off x="108764" y="3204628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Contratos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áfico 20" descr="Herramientas">
            <a:extLst>
              <a:ext uri="{FF2B5EF4-FFF2-40B4-BE49-F238E27FC236}">
                <a16:creationId xmlns:a16="http://schemas.microsoft.com/office/drawing/2014/main" id="{40CCB95A-81FA-4C5B-AB69-FAB1084CA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401" y="5681378"/>
            <a:ext cx="321679" cy="32167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E3E2004-7535-4E0D-AB53-B5481F632965}"/>
              </a:ext>
            </a:extLst>
          </p:cNvPr>
          <p:cNvSpPr txBox="1"/>
          <p:nvPr/>
        </p:nvSpPr>
        <p:spPr>
          <a:xfrm>
            <a:off x="638954" y="570229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Configuración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102BDF-E43C-4666-B41A-3508C0233F67}"/>
              </a:ext>
            </a:extLst>
          </p:cNvPr>
          <p:cNvSpPr txBox="1"/>
          <p:nvPr/>
        </p:nvSpPr>
        <p:spPr>
          <a:xfrm>
            <a:off x="138550" y="3611476"/>
            <a:ext cx="244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Monitoreo de proveedores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9BB54E-5158-49A5-B1D2-175A18968BAD}"/>
              </a:ext>
            </a:extLst>
          </p:cNvPr>
          <p:cNvSpPr txBox="1"/>
          <p:nvPr/>
        </p:nvSpPr>
        <p:spPr>
          <a:xfrm>
            <a:off x="304239" y="1524042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Crear nuevo proveedor</a:t>
            </a:r>
            <a:endParaRPr lang="es-CO" sz="1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86424A9-EE58-44AB-9920-37BEE5B2534B}"/>
              </a:ext>
            </a:extLst>
          </p:cNvPr>
          <p:cNvSpPr txBox="1"/>
          <p:nvPr/>
        </p:nvSpPr>
        <p:spPr>
          <a:xfrm>
            <a:off x="304239" y="1794934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Proveedor existente</a:t>
            </a:r>
            <a:endParaRPr lang="es-CO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4999F-5720-479D-8BC5-31B8386CC848}"/>
              </a:ext>
            </a:extLst>
          </p:cNvPr>
          <p:cNvSpPr txBox="1"/>
          <p:nvPr/>
        </p:nvSpPr>
        <p:spPr>
          <a:xfrm>
            <a:off x="304239" y="2062929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Matriz de proveedores</a:t>
            </a:r>
            <a:endParaRPr lang="es-CO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4E60994-99EC-4ACF-A4F4-63BE4B6E8AAD}"/>
              </a:ext>
            </a:extLst>
          </p:cNvPr>
          <p:cNvSpPr txBox="1"/>
          <p:nvPr/>
        </p:nvSpPr>
        <p:spPr>
          <a:xfrm>
            <a:off x="103930" y="281733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Gestión de riesgos</a:t>
            </a:r>
            <a:endParaRPr lang="es-CO" sz="16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3AEC91F-10EA-482A-B1B4-310460A5F67D}"/>
              </a:ext>
            </a:extLst>
          </p:cNvPr>
          <p:cNvSpPr/>
          <p:nvPr/>
        </p:nvSpPr>
        <p:spPr>
          <a:xfrm>
            <a:off x="5642103" y="1449206"/>
            <a:ext cx="5859088" cy="27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D70E6DF-0086-4841-BADB-873B0A491B69}"/>
              </a:ext>
            </a:extLst>
          </p:cNvPr>
          <p:cNvSpPr txBox="1"/>
          <p:nvPr/>
        </p:nvSpPr>
        <p:spPr>
          <a:xfrm>
            <a:off x="3496816" y="1442889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Tipo de Riesgo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7F7E861-B2C8-4626-91DA-FD6008637BC5}"/>
              </a:ext>
            </a:extLst>
          </p:cNvPr>
          <p:cNvSpPr txBox="1"/>
          <p:nvPr/>
        </p:nvSpPr>
        <p:spPr>
          <a:xfrm>
            <a:off x="3254966" y="1922808"/>
            <a:ext cx="232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Categoría de riesgo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92AA7D2-B639-4A94-9E35-10102F70EECB}"/>
              </a:ext>
            </a:extLst>
          </p:cNvPr>
          <p:cNvSpPr/>
          <p:nvPr/>
        </p:nvSpPr>
        <p:spPr>
          <a:xfrm>
            <a:off x="5642103" y="1932909"/>
            <a:ext cx="5859088" cy="27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1F5624B-A5CC-45D7-A4B0-B06DAEC0AD48}"/>
              </a:ext>
            </a:extLst>
          </p:cNvPr>
          <p:cNvSpPr txBox="1"/>
          <p:nvPr/>
        </p:nvSpPr>
        <p:spPr>
          <a:xfrm>
            <a:off x="3496816" y="2400271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Cuantitativo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0DA37B5-B8EC-4DDA-BF89-BF30707F525B}"/>
              </a:ext>
            </a:extLst>
          </p:cNvPr>
          <p:cNvSpPr/>
          <p:nvPr/>
        </p:nvSpPr>
        <p:spPr>
          <a:xfrm>
            <a:off x="5664058" y="2416612"/>
            <a:ext cx="5859088" cy="27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9F52280-CB81-4FDE-99B5-57B50B99D866}"/>
              </a:ext>
            </a:extLst>
          </p:cNvPr>
          <p:cNvSpPr txBox="1"/>
          <p:nvPr/>
        </p:nvSpPr>
        <p:spPr>
          <a:xfrm>
            <a:off x="3480404" y="2884548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Cualitativo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68B10F8B-A510-45C0-9650-302E07FCAD44}"/>
              </a:ext>
            </a:extLst>
          </p:cNvPr>
          <p:cNvSpPr/>
          <p:nvPr/>
        </p:nvSpPr>
        <p:spPr>
          <a:xfrm>
            <a:off x="5647646" y="2900889"/>
            <a:ext cx="5859088" cy="27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B856945A-1E90-40D3-AEBF-B454B60BB626}"/>
              </a:ext>
            </a:extLst>
          </p:cNvPr>
          <p:cNvSpPr txBox="1"/>
          <p:nvPr/>
        </p:nvSpPr>
        <p:spPr>
          <a:xfrm>
            <a:off x="3168641" y="3415879"/>
            <a:ext cx="2443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Calificación del activo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3744C5B6-7A30-436C-A27A-DE69BB4F71C2}"/>
              </a:ext>
            </a:extLst>
          </p:cNvPr>
          <p:cNvSpPr/>
          <p:nvPr/>
        </p:nvSpPr>
        <p:spPr>
          <a:xfrm>
            <a:off x="5693417" y="3432220"/>
            <a:ext cx="5859088" cy="274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3C0A5C-4BCA-42DF-9B8A-6CE9D057B3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4966" y="4114543"/>
            <a:ext cx="8312727" cy="20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86B45E4-0EB2-4D32-87B0-A98777576D3F}"/>
              </a:ext>
            </a:extLst>
          </p:cNvPr>
          <p:cNvSpPr txBox="1"/>
          <p:nvPr/>
        </p:nvSpPr>
        <p:spPr>
          <a:xfrm>
            <a:off x="2710000" y="713453"/>
            <a:ext cx="302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Assessment</a:t>
            </a:r>
            <a:endParaRPr lang="es-ES" sz="20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66C035-1337-4F92-AAB5-8DFF503108BA}"/>
              </a:ext>
            </a:extLst>
          </p:cNvPr>
          <p:cNvSpPr/>
          <p:nvPr/>
        </p:nvSpPr>
        <p:spPr>
          <a:xfrm>
            <a:off x="0" y="0"/>
            <a:ext cx="12180915" cy="44761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Gráfico 2" descr="Casa">
            <a:extLst>
              <a:ext uri="{FF2B5EF4-FFF2-40B4-BE49-F238E27FC236}">
                <a16:creationId xmlns:a16="http://schemas.microsoft.com/office/drawing/2014/main" id="{4BE38F3E-CB58-4917-AC6C-61FA27C3E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7" y="75744"/>
            <a:ext cx="315191" cy="315191"/>
          </a:xfrm>
          <a:prstGeom prst="rect">
            <a:avLst/>
          </a:prstGeom>
        </p:spPr>
      </p:pic>
      <p:pic>
        <p:nvPicPr>
          <p:cNvPr id="14" name="Gráfico 13" descr="Calendario mensual">
            <a:extLst>
              <a:ext uri="{FF2B5EF4-FFF2-40B4-BE49-F238E27FC236}">
                <a16:creationId xmlns:a16="http://schemas.microsoft.com/office/drawing/2014/main" id="{AEC7ECE0-6DEC-45F8-8900-D70690B51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774" y="83364"/>
            <a:ext cx="315191" cy="31519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383C37D-045D-48AF-909F-4168FBCEA0FD}"/>
              </a:ext>
            </a:extLst>
          </p:cNvPr>
          <p:cNvSpPr/>
          <p:nvPr/>
        </p:nvSpPr>
        <p:spPr>
          <a:xfrm>
            <a:off x="2776" y="447616"/>
            <a:ext cx="2537456" cy="641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1C0786-5C58-4790-876F-E967A97D507D}"/>
              </a:ext>
            </a:extLst>
          </p:cNvPr>
          <p:cNvSpPr txBox="1"/>
          <p:nvPr/>
        </p:nvSpPr>
        <p:spPr>
          <a:xfrm>
            <a:off x="68367" y="1192665"/>
            <a:ext cx="237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Gestión de proveedores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0AF340-C848-4C77-8913-937A0ED2AABE}"/>
              </a:ext>
            </a:extLst>
          </p:cNvPr>
          <p:cNvSpPr txBox="1"/>
          <p:nvPr/>
        </p:nvSpPr>
        <p:spPr>
          <a:xfrm>
            <a:off x="142702" y="2402246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Assesment</a:t>
            </a:r>
            <a:endParaRPr lang="es-CO" sz="16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DC9CB9-FD49-44C7-A39D-8EAEE5D630A5}"/>
              </a:ext>
            </a:extLst>
          </p:cNvPr>
          <p:cNvSpPr txBox="1"/>
          <p:nvPr/>
        </p:nvSpPr>
        <p:spPr>
          <a:xfrm>
            <a:off x="83824" y="748135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</a:t>
            </a:r>
            <a:r>
              <a:rPr lang="es-ES" sz="1600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Dashboard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533814-448C-43D3-BA0C-B6A60E99BEA0}"/>
              </a:ext>
            </a:extLst>
          </p:cNvPr>
          <p:cNvSpPr txBox="1"/>
          <p:nvPr/>
        </p:nvSpPr>
        <p:spPr>
          <a:xfrm>
            <a:off x="108764" y="3204628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Contratos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Gráfico 20" descr="Herramientas">
            <a:extLst>
              <a:ext uri="{FF2B5EF4-FFF2-40B4-BE49-F238E27FC236}">
                <a16:creationId xmlns:a16="http://schemas.microsoft.com/office/drawing/2014/main" id="{40CCB95A-81FA-4C5B-AB69-FAB1084CA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401" y="5681378"/>
            <a:ext cx="321679" cy="32167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E3E2004-7535-4E0D-AB53-B5481F632965}"/>
              </a:ext>
            </a:extLst>
          </p:cNvPr>
          <p:cNvSpPr txBox="1"/>
          <p:nvPr/>
        </p:nvSpPr>
        <p:spPr>
          <a:xfrm>
            <a:off x="638954" y="570229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Configuración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102BDF-E43C-4666-B41A-3508C0233F67}"/>
              </a:ext>
            </a:extLst>
          </p:cNvPr>
          <p:cNvSpPr txBox="1"/>
          <p:nvPr/>
        </p:nvSpPr>
        <p:spPr>
          <a:xfrm>
            <a:off x="138550" y="3611476"/>
            <a:ext cx="244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Monitoreo de proveedores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9BB54E-5158-49A5-B1D2-175A18968BAD}"/>
              </a:ext>
            </a:extLst>
          </p:cNvPr>
          <p:cNvSpPr txBox="1"/>
          <p:nvPr/>
        </p:nvSpPr>
        <p:spPr>
          <a:xfrm>
            <a:off x="304239" y="1524042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Crear nuevo proveedor</a:t>
            </a:r>
            <a:endParaRPr lang="es-CO" sz="1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86424A9-EE58-44AB-9920-37BEE5B2534B}"/>
              </a:ext>
            </a:extLst>
          </p:cNvPr>
          <p:cNvSpPr txBox="1"/>
          <p:nvPr/>
        </p:nvSpPr>
        <p:spPr>
          <a:xfrm>
            <a:off x="304239" y="1794934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Proveedor existente</a:t>
            </a:r>
            <a:endParaRPr lang="es-CO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4999F-5720-479D-8BC5-31B8386CC848}"/>
              </a:ext>
            </a:extLst>
          </p:cNvPr>
          <p:cNvSpPr txBox="1"/>
          <p:nvPr/>
        </p:nvSpPr>
        <p:spPr>
          <a:xfrm>
            <a:off x="304239" y="2062929"/>
            <a:ext cx="213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60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z="1400" dirty="0"/>
              <a:t>Matriz de proveedores</a:t>
            </a:r>
            <a:endParaRPr lang="es-CO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4E60994-99EC-4ACF-A4F4-63BE4B6E8AAD}"/>
              </a:ext>
            </a:extLst>
          </p:cNvPr>
          <p:cNvSpPr txBox="1"/>
          <p:nvPr/>
        </p:nvSpPr>
        <p:spPr>
          <a:xfrm>
            <a:off x="103930" y="2817337"/>
            <a:ext cx="213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+ Gestión de riesgos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7F7E861-B2C8-4626-91DA-FD6008637BC5}"/>
              </a:ext>
            </a:extLst>
          </p:cNvPr>
          <p:cNvSpPr txBox="1"/>
          <p:nvPr/>
        </p:nvSpPr>
        <p:spPr>
          <a:xfrm>
            <a:off x="2599113" y="1685589"/>
            <a:ext cx="415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Gestión del ciclo de vida del producto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92AA7D2-B639-4A94-9E35-10102F70EECB}"/>
              </a:ext>
            </a:extLst>
          </p:cNvPr>
          <p:cNvSpPr/>
          <p:nvPr/>
        </p:nvSpPr>
        <p:spPr>
          <a:xfrm>
            <a:off x="8977745" y="1695690"/>
            <a:ext cx="2560319" cy="328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8D2430D-E90F-4136-AAE6-2ACD4761E367}"/>
              </a:ext>
            </a:extLst>
          </p:cNvPr>
          <p:cNvSpPr/>
          <p:nvPr/>
        </p:nvSpPr>
        <p:spPr>
          <a:xfrm>
            <a:off x="6749935" y="1695690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CO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01FE3DE-B4C8-47C9-A2E5-26DE6E8325D5}"/>
              </a:ext>
            </a:extLst>
          </p:cNvPr>
          <p:cNvSpPr/>
          <p:nvPr/>
        </p:nvSpPr>
        <p:spPr>
          <a:xfrm>
            <a:off x="7822277" y="1695690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B0AD173-13F1-4788-B17D-8D589BF6D790}"/>
              </a:ext>
            </a:extLst>
          </p:cNvPr>
          <p:cNvSpPr txBox="1"/>
          <p:nvPr/>
        </p:nvSpPr>
        <p:spPr>
          <a:xfrm>
            <a:off x="9203599" y="1277820"/>
            <a:ext cx="2168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Observaciones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249A1DA-58FA-4A30-97C8-B091EAA62F95}"/>
              </a:ext>
            </a:extLst>
          </p:cNvPr>
          <p:cNvSpPr txBox="1"/>
          <p:nvPr/>
        </p:nvSpPr>
        <p:spPr>
          <a:xfrm>
            <a:off x="2599113" y="2117417"/>
            <a:ext cx="415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Gestión de seguridad del producto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40BEFD71-EB04-4AA2-B3C8-318927B5BDEC}"/>
              </a:ext>
            </a:extLst>
          </p:cNvPr>
          <p:cNvSpPr/>
          <p:nvPr/>
        </p:nvSpPr>
        <p:spPr>
          <a:xfrm>
            <a:off x="8977745" y="2127518"/>
            <a:ext cx="2560319" cy="328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E4070AF-1D3A-46C5-B3C1-4A3E4FE2143E}"/>
              </a:ext>
            </a:extLst>
          </p:cNvPr>
          <p:cNvSpPr/>
          <p:nvPr/>
        </p:nvSpPr>
        <p:spPr>
          <a:xfrm>
            <a:off x="6749935" y="2127518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CO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73CFD55-CDEA-45DD-9789-8A052375583E}"/>
              </a:ext>
            </a:extLst>
          </p:cNvPr>
          <p:cNvSpPr/>
          <p:nvPr/>
        </p:nvSpPr>
        <p:spPr>
          <a:xfrm>
            <a:off x="7822277" y="2127518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218DA67-A6EC-4AA8-9182-715285723A8F}"/>
              </a:ext>
            </a:extLst>
          </p:cNvPr>
          <p:cNvSpPr txBox="1"/>
          <p:nvPr/>
        </p:nvSpPr>
        <p:spPr>
          <a:xfrm>
            <a:off x="2637218" y="2552133"/>
            <a:ext cx="415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Segregación de ambientes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81351EAC-0556-47F6-A67E-563FBC3AA47F}"/>
              </a:ext>
            </a:extLst>
          </p:cNvPr>
          <p:cNvSpPr/>
          <p:nvPr/>
        </p:nvSpPr>
        <p:spPr>
          <a:xfrm>
            <a:off x="8999225" y="2562234"/>
            <a:ext cx="2560319" cy="328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A1031A1-490F-4DD9-9FC6-83D3292DE48E}"/>
              </a:ext>
            </a:extLst>
          </p:cNvPr>
          <p:cNvSpPr/>
          <p:nvPr/>
        </p:nvSpPr>
        <p:spPr>
          <a:xfrm>
            <a:off x="6788040" y="2562234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CO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1A1AED8-F165-44FB-903C-327110193528}"/>
              </a:ext>
            </a:extLst>
          </p:cNvPr>
          <p:cNvSpPr/>
          <p:nvPr/>
        </p:nvSpPr>
        <p:spPr>
          <a:xfrm>
            <a:off x="7860382" y="2562234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CO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FCB8EB5-77A6-4B0A-BA8B-60688FF313D2}"/>
              </a:ext>
            </a:extLst>
          </p:cNvPr>
          <p:cNvSpPr txBox="1"/>
          <p:nvPr/>
        </p:nvSpPr>
        <p:spPr>
          <a:xfrm>
            <a:off x="2646220" y="2986849"/>
            <a:ext cx="415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Prevención de </a:t>
            </a:r>
            <a:r>
              <a:rPr lang="es-CO" sz="1600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exploits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7A67E0F2-F1B4-402F-9427-0BF8760CA4E8}"/>
              </a:ext>
            </a:extLst>
          </p:cNvPr>
          <p:cNvSpPr/>
          <p:nvPr/>
        </p:nvSpPr>
        <p:spPr>
          <a:xfrm>
            <a:off x="9008227" y="2996950"/>
            <a:ext cx="2560319" cy="328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602C4E29-188C-44E5-95F5-4E194AB8534F}"/>
              </a:ext>
            </a:extLst>
          </p:cNvPr>
          <p:cNvSpPr/>
          <p:nvPr/>
        </p:nvSpPr>
        <p:spPr>
          <a:xfrm>
            <a:off x="6797042" y="2996950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CO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75B7382-918C-4A48-AA9F-60AEB44669FD}"/>
              </a:ext>
            </a:extLst>
          </p:cNvPr>
          <p:cNvSpPr/>
          <p:nvPr/>
        </p:nvSpPr>
        <p:spPr>
          <a:xfrm>
            <a:off x="7869384" y="2996950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BFFED27-AD5A-4E2D-B4BF-A5AE7AA8EBCA}"/>
              </a:ext>
            </a:extLst>
          </p:cNvPr>
          <p:cNvSpPr txBox="1"/>
          <p:nvPr/>
        </p:nvSpPr>
        <p:spPr>
          <a:xfrm>
            <a:off x="2646220" y="3471732"/>
            <a:ext cx="4150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Actualizaciones de seguridad y firmado de software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7A74FDC-D250-4CDF-BB93-FBC5A0DEE239}"/>
              </a:ext>
            </a:extLst>
          </p:cNvPr>
          <p:cNvSpPr/>
          <p:nvPr/>
        </p:nvSpPr>
        <p:spPr>
          <a:xfrm>
            <a:off x="9008227" y="3481833"/>
            <a:ext cx="2560319" cy="328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1DCB3ACF-B553-45C0-BE67-27858A5FCCB6}"/>
              </a:ext>
            </a:extLst>
          </p:cNvPr>
          <p:cNvSpPr/>
          <p:nvPr/>
        </p:nvSpPr>
        <p:spPr>
          <a:xfrm>
            <a:off x="6797042" y="3481833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CO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6661CF4-EEB3-4269-9B53-DABF760C90CB}"/>
              </a:ext>
            </a:extLst>
          </p:cNvPr>
          <p:cNvSpPr/>
          <p:nvPr/>
        </p:nvSpPr>
        <p:spPr>
          <a:xfrm>
            <a:off x="7869384" y="3481833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CO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155218F-8B5A-4C79-8755-CB6692F15D99}"/>
              </a:ext>
            </a:extLst>
          </p:cNvPr>
          <p:cNvSpPr txBox="1"/>
          <p:nvPr/>
        </p:nvSpPr>
        <p:spPr>
          <a:xfrm>
            <a:off x="2637218" y="4086404"/>
            <a:ext cx="415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Testeo de seguridad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BAC12930-305F-454B-9508-0491CB812B5D}"/>
              </a:ext>
            </a:extLst>
          </p:cNvPr>
          <p:cNvSpPr/>
          <p:nvPr/>
        </p:nvSpPr>
        <p:spPr>
          <a:xfrm>
            <a:off x="8999225" y="4096505"/>
            <a:ext cx="2560319" cy="328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8D5F5D-79AA-41BB-A16D-9D0A1F43F286}"/>
              </a:ext>
            </a:extLst>
          </p:cNvPr>
          <p:cNvSpPr/>
          <p:nvPr/>
        </p:nvSpPr>
        <p:spPr>
          <a:xfrm>
            <a:off x="6788040" y="4096505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CO" dirty="0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7C2C8EC9-605D-437B-80AC-8043DC27AD2C}"/>
              </a:ext>
            </a:extLst>
          </p:cNvPr>
          <p:cNvSpPr/>
          <p:nvPr/>
        </p:nvSpPr>
        <p:spPr>
          <a:xfrm>
            <a:off x="7860382" y="4096505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CO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ED00BC9-8D00-4183-A676-966B6F1C2EA3}"/>
              </a:ext>
            </a:extLst>
          </p:cNvPr>
          <p:cNvSpPr txBox="1"/>
          <p:nvPr/>
        </p:nvSpPr>
        <p:spPr>
          <a:xfrm>
            <a:off x="2637218" y="4536940"/>
            <a:ext cx="415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Gestión y configuración de seguridad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5064A2E-DA51-437C-A0D9-E5F4633FD148}"/>
              </a:ext>
            </a:extLst>
          </p:cNvPr>
          <p:cNvSpPr/>
          <p:nvPr/>
        </p:nvSpPr>
        <p:spPr>
          <a:xfrm>
            <a:off x="8999225" y="4547041"/>
            <a:ext cx="2560319" cy="328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432CD69-6A14-4BC6-B9FB-6BCD085B7673}"/>
              </a:ext>
            </a:extLst>
          </p:cNvPr>
          <p:cNvSpPr/>
          <p:nvPr/>
        </p:nvSpPr>
        <p:spPr>
          <a:xfrm>
            <a:off x="6788040" y="4547041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CO" dirty="0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E666EEAD-7B50-486F-9E4B-4A634777E632}"/>
              </a:ext>
            </a:extLst>
          </p:cNvPr>
          <p:cNvSpPr/>
          <p:nvPr/>
        </p:nvSpPr>
        <p:spPr>
          <a:xfrm>
            <a:off x="7860382" y="4547041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CO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6A70B05-F2A5-4C21-A3D7-A9FBE77A5C74}"/>
              </a:ext>
            </a:extLst>
          </p:cNvPr>
          <p:cNvSpPr txBox="1"/>
          <p:nvPr/>
        </p:nvSpPr>
        <p:spPr>
          <a:xfrm>
            <a:off x="2637218" y="5005304"/>
            <a:ext cx="4150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Gestión de vulnerabilidades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1186555-D132-4694-9A79-1981392B9230}"/>
              </a:ext>
            </a:extLst>
          </p:cNvPr>
          <p:cNvSpPr/>
          <p:nvPr/>
        </p:nvSpPr>
        <p:spPr>
          <a:xfrm>
            <a:off x="8999225" y="5015405"/>
            <a:ext cx="2560319" cy="328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285F3BDD-31D1-4132-B20D-7EDA51ABD355}"/>
              </a:ext>
            </a:extLst>
          </p:cNvPr>
          <p:cNvSpPr/>
          <p:nvPr/>
        </p:nvSpPr>
        <p:spPr>
          <a:xfrm>
            <a:off x="6788040" y="5015405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CO" dirty="0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814B09ED-AD6C-44A5-800A-486EF12E6769}"/>
              </a:ext>
            </a:extLst>
          </p:cNvPr>
          <p:cNvSpPr/>
          <p:nvPr/>
        </p:nvSpPr>
        <p:spPr>
          <a:xfrm>
            <a:off x="7860382" y="5015405"/>
            <a:ext cx="847897" cy="284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CO" dirty="0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259CDAD-2A96-4F2D-B33D-F7E3A0309F75}"/>
              </a:ext>
            </a:extLst>
          </p:cNvPr>
          <p:cNvSpPr/>
          <p:nvPr/>
        </p:nvSpPr>
        <p:spPr>
          <a:xfrm>
            <a:off x="5547575" y="6245631"/>
            <a:ext cx="2299804" cy="422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E5AD235F-9E54-49BF-89C6-40CF6C06AC75}"/>
              </a:ext>
            </a:extLst>
          </p:cNvPr>
          <p:cNvSpPr/>
          <p:nvPr/>
        </p:nvSpPr>
        <p:spPr>
          <a:xfrm>
            <a:off x="8058019" y="6259213"/>
            <a:ext cx="2299804" cy="422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A0BAFF6-08EE-40A7-9780-0E50CBA54908}"/>
              </a:ext>
            </a:extLst>
          </p:cNvPr>
          <p:cNvSpPr txBox="1"/>
          <p:nvPr/>
        </p:nvSpPr>
        <p:spPr>
          <a:xfrm>
            <a:off x="5560523" y="6287508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Generar Reporte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87BAF506-6A98-4C83-BEE9-B7E63AC2C017}"/>
              </a:ext>
            </a:extLst>
          </p:cNvPr>
          <p:cNvSpPr txBox="1"/>
          <p:nvPr/>
        </p:nvSpPr>
        <p:spPr>
          <a:xfrm>
            <a:off x="8058019" y="6308753"/>
            <a:ext cx="2085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Enviar reporte </a:t>
            </a:r>
            <a:endParaRPr lang="es-CO" sz="1600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21E1B7B-64B3-4D21-8A91-83E6139EA164}"/>
              </a:ext>
            </a:extLst>
          </p:cNvPr>
          <p:cNvSpPr txBox="1"/>
          <p:nvPr/>
        </p:nvSpPr>
        <p:spPr>
          <a:xfrm>
            <a:off x="2540231" y="5693506"/>
            <a:ext cx="300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Buscar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assessment</a:t>
            </a:r>
            <a:endParaRPr lang="es-CO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31465B6B-5305-4789-984F-2CCF66D6FADB}"/>
              </a:ext>
            </a:extLst>
          </p:cNvPr>
          <p:cNvSpPr/>
          <p:nvPr/>
        </p:nvSpPr>
        <p:spPr>
          <a:xfrm>
            <a:off x="5547575" y="5690070"/>
            <a:ext cx="614491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7546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6987</TotalTime>
  <Words>318</Words>
  <Application>Microsoft Office PowerPoint</Application>
  <PresentationFormat>Panorámica</PresentationFormat>
  <Paragraphs>111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Black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AtaqueWom</dc:creator>
  <cp:lastModifiedBy>AtaqueWom</cp:lastModifiedBy>
  <cp:revision>21</cp:revision>
  <dcterms:created xsi:type="dcterms:W3CDTF">2023-10-13T17:55:04Z</dcterms:created>
  <dcterms:modified xsi:type="dcterms:W3CDTF">2023-10-18T14:27:03Z</dcterms:modified>
</cp:coreProperties>
</file>