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669088" cy="99187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B1A2E8E2-A95F-48AF-81D3-0F103724B85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67395" autoAdjust="0"/>
  </p:normalViewPr>
  <p:slideViewPr>
    <p:cSldViewPr>
      <p:cViewPr varScale="1">
        <p:scale>
          <a:sx n="117" d="100"/>
          <a:sy n="117" d="100"/>
        </p:scale>
        <p:origin x="296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5300"/>
          </a:xfrm>
          <a:prstGeom prst="rect">
            <a:avLst/>
          </a:prstGeom>
        </p:spPr>
        <p:txBody>
          <a:bodyPr vert="horz" lIns="91925" tIns="45962" rIns="91925" bIns="45962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5300"/>
          </a:xfrm>
          <a:prstGeom prst="rect">
            <a:avLst/>
          </a:prstGeom>
        </p:spPr>
        <p:txBody>
          <a:bodyPr vert="horz" lIns="91925" tIns="45962" rIns="91925" bIns="45962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855C0FD-BD1C-44C8-A617-07886186DC3D}" type="datetimeFigureOut">
              <a:rPr lang="hu-HU"/>
              <a:pPr>
                <a:defRPr/>
              </a:pPr>
              <a:t>2024. 09. 16.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28575" y="742950"/>
            <a:ext cx="6611938" cy="37195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925" tIns="45962" rIns="91925" bIns="45962" rtlCol="0" anchor="ctr"/>
          <a:lstStyle/>
          <a:p>
            <a:pPr lvl="0"/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66750" y="4711700"/>
            <a:ext cx="5335588" cy="4462463"/>
          </a:xfrm>
          <a:prstGeom prst="rect">
            <a:avLst/>
          </a:prstGeom>
        </p:spPr>
        <p:txBody>
          <a:bodyPr vert="horz" lIns="91925" tIns="45962" rIns="91925" bIns="45962" rtlCol="0">
            <a:normAutofit/>
          </a:bodyPr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889250" cy="495300"/>
          </a:xfrm>
          <a:prstGeom prst="rect">
            <a:avLst/>
          </a:prstGeom>
        </p:spPr>
        <p:txBody>
          <a:bodyPr vert="horz" lIns="91925" tIns="45962" rIns="91925" bIns="45962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778250" y="9421813"/>
            <a:ext cx="2889250" cy="495300"/>
          </a:xfrm>
          <a:prstGeom prst="rect">
            <a:avLst/>
          </a:prstGeom>
        </p:spPr>
        <p:txBody>
          <a:bodyPr vert="horz" lIns="91925" tIns="45962" rIns="91925" bIns="45962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63D56C7-9DD0-493A-9DCA-A1832B3EDBA7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idx="10"/>
          </p:nvPr>
        </p:nvSpPr>
        <p:spPr>
          <a:xfrm>
            <a:off x="1" y="6597650"/>
            <a:ext cx="2343151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D9482-A015-4CF0-B027-68AFBC61D510}" type="datetime1">
              <a:rPr lang="hu-HU" smtClean="0"/>
              <a:t>2024. 09. 16.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idx="11"/>
          </p:nvPr>
        </p:nvSpPr>
        <p:spPr>
          <a:xfrm>
            <a:off x="2544233" y="6597650"/>
            <a:ext cx="7095067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idx="12"/>
          </p:nvPr>
        </p:nvSpPr>
        <p:spPr>
          <a:xfrm>
            <a:off x="9840384" y="6597650"/>
            <a:ext cx="2343149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D88C8-0F92-4231-8010-FCFF1B2E114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086851" y="107950"/>
            <a:ext cx="2692400" cy="6267450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007534" y="107950"/>
            <a:ext cx="7876117" cy="6267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idx="10"/>
          </p:nvPr>
        </p:nvSpPr>
        <p:spPr>
          <a:xfrm>
            <a:off x="1" y="6597650"/>
            <a:ext cx="2343151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882809-7F6F-490D-ACAC-F40786B200DF}" type="datetime1">
              <a:rPr lang="hu-HU" smtClean="0"/>
              <a:t>2024. 09. 16.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idx="11"/>
          </p:nvPr>
        </p:nvSpPr>
        <p:spPr>
          <a:xfrm>
            <a:off x="2544233" y="6597650"/>
            <a:ext cx="7095067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idx="12"/>
          </p:nvPr>
        </p:nvSpPr>
        <p:spPr>
          <a:xfrm>
            <a:off x="9840384" y="6597650"/>
            <a:ext cx="2343149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D8EF6-250A-439A-868D-2FAC29229C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/>
              <a:t>Alcím mintájának szerkesztése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FAE8F-90C1-4C7E-BDE9-07C4DEA5CF62}" type="datetime1">
              <a:rPr lang="hu-HU" smtClean="0"/>
              <a:t>2024. 09. 16.</a:t>
            </a:fld>
            <a:r>
              <a:rPr lang="en-GB"/>
              <a:t>15/05/08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2E57D-E28C-45F3-A4D4-415BE86EB0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BA801-F369-4B7B-AFB1-E675211F7262}" type="datetime1">
              <a:rPr lang="hu-HU" smtClean="0"/>
              <a:t>2024. 09. 16.</a:t>
            </a:fld>
            <a:r>
              <a:rPr lang="en-GB"/>
              <a:t>15/05/08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ECF92-C15C-4FF0-BBD6-5EAB22A8F57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380567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3367" y="1604963"/>
            <a:ext cx="5380567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FCD3A-62B3-4BF1-AAB5-05B5D3685990}" type="datetime1">
              <a:rPr lang="hu-HU" smtClean="0"/>
              <a:t>2024. 09. 16.</a:t>
            </a:fld>
            <a:r>
              <a:rPr lang="en-GB"/>
              <a:t>15/05/08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4C0F9-E1F9-485E-AE73-B27462F0F0C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3A7EF-CA80-4310-A520-BED369E80222}" type="datetime1">
              <a:rPr lang="hu-HU" smtClean="0"/>
              <a:t>2024. 09. 16.</a:t>
            </a:fld>
            <a:r>
              <a:rPr lang="en-GB"/>
              <a:t>15/05/08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86BFB-255A-4F40-B909-D29101076B3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755B0-C5AA-449D-9C24-DA0B2A7A40AA}" type="datetime1">
              <a:rPr lang="hu-HU" smtClean="0"/>
              <a:t>2024. 09. 16.</a:t>
            </a:fld>
            <a:r>
              <a:rPr lang="en-GB"/>
              <a:t>15/05/08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CA342-373B-4119-B3A7-BEC0A019847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0E6B-49C9-4A18-9D10-1B382676A5AA}" type="datetime1">
              <a:rPr lang="hu-HU" smtClean="0"/>
              <a:t>2024. 09. 16.</a:t>
            </a:fld>
            <a:r>
              <a:rPr lang="en-GB"/>
              <a:t>15/05/08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BA962-F95D-450B-A00C-8758BFD6012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ím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idx="10"/>
          </p:nvPr>
        </p:nvSpPr>
        <p:spPr>
          <a:xfrm>
            <a:off x="1" y="6559376"/>
            <a:ext cx="2343151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7BCDA-7CA6-4D06-920B-C8FA5EC77BB2}" type="datetime1">
              <a:rPr lang="hu-HU" smtClean="0"/>
              <a:t>2024. 09. 16.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idx="11"/>
          </p:nvPr>
        </p:nvSpPr>
        <p:spPr>
          <a:xfrm>
            <a:off x="2544233" y="6559376"/>
            <a:ext cx="7095067" cy="2540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lvl1pPr>
          </a:lstStyle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idx="12"/>
          </p:nvPr>
        </p:nvSpPr>
        <p:spPr>
          <a:xfrm>
            <a:off x="9840384" y="6559376"/>
            <a:ext cx="2343149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FB261-3650-409C-BFD5-926BDE53B02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CA68C-5F1A-41A0-98F9-1510758E8531}" type="datetime1">
              <a:rPr lang="hu-HU" smtClean="0"/>
              <a:t>2024. 09. 16.</a:t>
            </a:fld>
            <a:r>
              <a:rPr lang="en-GB"/>
              <a:t>15/05/08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B9E48F-409C-4615-8A8B-3CCACFE529E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776B6-34D1-480C-BE33-15B99CF190C6}" type="datetime1">
              <a:rPr lang="hu-HU" smtClean="0"/>
              <a:t>2024. 09. 16.</a:t>
            </a:fld>
            <a:r>
              <a:rPr lang="en-GB"/>
              <a:t>15/05/08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81699-9976-48E7-87ED-811E249CA4A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A15FA-01D1-47CC-88E7-56857BAA5D0F}" type="datetime1">
              <a:rPr lang="hu-HU" smtClean="0"/>
              <a:t>2024. 09. 16.</a:t>
            </a:fld>
            <a:r>
              <a:rPr lang="en-GB"/>
              <a:t>15/05/08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91A13-D904-48B2-8BA2-F0C185D769C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813800" y="1604963"/>
            <a:ext cx="2760133" cy="4519612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527051" y="1604963"/>
            <a:ext cx="8083549" cy="4519612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2F488-1611-4C44-A16D-01017AB2A5D8}" type="datetime1">
              <a:rPr lang="hu-HU" smtClean="0"/>
              <a:t>2024. 09. 16.</a:t>
            </a:fld>
            <a:r>
              <a:rPr lang="en-GB"/>
              <a:t>15/05/08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30BB3-12E7-4160-B368-EFEAB9815E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27051" y="1916114"/>
            <a:ext cx="9977967" cy="2586037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C6F0C-D1A3-4CB8-94AE-1BB7CF4A8B43}" type="datetime1">
              <a:rPr lang="hu-HU" smtClean="0"/>
              <a:t>2024. 09. 16.</a:t>
            </a:fld>
            <a:r>
              <a:rPr lang="en-GB"/>
              <a:t>15/05/08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B1603-2CDE-4BBB-81E4-96A8B32104A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idx="10"/>
          </p:nvPr>
        </p:nvSpPr>
        <p:spPr>
          <a:xfrm>
            <a:off x="1" y="6597650"/>
            <a:ext cx="2343151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A54B8E-442C-4501-8548-BD1E62767CD1}" type="datetime1">
              <a:rPr lang="hu-HU" smtClean="0"/>
              <a:t>2024. 09. 16.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idx="11"/>
          </p:nvPr>
        </p:nvSpPr>
        <p:spPr>
          <a:xfrm>
            <a:off x="2544233" y="6597650"/>
            <a:ext cx="7095067" cy="2540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lvl1pPr>
          </a:lstStyle>
          <a:p>
            <a:pPr>
              <a:defRPr/>
            </a:pPr>
            <a:r>
              <a:rPr lang="hu-HU"/>
              <a:t>Számítógép hálózatok gyakorlat</a:t>
            </a:r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idx="12"/>
          </p:nvPr>
        </p:nvSpPr>
        <p:spPr>
          <a:xfrm>
            <a:off x="9840384" y="6597650"/>
            <a:ext cx="2343149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8CEC6-DD98-447F-961F-3EA47FE004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007533" y="1341438"/>
            <a:ext cx="5283200" cy="5033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493934" y="1341438"/>
            <a:ext cx="5285317" cy="5033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0"/>
          </p:nvPr>
        </p:nvSpPr>
        <p:spPr>
          <a:xfrm>
            <a:off x="1" y="6597650"/>
            <a:ext cx="2343151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29029-6355-44F4-B783-B0537CBAD2F7}" type="datetime1">
              <a:rPr lang="hu-HU" smtClean="0"/>
              <a:t>2024. 09. 16.</a:t>
            </a:fld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idx="11"/>
          </p:nvPr>
        </p:nvSpPr>
        <p:spPr>
          <a:xfrm>
            <a:off x="2544233" y="6597650"/>
            <a:ext cx="7095067" cy="2540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lvl1pPr>
          </a:lstStyle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idx="12"/>
          </p:nvPr>
        </p:nvSpPr>
        <p:spPr>
          <a:xfrm>
            <a:off x="9840384" y="6597650"/>
            <a:ext cx="2343149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B681B5-063B-405C-ABB8-724F091C853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idx="10"/>
          </p:nvPr>
        </p:nvSpPr>
        <p:spPr>
          <a:xfrm>
            <a:off x="1" y="6597650"/>
            <a:ext cx="2343151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B8E30-260E-4C78-969D-23968424C50C}" type="datetime1">
              <a:rPr lang="hu-HU" smtClean="0"/>
              <a:t>2024. 09. 16.</a:t>
            </a:fld>
            <a:endParaRPr lang="en-GB"/>
          </a:p>
        </p:txBody>
      </p:sp>
      <p:sp>
        <p:nvSpPr>
          <p:cNvPr id="8" name="Élőláb helye 7"/>
          <p:cNvSpPr>
            <a:spLocks noGrp="1"/>
          </p:cNvSpPr>
          <p:nvPr>
            <p:ph type="ftr" idx="11"/>
          </p:nvPr>
        </p:nvSpPr>
        <p:spPr>
          <a:xfrm>
            <a:off x="2544233" y="6597650"/>
            <a:ext cx="7095067" cy="2540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lvl1pPr>
          </a:lstStyle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idx="12"/>
          </p:nvPr>
        </p:nvSpPr>
        <p:spPr>
          <a:xfrm>
            <a:off x="9840384" y="6597650"/>
            <a:ext cx="2343149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D1B35-3D39-4899-AC15-0D03DE5412D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idx="10"/>
          </p:nvPr>
        </p:nvSpPr>
        <p:spPr>
          <a:xfrm>
            <a:off x="1" y="6597650"/>
            <a:ext cx="2343151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4D83C5-B7CB-45B1-A087-687E6FBB1048}" type="datetime1">
              <a:rPr lang="hu-HU" smtClean="0"/>
              <a:t>2024. 09. 16.</a:t>
            </a:fld>
            <a:endParaRPr lang="en-GB"/>
          </a:p>
        </p:txBody>
      </p:sp>
      <p:sp>
        <p:nvSpPr>
          <p:cNvPr id="4" name="Élőláb helye 3"/>
          <p:cNvSpPr>
            <a:spLocks noGrp="1"/>
          </p:cNvSpPr>
          <p:nvPr>
            <p:ph type="ftr" idx="11"/>
          </p:nvPr>
        </p:nvSpPr>
        <p:spPr>
          <a:xfrm>
            <a:off x="2544233" y="6597650"/>
            <a:ext cx="7095067" cy="2540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lvl1pPr>
          </a:lstStyle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idx="12"/>
          </p:nvPr>
        </p:nvSpPr>
        <p:spPr>
          <a:xfrm>
            <a:off x="9840384" y="6597650"/>
            <a:ext cx="2343149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0FC17-E82A-43C7-80B6-CFED39D9233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idx="10"/>
          </p:nvPr>
        </p:nvSpPr>
        <p:spPr>
          <a:xfrm>
            <a:off x="1" y="6597650"/>
            <a:ext cx="2343151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710CA-BEA7-4BB7-8012-067C0BF0A647}" type="datetime1">
              <a:rPr lang="hu-HU" smtClean="0"/>
              <a:t>2024. 09. 16.</a:t>
            </a:fld>
            <a:endParaRPr lang="en-GB"/>
          </a:p>
        </p:txBody>
      </p:sp>
      <p:sp>
        <p:nvSpPr>
          <p:cNvPr id="3" name="Élőláb helye 2"/>
          <p:cNvSpPr>
            <a:spLocks noGrp="1"/>
          </p:cNvSpPr>
          <p:nvPr>
            <p:ph type="ftr" idx="11"/>
          </p:nvPr>
        </p:nvSpPr>
        <p:spPr>
          <a:xfrm>
            <a:off x="2544233" y="6597650"/>
            <a:ext cx="7095067" cy="2540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lvl1pPr>
          </a:lstStyle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2"/>
          </p:nvPr>
        </p:nvSpPr>
        <p:spPr>
          <a:xfrm>
            <a:off x="9840384" y="6597650"/>
            <a:ext cx="2343149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D78C6-A582-4851-B3AD-39484ADC638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0"/>
          </p:nvPr>
        </p:nvSpPr>
        <p:spPr>
          <a:xfrm>
            <a:off x="1" y="6597650"/>
            <a:ext cx="2343151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F982A-CD91-4ABB-BE85-E5FF9E419DEE}" type="datetime1">
              <a:rPr lang="hu-HU" smtClean="0"/>
              <a:t>2024. 09. 16.</a:t>
            </a:fld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idx="11"/>
          </p:nvPr>
        </p:nvSpPr>
        <p:spPr>
          <a:xfrm>
            <a:off x="2544233" y="6597650"/>
            <a:ext cx="7095067" cy="2540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lvl1pPr>
          </a:lstStyle>
          <a:p>
            <a:pPr>
              <a:defRPr/>
            </a:pPr>
            <a:r>
              <a:rPr lang="hu-HU"/>
              <a:t>Számítógép hálózatok gyakorlat</a:t>
            </a:r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idx="12"/>
          </p:nvPr>
        </p:nvSpPr>
        <p:spPr>
          <a:xfrm>
            <a:off x="9840384" y="6597650"/>
            <a:ext cx="2343149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C2F0C-4954-48F0-A78E-D944581C081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u-HU" noProof="0"/>
              <a:t>Kép beszúrásához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0"/>
          </p:nvPr>
        </p:nvSpPr>
        <p:spPr>
          <a:xfrm>
            <a:off x="1" y="6597650"/>
            <a:ext cx="2343151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5460DA-93B2-4DF9-BB44-059F963DEFA7}" type="datetime1">
              <a:rPr lang="hu-HU" smtClean="0"/>
              <a:t>2024. 09. 16.</a:t>
            </a:fld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idx="11"/>
          </p:nvPr>
        </p:nvSpPr>
        <p:spPr>
          <a:xfrm>
            <a:off x="2544233" y="6597650"/>
            <a:ext cx="7095067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idx="12"/>
          </p:nvPr>
        </p:nvSpPr>
        <p:spPr>
          <a:xfrm>
            <a:off x="9840384" y="6597650"/>
            <a:ext cx="2343149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1A10C-EDF2-4E25-85EF-BC9BCEBADD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0" y="6453188"/>
            <a:ext cx="12192000" cy="404812"/>
          </a:xfrm>
          <a:prstGeom prst="rect">
            <a:avLst/>
          </a:prstGeom>
          <a:solidFill>
            <a:srgbClr val="002285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13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527051" y="4365626"/>
            <a:ext cx="1824567" cy="1273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07534" y="107951"/>
            <a:ext cx="10771717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Címszöveg formátumának szerkesztése</a:t>
            </a:r>
          </a:p>
        </p:txBody>
      </p:sp>
      <p:sp>
        <p:nvSpPr>
          <p:cNvPr id="1032" name="Text Box 7"/>
          <p:cNvSpPr txBox="1">
            <a:spLocks noChangeArrowheads="1"/>
          </p:cNvSpPr>
          <p:nvPr/>
        </p:nvSpPr>
        <p:spPr bwMode="auto">
          <a:xfrm rot="-5400000">
            <a:off x="-914501" y="1685603"/>
            <a:ext cx="2802667" cy="230832"/>
          </a:xfrm>
          <a:prstGeom prst="rect">
            <a:avLst/>
          </a:prstGeom>
          <a:noFill/>
          <a:ln>
            <a:noFill/>
          </a:ln>
        </p:spPr>
        <p:txBody>
          <a:bodyPr wrap="none" lIns="90000" tIns="0" rIns="90000" bIns="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>
                <a:srgbClr val="002285"/>
              </a:buClr>
              <a:buFont typeface="Arial Black" pitchFamily="34" charset="0"/>
              <a:buNone/>
              <a:defRPr/>
            </a:pPr>
            <a:r>
              <a:rPr lang="en-GB" sz="1500">
                <a:solidFill>
                  <a:srgbClr val="002285"/>
                </a:solidFill>
                <a:latin typeface="Arial Black" pitchFamily="34" charset="0"/>
              </a:rPr>
              <a:t>UNIVERSITY OF SZEGED</a:t>
            </a: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 rot="-5400000">
            <a:off x="-922119" y="1911936"/>
            <a:ext cx="3082488" cy="338554"/>
          </a:xfrm>
          <a:prstGeom prst="rect">
            <a:avLst/>
          </a:prstGeom>
          <a:noFill/>
          <a:ln>
            <a:noFill/>
          </a:ln>
        </p:spPr>
        <p:txBody>
          <a:bodyPr wrap="none" lIns="90000" tIns="0" rIns="90000" bIns="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C09100"/>
              </a:buClr>
              <a:buFont typeface="Times New Roman" pitchFamily="18" charset="0"/>
              <a:buNone/>
              <a:defRPr/>
            </a:pPr>
            <a:r>
              <a:rPr lang="en-GB" sz="2200" i="1">
                <a:solidFill>
                  <a:srgbClr val="C09100"/>
                </a:solidFill>
                <a:latin typeface="Times New Roman" pitchFamily="18" charset="0"/>
              </a:rPr>
              <a:t>D</a:t>
            </a:r>
            <a:r>
              <a:rPr lang="en-GB" sz="1500" i="1">
                <a:solidFill>
                  <a:srgbClr val="C09100"/>
                </a:solidFill>
                <a:latin typeface="Times New Roman" pitchFamily="18" charset="0"/>
              </a:rPr>
              <a:t>epartment of Software Engineering</a:t>
            </a:r>
          </a:p>
        </p:txBody>
      </p:sp>
      <p:sp>
        <p:nvSpPr>
          <p:cNvPr id="1034" name="Text Box 9"/>
          <p:cNvSpPr txBox="1">
            <a:spLocks noChangeArrowheads="1"/>
          </p:cNvSpPr>
          <p:nvPr/>
        </p:nvSpPr>
        <p:spPr bwMode="auto">
          <a:xfrm rot="-5400000">
            <a:off x="-1873518" y="3889847"/>
            <a:ext cx="4301604" cy="230832"/>
          </a:xfrm>
          <a:prstGeom prst="rect">
            <a:avLst/>
          </a:prstGeom>
          <a:noFill/>
          <a:ln>
            <a:noFill/>
          </a:ln>
        </p:spPr>
        <p:txBody>
          <a:bodyPr wrap="none" lIns="90000" tIns="0" rIns="90000" bIns="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002285"/>
              </a:buClr>
              <a:defRPr/>
            </a:pPr>
            <a:r>
              <a:rPr lang="en-GB" sz="1500">
                <a:solidFill>
                  <a:srgbClr val="002285"/>
                </a:solidFill>
              </a:rPr>
              <a:t>UNIVERSITAS SCIENTIARUM SZEGEDIENSIS</a:t>
            </a:r>
          </a:p>
        </p:txBody>
      </p:sp>
      <p:sp>
        <p:nvSpPr>
          <p:cNvPr id="103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4" y="1341438"/>
            <a:ext cx="10771717" cy="503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Vázlatszöveg formátumának szerkesztése</a:t>
            </a:r>
          </a:p>
          <a:p>
            <a:pPr lvl="1"/>
            <a:r>
              <a:rPr lang="en-GB"/>
              <a:t>Második vázlatszint</a:t>
            </a:r>
          </a:p>
          <a:p>
            <a:pPr lvl="2"/>
            <a:r>
              <a:rPr lang="en-GB"/>
              <a:t>Harmadik vázlatszint</a:t>
            </a:r>
          </a:p>
          <a:p>
            <a:pPr lvl="3"/>
            <a:r>
              <a:rPr lang="en-GB"/>
              <a:t>Negyedik vázlatszint</a:t>
            </a:r>
          </a:p>
          <a:p>
            <a:pPr lvl="4"/>
            <a:r>
              <a:rPr lang="en-GB"/>
              <a:t>Ötödik vázlatszint</a:t>
            </a:r>
          </a:p>
          <a:p>
            <a:pPr lvl="4"/>
            <a:r>
              <a:rPr lang="en-GB"/>
              <a:t>Hatodik vázlatszint</a:t>
            </a:r>
          </a:p>
          <a:p>
            <a:pPr lvl="4"/>
            <a:r>
              <a:rPr lang="en-GB"/>
              <a:t>Hetedik vázlatszint</a:t>
            </a:r>
          </a:p>
          <a:p>
            <a:pPr lvl="4"/>
            <a:r>
              <a:rPr lang="en-GB"/>
              <a:t>Nyolcadik vázlatszint</a:t>
            </a:r>
          </a:p>
          <a:p>
            <a:pPr lvl="4"/>
            <a:r>
              <a:rPr lang="en-GB"/>
              <a:t>Kilencedik vázlatszint</a:t>
            </a:r>
          </a:p>
        </p:txBody>
      </p:sp>
      <p:sp>
        <p:nvSpPr>
          <p:cNvPr id="1036" name="Rectangle 11"/>
          <p:cNvSpPr>
            <a:spLocks noChangeArrowheads="1"/>
          </p:cNvSpPr>
          <p:nvPr/>
        </p:nvSpPr>
        <p:spPr bwMode="auto">
          <a:xfrm>
            <a:off x="190501" y="333376"/>
            <a:ext cx="167217" cy="125413"/>
          </a:xfrm>
          <a:prstGeom prst="rect">
            <a:avLst/>
          </a:prstGeom>
          <a:solidFill>
            <a:srgbClr val="C091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C953FA5-F6EA-48C2-8994-276AAEC9CCCA}"/>
              </a:ext>
            </a:extLst>
          </p:cNvPr>
          <p:cNvSpPr>
            <a:spLocks noGrp="1" noChangeArrowheads="1"/>
          </p:cNvSpPr>
          <p:nvPr>
            <p:ph type="dt" idx="2"/>
          </p:nvPr>
        </p:nvSpPr>
        <p:spPr>
          <a:xfrm>
            <a:off x="1" y="6559376"/>
            <a:ext cx="2343151" cy="2540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5E5C6C5-3245-4089-ADEB-A65563B07D8D}" type="datetime1">
              <a:rPr lang="hu-HU" smtClean="0"/>
              <a:t>2024. 09. 16.</a:t>
            </a:fld>
            <a:endParaRPr lang="en-GB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E55E006A-C8F3-4F52-8424-5BEC11555230}"/>
              </a:ext>
            </a:extLst>
          </p:cNvPr>
          <p:cNvSpPr>
            <a:spLocks noGrp="1" noChangeArrowheads="1"/>
          </p:cNvSpPr>
          <p:nvPr>
            <p:ph type="ftr" idx="3"/>
          </p:nvPr>
        </p:nvSpPr>
        <p:spPr>
          <a:xfrm>
            <a:off x="2544235" y="6559376"/>
            <a:ext cx="7095067" cy="2540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BC58AF64-667B-4591-B19A-876BE64AC62D}"/>
              </a:ext>
            </a:extLst>
          </p:cNvPr>
          <p:cNvSpPr>
            <a:spLocks noGrp="1" noChangeArrowheads="1"/>
          </p:cNvSpPr>
          <p:nvPr>
            <p:ph type="sldNum" idx="4"/>
          </p:nvPr>
        </p:nvSpPr>
        <p:spPr>
          <a:xfrm>
            <a:off x="9840384" y="6559376"/>
            <a:ext cx="2343149" cy="2540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A858C3-7A59-46C3-94FD-655F42DC4D6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4" r:id="rId1"/>
    <p:sldLayoutId id="2147484245" r:id="rId2"/>
    <p:sldLayoutId id="2147484246" r:id="rId3"/>
    <p:sldLayoutId id="2147484247" r:id="rId4"/>
    <p:sldLayoutId id="2147484248" r:id="rId5"/>
    <p:sldLayoutId id="2147484249" r:id="rId6"/>
    <p:sldLayoutId id="2147484250" r:id="rId7"/>
    <p:sldLayoutId id="2147484251" r:id="rId8"/>
    <p:sldLayoutId id="2147484252" r:id="rId9"/>
    <p:sldLayoutId id="2147484253" r:id="rId10"/>
    <p:sldLayoutId id="2147484254" r:id="rId11"/>
  </p:sldLayoutIdLst>
  <p:hf hdr="0"/>
  <p:txStyles>
    <p:titleStyle>
      <a:lvl1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2pPr>
      <a:lvl3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3pPr>
      <a:lvl4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4pPr>
      <a:lvl5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5pPr>
      <a:lvl6pPr marL="4572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6pPr>
      <a:lvl7pPr marL="9144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7pPr>
      <a:lvl8pPr marL="1371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8pPr>
      <a:lvl9pPr marL="18288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9pPr>
    </p:titleStyle>
    <p:bodyStyle>
      <a:lvl1pPr marL="336550" indent="-336550" algn="l" defTabSz="449263" rtl="0" eaLnBrk="1" fontAlgn="base" hangingPunct="1">
        <a:spcBef>
          <a:spcPts val="800"/>
        </a:spcBef>
        <a:spcAft>
          <a:spcPct val="0"/>
        </a:spcAft>
        <a:buClr>
          <a:srgbClr val="C09100"/>
        </a:buClr>
        <a:buSzPct val="100000"/>
        <a:buFont typeface="Webdings" pitchFamily="18" charset="2"/>
        <a:buChar char="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79400" algn="l" defTabSz="449263" rtl="0" eaLnBrk="1" fontAlgn="base" hangingPunct="1">
        <a:spcBef>
          <a:spcPts val="700"/>
        </a:spcBef>
        <a:spcAft>
          <a:spcPct val="0"/>
        </a:spcAft>
        <a:buClr>
          <a:srgbClr val="C09100"/>
        </a:buClr>
        <a:buSzPct val="100000"/>
        <a:buFont typeface="Arial" charset="0"/>
        <a:buChar char="■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1" fontAlgn="base" hangingPunct="1">
        <a:spcBef>
          <a:spcPts val="600"/>
        </a:spcBef>
        <a:spcAft>
          <a:spcPct val="0"/>
        </a:spcAft>
        <a:buClr>
          <a:srgbClr val="C09100"/>
        </a:buClr>
        <a:buSzPct val="100000"/>
        <a:buFont typeface="Arial" charset="0"/>
        <a:buChar char="–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0" y="6453188"/>
            <a:ext cx="12192000" cy="404812"/>
          </a:xfrm>
          <a:prstGeom prst="rect">
            <a:avLst/>
          </a:prstGeom>
          <a:solidFill>
            <a:srgbClr val="002285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1916114"/>
            <a:ext cx="9977967" cy="25860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Címszöveg formátumának szerkesztése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1" y="6597650"/>
            <a:ext cx="2343151" cy="25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0" rIns="90000" bIns="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tabLst>
                <a:tab pos="723900" algn="l"/>
                <a:tab pos="1447800" algn="l"/>
              </a:tabLst>
              <a:defRPr sz="1200">
                <a:solidFill>
                  <a:srgbClr val="FFFFFF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07096835-981C-4BC5-9601-EAE9C756F6AB}" type="datetime1">
              <a:rPr lang="hu-HU" smtClean="0"/>
              <a:t>2024. 09. 16.</a:t>
            </a:fld>
            <a:r>
              <a:rPr lang="en-GB"/>
              <a:t>15/05/08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2544233" y="6597650"/>
            <a:ext cx="7095067" cy="25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0" rIns="90000" bIns="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FFFFFF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9840384" y="6597650"/>
            <a:ext cx="2343149" cy="25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0" rIns="90000" bIns="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tabLst>
                <a:tab pos="723900" algn="l"/>
                <a:tab pos="1447800" algn="l"/>
              </a:tabLst>
              <a:defRPr sz="1200">
                <a:solidFill>
                  <a:srgbClr val="FFFFFF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9B5B4B8E-C77D-46AD-AE62-0D4E72CB5AD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2060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600200"/>
            <a:ext cx="10964333" cy="4519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/>
              <a:t>Vázlatszöveg</a:t>
            </a:r>
            <a:r>
              <a:rPr lang="en-GB" dirty="0"/>
              <a:t> </a:t>
            </a:r>
            <a:r>
              <a:rPr lang="en-GB" dirty="0" err="1"/>
              <a:t>formátumának</a:t>
            </a:r>
            <a:r>
              <a:rPr lang="en-GB" dirty="0"/>
              <a:t> </a:t>
            </a:r>
            <a:r>
              <a:rPr lang="en-GB" dirty="0" err="1"/>
              <a:t>szerkesztése</a:t>
            </a:r>
            <a:endParaRPr lang="en-GB" dirty="0"/>
          </a:p>
          <a:p>
            <a:pPr lvl="1"/>
            <a:r>
              <a:rPr lang="en-GB" dirty="0" err="1"/>
              <a:t>Második</a:t>
            </a:r>
            <a:r>
              <a:rPr lang="en-GB" dirty="0"/>
              <a:t> </a:t>
            </a:r>
            <a:r>
              <a:rPr lang="en-GB" dirty="0" err="1"/>
              <a:t>vázlatszint</a:t>
            </a:r>
            <a:endParaRPr lang="en-GB" dirty="0"/>
          </a:p>
          <a:p>
            <a:pPr lvl="2"/>
            <a:r>
              <a:rPr lang="en-GB" dirty="0" err="1"/>
              <a:t>Harmadik</a:t>
            </a:r>
            <a:r>
              <a:rPr lang="en-GB" dirty="0"/>
              <a:t> </a:t>
            </a:r>
            <a:r>
              <a:rPr lang="en-GB" dirty="0" err="1"/>
              <a:t>vázlatszint</a:t>
            </a:r>
            <a:endParaRPr lang="en-GB" dirty="0"/>
          </a:p>
          <a:p>
            <a:pPr lvl="3"/>
            <a:r>
              <a:rPr lang="en-GB" dirty="0" err="1"/>
              <a:t>Negyedik</a:t>
            </a:r>
            <a:r>
              <a:rPr lang="en-GB" dirty="0"/>
              <a:t> </a:t>
            </a:r>
            <a:r>
              <a:rPr lang="en-GB" dirty="0" err="1"/>
              <a:t>vázlatszint</a:t>
            </a:r>
            <a:endParaRPr lang="en-GB" dirty="0"/>
          </a:p>
          <a:p>
            <a:pPr lvl="4"/>
            <a:r>
              <a:rPr lang="en-GB" dirty="0" err="1"/>
              <a:t>Ötödik</a:t>
            </a:r>
            <a:r>
              <a:rPr lang="en-GB" dirty="0"/>
              <a:t> </a:t>
            </a:r>
            <a:r>
              <a:rPr lang="en-GB" dirty="0" err="1"/>
              <a:t>vázlatszint</a:t>
            </a:r>
            <a:endParaRPr lang="en-GB" dirty="0"/>
          </a:p>
          <a:p>
            <a:pPr lvl="4"/>
            <a:r>
              <a:rPr lang="en-GB" dirty="0" err="1"/>
              <a:t>Hatodik</a:t>
            </a:r>
            <a:r>
              <a:rPr lang="en-GB" dirty="0"/>
              <a:t> </a:t>
            </a:r>
            <a:r>
              <a:rPr lang="en-GB" dirty="0" err="1"/>
              <a:t>vázlatszint</a:t>
            </a:r>
            <a:endParaRPr lang="en-GB" dirty="0"/>
          </a:p>
          <a:p>
            <a:pPr lvl="4"/>
            <a:r>
              <a:rPr lang="en-GB" dirty="0" err="1"/>
              <a:t>Hetedik</a:t>
            </a:r>
            <a:r>
              <a:rPr lang="en-GB" dirty="0"/>
              <a:t> </a:t>
            </a:r>
            <a:r>
              <a:rPr lang="en-GB" dirty="0" err="1"/>
              <a:t>vázlatszint</a:t>
            </a:r>
            <a:endParaRPr lang="en-GB" dirty="0"/>
          </a:p>
          <a:p>
            <a:pPr lvl="4"/>
            <a:r>
              <a:rPr lang="en-GB" dirty="0" err="1"/>
              <a:t>Nyolcadik</a:t>
            </a:r>
            <a:r>
              <a:rPr lang="en-GB" dirty="0"/>
              <a:t> </a:t>
            </a:r>
            <a:r>
              <a:rPr lang="en-GB" dirty="0" err="1"/>
              <a:t>vázlatszint</a:t>
            </a:r>
            <a:endParaRPr lang="en-GB" dirty="0"/>
          </a:p>
          <a:p>
            <a:pPr lvl="4"/>
            <a:r>
              <a:rPr lang="en-GB" dirty="0" err="1"/>
              <a:t>Kilencedik</a:t>
            </a:r>
            <a:r>
              <a:rPr lang="en-GB" dirty="0"/>
              <a:t> </a:t>
            </a:r>
            <a:r>
              <a:rPr lang="en-GB" dirty="0" err="1"/>
              <a:t>vázlatszint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2" r:id="rId1"/>
    <p:sldLayoutId id="2147484233" r:id="rId2"/>
    <p:sldLayoutId id="2147484234" r:id="rId3"/>
    <p:sldLayoutId id="2147484235" r:id="rId4"/>
    <p:sldLayoutId id="2147484236" r:id="rId5"/>
    <p:sldLayoutId id="2147484237" r:id="rId6"/>
    <p:sldLayoutId id="2147484238" r:id="rId7"/>
    <p:sldLayoutId id="2147484255" r:id="rId8"/>
    <p:sldLayoutId id="2147484239" r:id="rId9"/>
    <p:sldLayoutId id="2147484240" r:id="rId10"/>
    <p:sldLayoutId id="2147484241" r:id="rId11"/>
    <p:sldLayoutId id="2147484242" r:id="rId12"/>
    <p:sldLayoutId id="2147484243" r:id="rId13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9pPr>
    </p:titleStyle>
    <p:bodyStyle>
      <a:lvl1pPr marL="336550" indent="-336550" algn="l" defTabSz="449263" rtl="0" eaLnBrk="0" fontAlgn="base" hangingPunct="0">
        <a:spcBef>
          <a:spcPts val="800"/>
        </a:spcBef>
        <a:spcAft>
          <a:spcPct val="0"/>
        </a:spcAft>
        <a:buClr>
          <a:srgbClr val="C09100"/>
        </a:buClr>
        <a:buSzPct val="100000"/>
        <a:buFont typeface="Webdings" pitchFamily="18" charset="2"/>
        <a:buChar char="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79400" algn="l" defTabSz="449263" rtl="0" eaLnBrk="0" fontAlgn="base" hangingPunct="0">
        <a:spcBef>
          <a:spcPts val="700"/>
        </a:spcBef>
        <a:spcAft>
          <a:spcPct val="0"/>
        </a:spcAft>
        <a:buClr>
          <a:srgbClr val="C09100"/>
        </a:buClr>
        <a:buSzPct val="100000"/>
        <a:buFont typeface="Arial" charset="0"/>
        <a:buChar char="■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C09100"/>
        </a:buClr>
        <a:buSzPct val="100000"/>
        <a:buFont typeface="Arial" charset="0"/>
        <a:buChar char="–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9B3101-42BF-4142-AC89-2F6A703D7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Számítógép hálózatok</a:t>
            </a:r>
            <a:br>
              <a:rPr lang="hu-HU" dirty="0"/>
            </a:br>
            <a:r>
              <a:rPr lang="hu-HU" dirty="0"/>
              <a:t>2. gyakorlat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E03B0E6-0BAA-4086-AB30-BDB3602B5B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246133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94AFDD-5FC3-40B9-BDB4-2DC0A30B0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Fontos tudnivalók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C142E5-14BF-4AA1-8581-DDA3F9445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CooSpace</a:t>
            </a:r>
            <a:r>
              <a:rPr lang="hu-HU" dirty="0"/>
              <a:t> teszt kérdéstípusok</a:t>
            </a:r>
          </a:p>
          <a:p>
            <a:pPr lvl="1"/>
            <a:r>
              <a:rPr lang="hu-HU" dirty="0"/>
              <a:t>Egyszeres választásos</a:t>
            </a:r>
          </a:p>
          <a:p>
            <a:pPr lvl="2"/>
            <a:r>
              <a:rPr lang="hu-HU" dirty="0"/>
              <a:t>Megfelelő rádiógombos megjelölés</a:t>
            </a:r>
          </a:p>
          <a:p>
            <a:pPr lvl="1"/>
            <a:r>
              <a:rPr lang="hu-HU" dirty="0"/>
              <a:t>Többszörös választásos</a:t>
            </a:r>
          </a:p>
          <a:p>
            <a:pPr lvl="2"/>
            <a:r>
              <a:rPr lang="hu-HU" dirty="0"/>
              <a:t>Minden állításról el kell dönteni, hogy igaz-e vagy hamis</a:t>
            </a:r>
          </a:p>
          <a:p>
            <a:pPr lvl="1"/>
            <a:r>
              <a:rPr lang="hu-HU" dirty="0"/>
              <a:t>Szabadszöveges</a:t>
            </a:r>
          </a:p>
          <a:p>
            <a:pPr lvl="2"/>
            <a:r>
              <a:rPr lang="hu-HU" dirty="0"/>
              <a:t>Karakterpontos válasz (fölösleges szóközök, karakterek mellőzése)</a:t>
            </a:r>
          </a:p>
          <a:p>
            <a:pPr lvl="2"/>
            <a:r>
              <a:rPr lang="hu-HU" dirty="0"/>
              <a:t>Számszerűsíthető válasz esetén NINCS mértékegység</a:t>
            </a:r>
          </a:p>
          <a:p>
            <a:pPr lvl="2"/>
            <a:r>
              <a:rPr lang="hu-HU" dirty="0"/>
              <a:t>Parancs, kifejezés esetén TELJES kifejezés (nincs rövidítés)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175556E-AF57-4B77-B59C-71D37FA4B45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E07BCDA-7CA6-4D06-920B-C8FA5EC77BB2}" type="datetime1">
              <a:rPr lang="hu-HU" smtClean="0"/>
              <a:t>2024. 09. 16.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4A84BFF-272B-437D-B162-8F5E4ADBE07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0C5497C-8C2D-499A-8091-E9AC960E7E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70FB261-3650-409C-BFD5-926BDE53B023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690" y="1052736"/>
            <a:ext cx="2295525" cy="2219325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425" y="2219548"/>
            <a:ext cx="2314575" cy="2105025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536" y="5778968"/>
            <a:ext cx="32194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585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Tipikus hibák I.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Hostname</a:t>
            </a:r>
            <a:r>
              <a:rPr lang="hu-HU" dirty="0"/>
              <a:t> mezőben szereplő érték megadása</a:t>
            </a:r>
          </a:p>
          <a:p>
            <a:pPr lvl="1"/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\r\n </a:t>
            </a:r>
            <a:r>
              <a:rPr lang="hu-HU" dirty="0"/>
              <a:t>nem része a </a:t>
            </a:r>
            <a:r>
              <a:rPr lang="hu-HU" dirty="0" err="1"/>
              <a:t>host</a:t>
            </a:r>
            <a:r>
              <a:rPr lang="hu-HU" dirty="0"/>
              <a:t> nevének (ez csak a protokollban definiált struktúra miatt jelenik meg (tördelés))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E07BCDA-7CA6-4D06-920B-C8FA5EC77BB2}" type="datetime1">
              <a:rPr lang="hu-HU" smtClean="0"/>
              <a:t>2024. 09. 16.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70FB261-3650-409C-BFD5-926BDE53B023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566" y="3564037"/>
            <a:ext cx="7472399" cy="66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3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Tipikus hibák II.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HTTP kéréssorozat</a:t>
            </a:r>
          </a:p>
          <a:p>
            <a:pPr lvl="1"/>
            <a:r>
              <a:rPr lang="hu-HU" dirty="0"/>
              <a:t>A HTTP alapon lekért objektumok nem egy darabban érkeznek (szegmensekre vannak bontva)</a:t>
            </a:r>
          </a:p>
          <a:p>
            <a:pPr lvl="1"/>
            <a:r>
              <a:rPr lang="hu-HU" dirty="0"/>
              <a:t>A kéréssorozatot a szaggatott vonal jelöli</a:t>
            </a:r>
          </a:p>
          <a:p>
            <a:pPr lvl="1"/>
            <a:r>
              <a:rPr lang="hu-HU" dirty="0"/>
              <a:t>A kérést/választ a befelé/kifelé mutató nyíl jelöli</a:t>
            </a:r>
          </a:p>
          <a:p>
            <a:pPr lvl="1"/>
            <a:r>
              <a:rPr lang="hu-HU" dirty="0"/>
              <a:t>A kéréssorozat előző/következő eleme a részletezőben is látszik (</a:t>
            </a:r>
            <a:r>
              <a:rPr 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  <a:r>
              <a:rPr 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X]</a:t>
            </a:r>
            <a:r>
              <a:rPr lang="hu-HU" dirty="0"/>
              <a:t>)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E07BCDA-7CA6-4D06-920B-C8FA5EC77BB2}" type="datetime1">
              <a:rPr lang="hu-HU" smtClean="0"/>
              <a:t>2024. 09. 16.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70FB261-3650-409C-BFD5-926BDE53B023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309" y="4324263"/>
            <a:ext cx="4248150" cy="2143125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85" y="4884607"/>
            <a:ext cx="55816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Tipikus hibák III.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Monitorozó</a:t>
            </a:r>
            <a:r>
              <a:rPr lang="hu-HU" dirty="0"/>
              <a:t> </a:t>
            </a:r>
            <a:r>
              <a:rPr lang="hu-HU" dirty="0" err="1"/>
              <a:t>host</a:t>
            </a:r>
            <a:r>
              <a:rPr lang="hu-HU" dirty="0"/>
              <a:t> IP-címe</a:t>
            </a:r>
          </a:p>
          <a:p>
            <a:pPr lvl="1"/>
            <a:r>
              <a:rPr lang="hu-HU" dirty="0"/>
              <a:t>A </a:t>
            </a:r>
            <a:r>
              <a:rPr lang="hu-HU" dirty="0" err="1"/>
              <a:t>monitorozó</a:t>
            </a:r>
            <a:r>
              <a:rPr lang="hu-HU" dirty="0"/>
              <a:t> </a:t>
            </a:r>
            <a:r>
              <a:rPr lang="hu-HU" dirty="0" err="1"/>
              <a:t>host</a:t>
            </a:r>
            <a:r>
              <a:rPr lang="hu-HU" dirty="0"/>
              <a:t> minden esetben egy privát címtartományból kap címet (jelentsen ez most bármit is…)</a:t>
            </a:r>
          </a:p>
          <a:p>
            <a:pPr lvl="2"/>
            <a:r>
              <a:rPr lang="hu-HU" dirty="0"/>
              <a:t>Lehetséges IP-cím tartományok:</a:t>
            </a:r>
          </a:p>
          <a:p>
            <a:pPr lvl="3"/>
            <a:r>
              <a:rPr lang="hu-HU" dirty="0"/>
              <a:t>10.0.0.0-10.255.255.255</a:t>
            </a:r>
          </a:p>
          <a:p>
            <a:pPr lvl="3"/>
            <a:r>
              <a:rPr lang="hu-HU" dirty="0"/>
              <a:t>172.16.0.0-172.31.255.255</a:t>
            </a:r>
          </a:p>
          <a:p>
            <a:pPr lvl="3"/>
            <a:r>
              <a:rPr lang="hu-HU" dirty="0"/>
              <a:t>192.168.0.0-192.168.255.255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E07BCDA-7CA6-4D06-920B-C8FA5EC77BB2}" type="datetime1">
              <a:rPr lang="hu-HU" smtClean="0"/>
              <a:t>2024. 09. 16.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70FB261-3650-409C-BFD5-926BDE53B023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9018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Tipikus hibák IV.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Csomagazonosító vagy keretszám meghatározása</a:t>
            </a:r>
          </a:p>
          <a:p>
            <a:pPr lvl="1"/>
            <a:r>
              <a:rPr lang="hu-HU" dirty="0"/>
              <a:t>A </a:t>
            </a:r>
            <a:r>
              <a:rPr lang="hu-HU" dirty="0" err="1"/>
              <a:t>monitorozás</a:t>
            </a:r>
            <a:r>
              <a:rPr lang="hu-HU" dirty="0"/>
              <a:t> során </a:t>
            </a:r>
            <a:r>
              <a:rPr lang="hu-HU" dirty="0" err="1"/>
              <a:t>hanyadikként</a:t>
            </a:r>
            <a:r>
              <a:rPr lang="hu-HU" dirty="0"/>
              <a:t> lett elfogva az adott csomag (No. oszlop a listában)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E07BCDA-7CA6-4D06-920B-C8FA5EC77BB2}" type="datetime1">
              <a:rPr lang="hu-HU" smtClean="0"/>
              <a:t>2024. 09. 16.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70FB261-3650-409C-BFD5-926BDE53B023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2924944"/>
            <a:ext cx="8870937" cy="330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5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Tipikus hibák V.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Sütik kezelése</a:t>
            </a:r>
          </a:p>
          <a:p>
            <a:pPr lvl="1"/>
            <a:r>
              <a:rPr lang="hu-HU" dirty="0"/>
              <a:t>Ha már látogatott az oldal</a:t>
            </a:r>
          </a:p>
          <a:p>
            <a:pPr lvl="2"/>
            <a:r>
              <a:rPr lang="hu-HU" dirty="0"/>
              <a:t>A kérésben </a:t>
            </a:r>
            <a:r>
              <a:rPr lang="hu-HU" b="1" dirty="0" err="1"/>
              <a:t>Cookie</a:t>
            </a:r>
            <a:r>
              <a:rPr lang="hu-HU" dirty="0"/>
              <a:t> mező szerepel a HTTP fejlécben és mögötte egy azonosító található</a:t>
            </a:r>
          </a:p>
          <a:p>
            <a:pPr lvl="1"/>
            <a:r>
              <a:rPr lang="hu-HU" dirty="0"/>
              <a:t>Ha még nem látogatott az oldal</a:t>
            </a:r>
          </a:p>
          <a:p>
            <a:pPr lvl="2"/>
            <a:r>
              <a:rPr lang="hu-HU" dirty="0"/>
              <a:t>A válaszban a </a:t>
            </a:r>
            <a:r>
              <a:rPr lang="hu-HU" b="1" dirty="0" err="1"/>
              <a:t>Set-Cookie</a:t>
            </a:r>
            <a:r>
              <a:rPr lang="hu-HU" dirty="0"/>
              <a:t> mező szerepel, benne egy azonosítóval</a:t>
            </a:r>
          </a:p>
          <a:p>
            <a:pPr lvl="1"/>
            <a:r>
              <a:rPr lang="hu-HU" dirty="0"/>
              <a:t>Ha nincs sem </a:t>
            </a:r>
            <a:r>
              <a:rPr lang="hu-HU" dirty="0" err="1"/>
              <a:t>Cookie</a:t>
            </a:r>
            <a:r>
              <a:rPr lang="hu-HU" dirty="0"/>
              <a:t> (kérésben), sem </a:t>
            </a:r>
            <a:r>
              <a:rPr lang="hu-HU" dirty="0" err="1"/>
              <a:t>Set-Cookie</a:t>
            </a:r>
            <a:r>
              <a:rPr lang="hu-HU" dirty="0"/>
              <a:t> (válaszban) mező egyetlen HTTP fejlécben sem, akkor a web-szerver nem használ sütiket.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E07BCDA-7CA6-4D06-920B-C8FA5EC77BB2}" type="datetime1">
              <a:rPr lang="hu-HU" smtClean="0"/>
              <a:t>2024. 09. 16.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70FB261-3650-409C-BFD5-926BDE53B023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781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Tipikus hibák VI.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Szűrőkifejezések írása</a:t>
            </a:r>
          </a:p>
          <a:p>
            <a:pPr lvl="1"/>
            <a:r>
              <a:rPr lang="hu-HU" dirty="0"/>
              <a:t>A </a:t>
            </a:r>
            <a:r>
              <a:rPr lang="hu-HU" dirty="0" err="1"/>
              <a:t>Wireshark</a:t>
            </a:r>
            <a:r>
              <a:rPr lang="hu-HU" dirty="0"/>
              <a:t> </a:t>
            </a:r>
            <a:r>
              <a:rPr lang="hu-HU" dirty="0" err="1"/>
              <a:t>szintaktikailag</a:t>
            </a:r>
            <a:r>
              <a:rPr lang="hu-HU" dirty="0"/>
              <a:t> ellenőrzi a bevitt karakterláncot</a:t>
            </a:r>
          </a:p>
          <a:p>
            <a:pPr lvl="2"/>
            <a:r>
              <a:rPr lang="hu-HU" dirty="0"/>
              <a:t>Helyes </a:t>
            </a:r>
            <a:r>
              <a:rPr lang="hu-HU" dirty="0">
                <a:sym typeface="Wingdings" panose="05000000000000000000" pitchFamily="2" charset="2"/>
              </a:rPr>
              <a:t> zöld háttér</a:t>
            </a:r>
          </a:p>
          <a:p>
            <a:pPr lvl="2"/>
            <a:r>
              <a:rPr lang="hu-HU" dirty="0">
                <a:sym typeface="Wingdings" panose="05000000000000000000" pitchFamily="2" charset="2"/>
              </a:rPr>
              <a:t>Helytelen  piros háttér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E07BCDA-7CA6-4D06-920B-C8FA5EC77BB2}" type="datetime1">
              <a:rPr lang="hu-HU" smtClean="0"/>
              <a:t>2024. 09. 16.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70FB261-3650-409C-BFD5-926BDE53B023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937" y="3621757"/>
            <a:ext cx="6679465" cy="551111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80" y="4360707"/>
            <a:ext cx="6246222" cy="58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5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BF98DF-F704-4D8A-B60B-9C69F480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Kitöltési jelszó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A331FA-C674-44A6-BE64-482FDEF98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4" y="2817267"/>
            <a:ext cx="10771717" cy="1223466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nemfogokhibazni</a:t>
            </a:r>
            <a:endParaRPr lang="en-US" sz="4800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FAC4B83-9654-4F1D-85E1-EC8B33023F6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E07BCDA-7CA6-4D06-920B-C8FA5EC77BB2}" type="datetime1">
              <a:rPr lang="hu-HU" smtClean="0"/>
              <a:t>2024. 09. 16.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9DCABAF-0134-45AC-B80D-59371601076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8C7528-5AC4-4917-804B-AB2A48F40F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70FB261-3650-409C-BFD5-926BDE53B023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2446962"/>
      </p:ext>
    </p:extLst>
  </p:cSld>
  <p:clrMapOvr>
    <a:masterClrMapping/>
  </p:clrMapOvr>
</p:sld>
</file>

<file path=ppt/theme/theme1.xml><?xml version="1.0" encoding="utf-8"?>
<a:theme xmlns:a="http://schemas.openxmlformats.org/drawingml/2006/main" name="szghalo">
  <a:themeElements>
    <a:clrScheme name="Polgári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Alapértelmezett terv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_presentation.pptx" id="{9A8BF60D-9BAA-44A5-8413-BADB4DAA2CDF}" vid="{FAC2A0CF-A5A8-44DD-AF60-CF20FD124570}"/>
    </a:ext>
  </a:extLst>
</a:theme>
</file>

<file path=ppt/theme/theme2.xml><?xml version="1.0" encoding="utf-8"?>
<a:theme xmlns:a="http://schemas.openxmlformats.org/drawingml/2006/main" name="1_Alapértelmezett terv">
  <a:themeElements>
    <a:clrScheme name="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apértelmezett terv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_presentation.pptx" id="{9A8BF60D-9BAA-44A5-8413-BADB4DAA2CDF}" vid="{EE8D1A26-1756-424C-B5E4-51FC94FAA3C8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lecture_presentation</Template>
  <TotalTime>49</TotalTime>
  <Words>324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Black</vt:lpstr>
      <vt:lpstr>Calibri</vt:lpstr>
      <vt:lpstr>Consolas</vt:lpstr>
      <vt:lpstr>Courier New</vt:lpstr>
      <vt:lpstr>Times New Roman</vt:lpstr>
      <vt:lpstr>Webdings</vt:lpstr>
      <vt:lpstr>szghalo</vt:lpstr>
      <vt:lpstr>1_Alapértelmezett terv</vt:lpstr>
      <vt:lpstr>Számítógép hálózatok 2. gyakorlat</vt:lpstr>
      <vt:lpstr>Fontos tudnivalók</vt:lpstr>
      <vt:lpstr>Tipikus hibák I.</vt:lpstr>
      <vt:lpstr>Tipikus hibák II.</vt:lpstr>
      <vt:lpstr>Tipikus hibák III.</vt:lpstr>
      <vt:lpstr>Tipikus hibák IV.</vt:lpstr>
      <vt:lpstr>Tipikus hibák V.</vt:lpstr>
      <vt:lpstr>Tipikus hibák VI.</vt:lpstr>
      <vt:lpstr>Kitöltési jelszó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Bordé Sándor</dc:creator>
  <cp:lastModifiedBy>Andor Báló</cp:lastModifiedBy>
  <cp:revision>19</cp:revision>
  <dcterms:created xsi:type="dcterms:W3CDTF">2017-08-22T23:20:19Z</dcterms:created>
  <dcterms:modified xsi:type="dcterms:W3CDTF">2024-09-16T21:18:50Z</dcterms:modified>
</cp:coreProperties>
</file>