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1" r:id="rId4"/>
    <p:sldId id="264" r:id="rId5"/>
    <p:sldId id="262" r:id="rId6"/>
    <p:sldId id="265" r:id="rId7"/>
  </p:sldIdLst>
  <p:sldSz cx="12192000" cy="6858000"/>
  <p:notesSz cx="6669088" cy="99187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B1A2E8E2-A95F-48AF-81D3-0F103724B85D}">
          <p14:sldIdLst>
            <p14:sldId id="256"/>
            <p14:sldId id="261"/>
            <p14:sldId id="264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67395" autoAdjust="0"/>
  </p:normalViewPr>
  <p:slideViewPr>
    <p:cSldViewPr>
      <p:cViewPr varScale="1">
        <p:scale>
          <a:sx n="117" d="100"/>
          <a:sy n="117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55C0FD-BD1C-44C8-A617-07886186DC3D}" type="datetimeFigureOut">
              <a:rPr lang="hu-HU"/>
              <a:pPr>
                <a:defRPr/>
              </a:pPr>
              <a:t>2024. 09. 17.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2950"/>
            <a:ext cx="6611938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25" tIns="45962" rIns="91925" bIns="45962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66750" y="4711700"/>
            <a:ext cx="5335588" cy="4462463"/>
          </a:xfrm>
          <a:prstGeom prst="rect">
            <a:avLst/>
          </a:prstGeom>
        </p:spPr>
        <p:txBody>
          <a:bodyPr vert="horz" lIns="91925" tIns="45962" rIns="91925" bIns="45962" rtlCol="0">
            <a:normAutofit/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778250" y="9421813"/>
            <a:ext cx="2889250" cy="495300"/>
          </a:xfrm>
          <a:prstGeom prst="rect">
            <a:avLst/>
          </a:prstGeom>
        </p:spPr>
        <p:txBody>
          <a:bodyPr vert="horz" lIns="91925" tIns="45962" rIns="91925" bIns="45962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3D56C7-9DD0-493A-9DCA-A1832B3EDBA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9482-A015-4CF0-B027-68AFBC61D510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88C8-0F92-4231-8010-FCFF1B2E11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86851" y="107950"/>
            <a:ext cx="2692400" cy="62674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07534" y="107950"/>
            <a:ext cx="7876117" cy="6267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82809-7F6F-490D-ACAC-F40786B200DF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D8EF6-250A-439A-868D-2FAC29229C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AE8F-90C1-4C7E-BDE9-07C4DEA5CF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E57D-E28C-45F3-A4D4-415BE86EB0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BA801-F369-4B7B-AFB1-E675211F726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ECF92-C15C-4FF0-BBD6-5EAB22A8F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CD3A-62B3-4BF1-AAB5-05B5D3685990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C0F9-E1F9-485E-AE73-B27462F0F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A7EF-CA80-4310-A520-BED369E80222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86BFB-255A-4F40-B909-D29101076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5B0-C5AA-449D-9C24-DA0B2A7A40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342-373B-4119-B3A7-BEC0A01984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0E6B-49C9-4A18-9D10-1B382676A5AA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A962-F95D-450B-A00C-8758BFD601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59376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B261-3650-409C-BFD5-926BDE53B0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CA68C-5F1A-41A0-98F9-1510758E8531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E48F-409C-4615-8A8B-3CCACFE529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76B6-34D1-480C-BE33-15B99CF190C6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1699-9976-48E7-87ED-811E249CA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15FA-01D1-47CC-88E7-56857BAA5D0F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1A13-D904-48B2-8BA2-F0C185D769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13800" y="1604963"/>
            <a:ext cx="2760133" cy="451961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27051" y="1604963"/>
            <a:ext cx="8083549" cy="451961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F488-1611-4C44-A16D-01017AB2A5D8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30BB3-12E7-4160-B368-EFEAB9815E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7051" y="1916114"/>
            <a:ext cx="9977967" cy="258603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C6F0C-D1A3-4CB8-94AE-1BB7CF4A8B43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1603-2CDE-4BBB-81E4-96A8B3210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4B8E-442C-4501-8548-BD1E62767CD1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8CEC6-DD98-447F-961F-3EA47FE00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07533" y="1341438"/>
            <a:ext cx="5283200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93934" y="1341438"/>
            <a:ext cx="5285317" cy="503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29029-6355-44F4-B783-B0537CBAD2F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81B5-063B-405C-ABB8-724F091C85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8E30-260E-4C78-969D-23968424C50C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1B35-3D39-4899-AC15-0D03DE54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D83C5-B7CB-45B1-A087-687E6FBB1048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FC17-E82A-43C7-80B6-CFED39D923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10CA-BEA7-4BB7-8012-067C0BF0A64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78C6-A582-4851-B3AD-39484ADC6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982A-CD91-4ABB-BE85-E5FF9E419DEE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C2F0C-4954-48F0-A78E-D944581C0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0"/>
          </p:nvPr>
        </p:nvSpPr>
        <p:spPr>
          <a:xfrm>
            <a:off x="1" y="6597650"/>
            <a:ext cx="2343151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460DA-93B2-4DF9-BB44-059F963DEFA7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idx="11"/>
          </p:nvPr>
        </p:nvSpPr>
        <p:spPr>
          <a:xfrm>
            <a:off x="2544233" y="6597650"/>
            <a:ext cx="7095067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idx="12"/>
          </p:nvPr>
        </p:nvSpPr>
        <p:spPr>
          <a:xfrm>
            <a:off x="9840384" y="6597650"/>
            <a:ext cx="2343149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A10C-EDF2-4E25-85EF-BC9BCEBADD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27051" y="4365626"/>
            <a:ext cx="1824567" cy="1273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107951"/>
            <a:ext cx="10771717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 rot="-5400000">
            <a:off x="-914501" y="1685603"/>
            <a:ext cx="2802667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rgbClr val="002285"/>
              </a:buClr>
              <a:buFont typeface="Arial Black" pitchFamily="34" charset="0"/>
              <a:buNone/>
              <a:defRPr/>
            </a:pPr>
            <a:r>
              <a:rPr lang="en-GB" sz="1500">
                <a:solidFill>
                  <a:srgbClr val="002285"/>
                </a:solidFill>
                <a:latin typeface="Arial Black" pitchFamily="34" charset="0"/>
              </a:rPr>
              <a:t>UNIVERSITY OF SZEGED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 rot="-5400000">
            <a:off x="-922119" y="1911936"/>
            <a:ext cx="3082488" cy="338554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C09100"/>
              </a:buClr>
              <a:buFont typeface="Times New Roman" pitchFamily="18" charset="0"/>
              <a:buNone/>
              <a:defRPr/>
            </a:pPr>
            <a:r>
              <a:rPr lang="en-GB" sz="2200" i="1">
                <a:solidFill>
                  <a:srgbClr val="C09100"/>
                </a:solidFill>
                <a:latin typeface="Times New Roman" pitchFamily="18" charset="0"/>
              </a:rPr>
              <a:t>D</a:t>
            </a:r>
            <a:r>
              <a:rPr lang="en-GB" sz="1500" i="1">
                <a:solidFill>
                  <a:srgbClr val="C09100"/>
                </a:solidFill>
                <a:latin typeface="Times New Roman" pitchFamily="18" charset="0"/>
              </a:rPr>
              <a:t>epartment of Software Engineering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 rot="-5400000">
            <a:off x="-1873518" y="3889847"/>
            <a:ext cx="4301604" cy="230832"/>
          </a:xfrm>
          <a:prstGeom prst="rect">
            <a:avLst/>
          </a:prstGeom>
          <a:noFill/>
          <a:ln>
            <a:noFill/>
          </a:ln>
        </p:spPr>
        <p:txBody>
          <a:bodyPr wrap="none" lIns="90000" tIns="0" rIns="9000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2285"/>
              </a:buClr>
              <a:defRPr/>
            </a:pPr>
            <a:r>
              <a:rPr lang="en-GB" sz="1500">
                <a:solidFill>
                  <a:srgbClr val="002285"/>
                </a:solidFill>
              </a:rPr>
              <a:t>UNIVERSITAS SCIENTIARUM SZEGEDIENSIS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341438"/>
            <a:ext cx="10771717" cy="503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Vázlatszöveg formátumának szerkesztése</a:t>
            </a:r>
          </a:p>
          <a:p>
            <a:pPr lvl="1"/>
            <a:r>
              <a:rPr lang="en-GB"/>
              <a:t>Második vázlatszint</a:t>
            </a:r>
          </a:p>
          <a:p>
            <a:pPr lvl="2"/>
            <a:r>
              <a:rPr lang="en-GB"/>
              <a:t>Harmadik vázlatszint</a:t>
            </a:r>
          </a:p>
          <a:p>
            <a:pPr lvl="3"/>
            <a:r>
              <a:rPr lang="en-GB"/>
              <a:t>Negyedik vázlatszint</a:t>
            </a:r>
          </a:p>
          <a:p>
            <a:pPr lvl="4"/>
            <a:r>
              <a:rPr lang="en-GB"/>
              <a:t>Ötödik vázlatszint</a:t>
            </a:r>
          </a:p>
          <a:p>
            <a:pPr lvl="4"/>
            <a:r>
              <a:rPr lang="en-GB"/>
              <a:t>Hatodik vázlatszint</a:t>
            </a:r>
          </a:p>
          <a:p>
            <a:pPr lvl="4"/>
            <a:r>
              <a:rPr lang="en-GB"/>
              <a:t>Hetedik vázlatszint</a:t>
            </a:r>
          </a:p>
          <a:p>
            <a:pPr lvl="4"/>
            <a:r>
              <a:rPr lang="en-GB"/>
              <a:t>Nyolcadik vázlatszint</a:t>
            </a:r>
          </a:p>
          <a:p>
            <a:pPr lvl="4"/>
            <a:r>
              <a:rPr lang="en-GB"/>
              <a:t>Kilencedik vázlatszint</a:t>
            </a: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190501" y="333376"/>
            <a:ext cx="167217" cy="125413"/>
          </a:xfrm>
          <a:prstGeom prst="rect">
            <a:avLst/>
          </a:prstGeom>
          <a:solidFill>
            <a:srgbClr val="C09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C953FA5-F6EA-48C2-8994-276AAEC9CCCA}"/>
              </a:ext>
            </a:extLst>
          </p:cNvPr>
          <p:cNvSpPr>
            <a:spLocks noGrp="1" noChangeArrowheads="1"/>
          </p:cNvSpPr>
          <p:nvPr>
            <p:ph type="dt" idx="2"/>
          </p:nvPr>
        </p:nvSpPr>
        <p:spPr>
          <a:xfrm>
            <a:off x="1" y="6559376"/>
            <a:ext cx="2343151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E5C6C5-3245-4089-ADEB-A65563B07D8D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55E006A-C8F3-4F52-8424-5BEC11555230}"/>
              </a:ext>
            </a:extLst>
          </p:cNvPr>
          <p:cNvSpPr>
            <a:spLocks noGrp="1" noChangeArrowheads="1"/>
          </p:cNvSpPr>
          <p:nvPr>
            <p:ph type="ftr" idx="3"/>
          </p:nvPr>
        </p:nvSpPr>
        <p:spPr>
          <a:xfrm>
            <a:off x="2544235" y="6559376"/>
            <a:ext cx="7095067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C58AF64-667B-4591-B19A-876BE64AC62D}"/>
              </a:ext>
            </a:extLst>
          </p:cNvPr>
          <p:cNvSpPr>
            <a:spLocks noGrp="1" noChangeArrowheads="1"/>
          </p:cNvSpPr>
          <p:nvPr>
            <p:ph type="sldNum" idx="4"/>
          </p:nvPr>
        </p:nvSpPr>
        <p:spPr>
          <a:xfrm>
            <a:off x="9840384" y="6559376"/>
            <a:ext cx="2343149" cy="25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A858C3-7A59-46C3-94FD-655F42DC4D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1" fontAlgn="base" hangingPunct="1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1" fontAlgn="base" hangingPunct="1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453188"/>
            <a:ext cx="12192000" cy="404812"/>
          </a:xfrm>
          <a:prstGeom prst="rect">
            <a:avLst/>
          </a:prstGeom>
          <a:solidFill>
            <a:srgbClr val="00228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916114"/>
            <a:ext cx="9977967" cy="2586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Címszöveg formátumának szerkesztése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" y="6597650"/>
            <a:ext cx="2343151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7096835-981C-4BC5-9601-EAE9C756F6AB}" type="datetime1">
              <a:rPr lang="hu-HU" smtClean="0"/>
              <a:pPr>
                <a:defRPr/>
              </a:pPr>
              <a:t>2024. 09. 17.</a:t>
            </a:fld>
            <a:r>
              <a:rPr lang="en-GB"/>
              <a:t>15/05/08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544233" y="6597650"/>
            <a:ext cx="7095067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Számítógép hálózatok gyakorlat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840384" y="6597650"/>
            <a:ext cx="2343149" cy="25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0" rIns="90000" bIns="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</a:tabLst>
              <a:defRPr sz="12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B5B4B8E-C77D-46AD-AE62-0D4E72CB5A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6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0964333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Vázlatszöveg</a:t>
            </a:r>
            <a:r>
              <a:rPr lang="en-GB" dirty="0"/>
              <a:t> </a:t>
            </a:r>
            <a:r>
              <a:rPr lang="en-GB" dirty="0" err="1"/>
              <a:t>formátumának</a:t>
            </a:r>
            <a:r>
              <a:rPr lang="en-GB" dirty="0"/>
              <a:t> </a:t>
            </a:r>
            <a:r>
              <a:rPr lang="en-GB" dirty="0" err="1"/>
              <a:t>szerkesztése</a:t>
            </a:r>
            <a:endParaRPr lang="en-GB" dirty="0"/>
          </a:p>
          <a:p>
            <a:pPr lvl="1"/>
            <a:r>
              <a:rPr lang="en-GB" dirty="0" err="1"/>
              <a:t>Második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2"/>
            <a:r>
              <a:rPr lang="en-GB" dirty="0" err="1"/>
              <a:t>Harmadik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3"/>
            <a:r>
              <a:rPr lang="en-GB" dirty="0" err="1"/>
              <a:t>Negyedik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Ötödik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Hatodik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Hetedik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Nyolcadik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  <a:p>
            <a:pPr lvl="4"/>
            <a:r>
              <a:rPr lang="en-GB" dirty="0" err="1"/>
              <a:t>Kilencedik</a:t>
            </a:r>
            <a:r>
              <a:rPr lang="en-GB" dirty="0"/>
              <a:t> </a:t>
            </a:r>
            <a:r>
              <a:rPr lang="en-GB" dirty="0" err="1"/>
              <a:t>vázlatszint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55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0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C09100"/>
        </a:buClr>
        <a:buSzPct val="100000"/>
        <a:buFont typeface="Webdings" pitchFamily="18" charset="2"/>
        <a:buChar char="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C09100"/>
        </a:buClr>
        <a:buSzPct val="100000"/>
        <a:buFont typeface="Arial" charset="0"/>
        <a:buChar char="■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C09100"/>
        </a:buClr>
        <a:buSzPct val="100000"/>
        <a:buFont typeface="Arial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9B3101-42BF-4142-AC89-2F6A703D7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 hálózatok</a:t>
            </a:r>
            <a:br>
              <a:rPr lang="hu-HU" dirty="0"/>
            </a:br>
            <a:r>
              <a:rPr lang="hu-HU" dirty="0"/>
              <a:t>7. gyakorlat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03B0E6-0BAA-4086-AB30-BDB3602B5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r>
              <a:rPr lang="hu-HU" dirty="0"/>
              <a:t> alapok</a:t>
            </a:r>
          </a:p>
        </p:txBody>
      </p:sp>
    </p:spTree>
    <p:extLst>
      <p:ext uri="{BB962C8B-B14F-4D97-AF65-F5344CB8AC3E}">
        <p14:creationId xmlns:p14="http://schemas.microsoft.com/office/powerpoint/2010/main" val="246133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routernek véges számú </a:t>
            </a:r>
            <a:r>
              <a:rPr lang="hu-HU" dirty="0" err="1"/>
              <a:t>portja</a:t>
            </a:r>
            <a:r>
              <a:rPr lang="hu-HU" dirty="0"/>
              <a:t> van</a:t>
            </a:r>
          </a:p>
          <a:p>
            <a:pPr lvl="1"/>
            <a:r>
              <a:rPr lang="hu-HU" dirty="0"/>
              <a:t>Lehetséges bővíteni ezeket plusz portokkal</a:t>
            </a:r>
          </a:p>
          <a:p>
            <a:r>
              <a:rPr lang="hu-HU" dirty="0"/>
              <a:t>IP címek gyors megtekintése:</a:t>
            </a:r>
          </a:p>
          <a:p>
            <a:pPr lvl="1"/>
            <a:r>
              <a:rPr lang="hu-HU" dirty="0"/>
              <a:t>Rávinni az egeret az eszközre és felugranak az adatok</a:t>
            </a:r>
          </a:p>
          <a:p>
            <a:r>
              <a:rPr lang="hu-HU" dirty="0"/>
              <a:t> IP beállítás PC-ken:</a:t>
            </a:r>
          </a:p>
          <a:p>
            <a:pPr lvl="1"/>
            <a:r>
              <a:rPr lang="hu-HU" dirty="0" err="1"/>
              <a:t>Desktop</a:t>
            </a:r>
            <a:r>
              <a:rPr lang="hu-HU" dirty="0"/>
              <a:t> fül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IP </a:t>
            </a:r>
            <a:r>
              <a:rPr lang="hu-HU" dirty="0" err="1"/>
              <a:t>Configuration</a:t>
            </a:r>
            <a:endParaRPr lang="hu-HU" dirty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8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</a:t>
            </a:r>
            <a:r>
              <a:rPr lang="en-GB" dirty="0"/>
              <a:t>I</a:t>
            </a:r>
            <a:r>
              <a:rPr lang="hu-HU" dirty="0"/>
              <a:t>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IP címosztályok:</a:t>
            </a:r>
          </a:p>
          <a:p>
            <a:pPr algn="just"/>
            <a:endParaRPr lang="hu-HU" dirty="0"/>
          </a:p>
          <a:p>
            <a:pPr algn="just"/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5BCCF66-159C-439C-8B72-AE8152A0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4447"/>
              </p:ext>
            </p:extLst>
          </p:nvPr>
        </p:nvGraphicFramePr>
        <p:xfrm>
          <a:off x="2027766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5866">
                  <a:extLst>
                    <a:ext uri="{9D8B030D-6E8A-4147-A177-3AD203B41FA5}">
                      <a16:colId xmlns:a16="http://schemas.microsoft.com/office/drawing/2014/main" val="594561650"/>
                    </a:ext>
                  </a:extLst>
                </a:gridCol>
                <a:gridCol w="7372134">
                  <a:extLst>
                    <a:ext uri="{9D8B030D-6E8A-4147-A177-3AD203B41FA5}">
                      <a16:colId xmlns:a16="http://schemas.microsoft.com/office/drawing/2014/main" val="119171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1.0.0.0 – 126.255.255.255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128.0.0.0 – 191.255.255.255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6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192.0.0.0 – 223.255.255.255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224.0.0.0 - 239.255.255.255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6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Tipikus hibák </a:t>
            </a:r>
            <a:r>
              <a:rPr lang="en-GB" dirty="0"/>
              <a:t>I</a:t>
            </a:r>
            <a:r>
              <a:rPr lang="hu-HU" dirty="0"/>
              <a:t>II.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Router felkonfigurálás lépései</a:t>
            </a:r>
          </a:p>
          <a:p>
            <a:pPr lvl="1" algn="just"/>
            <a:r>
              <a:rPr lang="hu-HU" i="1" dirty="0" err="1"/>
              <a:t>enable</a:t>
            </a:r>
            <a:r>
              <a:rPr lang="hu-HU" dirty="0"/>
              <a:t>: belépünk a ‚</a:t>
            </a:r>
            <a:r>
              <a:rPr lang="hu-HU" dirty="0" err="1"/>
              <a:t>privileged</a:t>
            </a:r>
            <a:r>
              <a:rPr lang="hu-HU" dirty="0"/>
              <a:t>’ módba</a:t>
            </a:r>
          </a:p>
          <a:p>
            <a:pPr lvl="1" algn="just"/>
            <a:r>
              <a:rPr lang="hu-HU" i="1" dirty="0" err="1"/>
              <a:t>configure</a:t>
            </a:r>
            <a:r>
              <a:rPr lang="hu-HU" i="1" dirty="0"/>
              <a:t> </a:t>
            </a:r>
            <a:r>
              <a:rPr lang="hu-HU" i="1" dirty="0" err="1"/>
              <a:t>terminal</a:t>
            </a:r>
            <a:r>
              <a:rPr lang="hu-HU" dirty="0"/>
              <a:t>: belépünk </a:t>
            </a:r>
            <a:r>
              <a:rPr lang="hu-HU" dirty="0" err="1"/>
              <a:t>config</a:t>
            </a:r>
            <a:r>
              <a:rPr lang="hu-HU" dirty="0"/>
              <a:t> módba</a:t>
            </a:r>
          </a:p>
          <a:p>
            <a:pPr lvl="1" algn="just"/>
            <a:r>
              <a:rPr lang="hu-HU" i="1" dirty="0" err="1"/>
              <a:t>interface</a:t>
            </a:r>
            <a:r>
              <a:rPr lang="hu-HU" i="1" dirty="0"/>
              <a:t> &lt;név&gt;</a:t>
            </a:r>
            <a:r>
              <a:rPr lang="hu-HU" dirty="0"/>
              <a:t>: kiválasztjuk az </a:t>
            </a:r>
            <a:r>
              <a:rPr lang="hu-HU" dirty="0" err="1"/>
              <a:t>interface</a:t>
            </a:r>
            <a:r>
              <a:rPr lang="hu-HU" dirty="0"/>
              <a:t>-t</a:t>
            </a:r>
          </a:p>
          <a:p>
            <a:pPr lvl="1" algn="just"/>
            <a:r>
              <a:rPr lang="hu-HU" i="1" dirty="0" err="1"/>
              <a:t>ip</a:t>
            </a:r>
            <a:r>
              <a:rPr lang="hu-HU" i="1" dirty="0"/>
              <a:t> </a:t>
            </a:r>
            <a:r>
              <a:rPr lang="hu-HU" i="1" dirty="0" err="1"/>
              <a:t>address</a:t>
            </a:r>
            <a:r>
              <a:rPr lang="hu-HU" i="1" dirty="0"/>
              <a:t> &lt;IP-cím&gt; &lt;</a:t>
            </a:r>
            <a:r>
              <a:rPr lang="hu-HU" i="1" dirty="0" err="1"/>
              <a:t>alh</a:t>
            </a:r>
            <a:r>
              <a:rPr lang="hu-HU" i="1" dirty="0"/>
              <a:t>. maszk&gt;</a:t>
            </a:r>
            <a:r>
              <a:rPr lang="hu-HU" dirty="0"/>
              <a:t>:</a:t>
            </a:r>
            <a:r>
              <a:rPr lang="hu-HU" i="1" dirty="0"/>
              <a:t> </a:t>
            </a:r>
            <a:r>
              <a:rPr lang="hu-HU" dirty="0"/>
              <a:t>IP cím beállítása</a:t>
            </a:r>
          </a:p>
          <a:p>
            <a:pPr lvl="1" algn="just"/>
            <a:r>
              <a:rPr lang="hu-HU" i="1" dirty="0"/>
              <a:t>no </a:t>
            </a:r>
            <a:r>
              <a:rPr lang="hu-HU" i="1" dirty="0" err="1"/>
              <a:t>shutdown</a:t>
            </a:r>
            <a:r>
              <a:rPr lang="hu-HU" dirty="0"/>
              <a:t>: port bekapcsolása</a:t>
            </a:r>
          </a:p>
          <a:p>
            <a:pPr lvl="1" algn="just"/>
            <a:endParaRPr lang="hu-HU" i="1" dirty="0"/>
          </a:p>
          <a:p>
            <a:pPr lvl="1" algn="just"/>
            <a:r>
              <a:rPr lang="en-GB" i="1" dirty="0"/>
              <a:t>copy running-config </a:t>
            </a:r>
            <a:r>
              <a:rPr lang="en-GB" i="1" dirty="0" err="1"/>
              <a:t>startup</a:t>
            </a:r>
            <a:r>
              <a:rPr lang="en-GB" i="1" dirty="0"/>
              <a:t>-config</a:t>
            </a:r>
            <a:r>
              <a:rPr lang="hu-HU" dirty="0"/>
              <a:t>: konfiguráció mentése</a:t>
            </a:r>
          </a:p>
          <a:p>
            <a:pPr lvl="2" algn="just"/>
            <a:r>
              <a:rPr lang="hu-HU" dirty="0"/>
              <a:t>Ehhez vissza kell térni a ‚</a:t>
            </a:r>
            <a:r>
              <a:rPr lang="hu-HU" dirty="0" err="1"/>
              <a:t>privileged</a:t>
            </a:r>
            <a:r>
              <a:rPr lang="hu-HU" dirty="0"/>
              <a:t>’ mód gyökerébe</a:t>
            </a:r>
          </a:p>
          <a:p>
            <a:pPr lvl="3" algn="just"/>
            <a:r>
              <a:rPr lang="hu-HU" dirty="0"/>
              <a:t> Avagy a </a:t>
            </a:r>
            <a:r>
              <a:rPr lang="hu-HU" i="1" dirty="0"/>
              <a:t>no </a:t>
            </a:r>
            <a:r>
              <a:rPr lang="hu-HU" i="1" dirty="0" err="1"/>
              <a:t>shutdown</a:t>
            </a:r>
            <a:r>
              <a:rPr lang="hu-HU" dirty="0"/>
              <a:t> után kétszer kiadni az </a:t>
            </a:r>
            <a:r>
              <a:rPr lang="hu-HU" i="1" dirty="0" err="1"/>
              <a:t>exit</a:t>
            </a:r>
            <a:r>
              <a:rPr lang="hu-HU" dirty="0"/>
              <a:t> parancsot</a:t>
            </a:r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80098-D435-4F23-B4DB-78722B9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Kitöltési jelszó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5E43F6-5CD1-40BC-9269-58C3E349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4" y="3068960"/>
            <a:ext cx="10771717" cy="3306440"/>
          </a:xfrm>
        </p:spPr>
        <p:txBody>
          <a:bodyPr/>
          <a:lstStyle/>
          <a:p>
            <a:pPr marL="0" indent="0" algn="ctr">
              <a:buNone/>
            </a:pPr>
            <a:r>
              <a:rPr lang="hu-HU" sz="4400" b="1" dirty="0">
                <a:solidFill>
                  <a:srgbClr val="FF0000"/>
                </a:solidFill>
              </a:rPr>
              <a:t>ptalapok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091C6-A368-425E-A70D-BBCB10678D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E07BCDA-7CA6-4D06-920B-C8FA5EC77BB2}" type="datetime1">
              <a:rPr lang="hu-HU" smtClean="0"/>
              <a:pPr>
                <a:defRPr/>
              </a:pPr>
              <a:t>2024. 09. 17.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1A2C7-666F-44F4-B6D2-B69D17DE1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Számítógép hálózatok gyakorlat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74AFC1-F397-4FD4-8F18-63516BA734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70FB261-3650-409C-BFD5-926BDE53B023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10036"/>
      </p:ext>
    </p:extLst>
  </p:cSld>
  <p:clrMapOvr>
    <a:masterClrMapping/>
  </p:clrMapOvr>
</p:sld>
</file>

<file path=ppt/theme/theme1.xml><?xml version="1.0" encoding="utf-8"?>
<a:theme xmlns:a="http://schemas.openxmlformats.org/drawingml/2006/main" name="szghalo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FAC2A0CF-A5A8-44DD-AF60-CF20FD124570}"/>
    </a:ext>
  </a:extLst>
</a:theme>
</file>

<file path=ppt/theme/theme2.xml><?xml version="1.0" encoding="utf-8"?>
<a:theme xmlns:a="http://schemas.openxmlformats.org/drawingml/2006/main" name="1_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_presentation.pptx" id="{9A8BF60D-9BAA-44A5-8413-BADB4DAA2CDF}" vid="{EE8D1A26-1756-424C-B5E4-51FC94FAA3C8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lecture_presentation</Template>
  <TotalTime>106</TotalTime>
  <Words>169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Webdings</vt:lpstr>
      <vt:lpstr>szghalo</vt:lpstr>
      <vt:lpstr>1_Alapértelmezett terv</vt:lpstr>
      <vt:lpstr>Számítógép hálózatok 7. gyakorlat</vt:lpstr>
      <vt:lpstr>Tipikus hibák I.</vt:lpstr>
      <vt:lpstr>Tipikus hibák II.</vt:lpstr>
      <vt:lpstr>Tipikus hibák III.</vt:lpstr>
      <vt:lpstr>Kitöltési jelszó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Egedi Balázs László</dc:creator>
  <cp:lastModifiedBy>Andor Báló</cp:lastModifiedBy>
  <cp:revision>105</cp:revision>
  <dcterms:created xsi:type="dcterms:W3CDTF">2017-08-22T23:20:19Z</dcterms:created>
  <dcterms:modified xsi:type="dcterms:W3CDTF">2024-09-17T12:15:11Z</dcterms:modified>
</cp:coreProperties>
</file>