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1" r:id="rId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>
          <a:xfrm>
            <a:off x="1" y="6559376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7BCDA-7CA6-4D06-920B-C8FA5EC77BB2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>
          <a:xfrm>
            <a:off x="2544233" y="6559376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>
          <a:xfrm>
            <a:off x="9840384" y="6559376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FB261-3650-409C-BFD5-926BDE53B02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405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/>
          <p:nvPr/>
        </p:nvSpPr>
        <p:spPr>
          <a:xfrm>
            <a:off x="0" y="6453360"/>
            <a:ext cx="12191040" cy="403560"/>
          </a:xfrm>
          <a:prstGeom prst="rect">
            <a:avLst/>
          </a:prstGeom>
          <a:solidFill>
            <a:srgbClr val="002285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Picture 2"/>
          <p:cNvPicPr/>
          <p:nvPr/>
        </p:nvPicPr>
        <p:blipFill>
          <a:blip r:embed="rId14">
            <a:lum bright="70000" contrast="-70000"/>
          </a:blip>
          <a:stretch/>
        </p:blipFill>
        <p:spPr>
          <a:xfrm>
            <a:off x="527040" y="4365720"/>
            <a:ext cx="1823400" cy="1272240"/>
          </a:xfrm>
          <a:prstGeom prst="rect">
            <a:avLst/>
          </a:prstGeom>
          <a:ln w="9525">
            <a:noFill/>
          </a:ln>
        </p:spPr>
      </p:pic>
      <p:sp>
        <p:nvSpPr>
          <p:cNvPr id="2" name="Text Box 7"/>
          <p:cNvSpPr/>
          <p:nvPr/>
        </p:nvSpPr>
        <p:spPr>
          <a:xfrm rot="16200000">
            <a:off x="-752760" y="1687680"/>
            <a:ext cx="2478240" cy="2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0" rIns="90000" bIns="0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en-GB" sz="1500" b="0" strike="noStrike" spc="-1">
                <a:solidFill>
                  <a:srgbClr val="002285"/>
                </a:solidFill>
                <a:latin typeface="Arial Black"/>
                <a:ea typeface="DejaVu Sans"/>
              </a:rPr>
              <a:t>UNIVERSITY OF SZEGED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3" name="Text Box 8"/>
          <p:cNvSpPr/>
          <p:nvPr/>
        </p:nvSpPr>
        <p:spPr>
          <a:xfrm rot="16200000">
            <a:off x="-913320" y="1914480"/>
            <a:ext cx="3063600" cy="33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0" rIns="90000" bIns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en-GB" sz="2200" b="0" i="1" strike="noStrike" spc="-1">
                <a:solidFill>
                  <a:srgbClr val="C09100"/>
                </a:solidFill>
                <a:latin typeface="Times New Roman"/>
                <a:ea typeface="DejaVu Sans"/>
              </a:rPr>
              <a:t>D</a:t>
            </a:r>
            <a:r>
              <a:rPr lang="en-GB" sz="1500" b="0" i="1" strike="noStrike" spc="-1">
                <a:solidFill>
                  <a:srgbClr val="C09100"/>
                </a:solidFill>
                <a:latin typeface="Times New Roman"/>
                <a:ea typeface="DejaVu Sans"/>
              </a:rPr>
              <a:t>epartment of Software Engineering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4" name="Text Box 9"/>
          <p:cNvSpPr/>
          <p:nvPr/>
        </p:nvSpPr>
        <p:spPr>
          <a:xfrm rot="16200000">
            <a:off x="-1848960" y="3891960"/>
            <a:ext cx="4251960" cy="2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0" rIns="90000" bIns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en-GB" sz="1500" b="0" strike="noStrike" spc="-1">
                <a:solidFill>
                  <a:srgbClr val="002285"/>
                </a:solidFill>
                <a:latin typeface="Arial"/>
                <a:ea typeface="DejaVu Sans"/>
              </a:rPr>
              <a:t>UNIVERSITAS SCIENTIARUM SZEGEDIENSIS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190440" y="333360"/>
            <a:ext cx="165960" cy="124200"/>
          </a:xfrm>
          <a:prstGeom prst="rect">
            <a:avLst/>
          </a:prstGeom>
          <a:solidFill>
            <a:srgbClr val="C09100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"/>
          <p:cNvSpPr/>
          <p:nvPr/>
        </p:nvSpPr>
        <p:spPr>
          <a:xfrm>
            <a:off x="0" y="6453360"/>
            <a:ext cx="12191040" cy="403560"/>
          </a:xfrm>
          <a:prstGeom prst="rect">
            <a:avLst/>
          </a:prstGeom>
          <a:solidFill>
            <a:srgbClr val="002285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" name="Picture 2"/>
          <p:cNvPicPr/>
          <p:nvPr/>
        </p:nvPicPr>
        <p:blipFill>
          <a:blip r:embed="rId15">
            <a:lum bright="70000" contrast="-70000"/>
          </a:blip>
          <a:stretch/>
        </p:blipFill>
        <p:spPr>
          <a:xfrm>
            <a:off x="527040" y="4365720"/>
            <a:ext cx="1823400" cy="1272240"/>
          </a:xfrm>
          <a:prstGeom prst="rect">
            <a:avLst/>
          </a:prstGeom>
          <a:ln w="9525">
            <a:noFill/>
          </a:ln>
        </p:spPr>
      </p:pic>
      <p:sp>
        <p:nvSpPr>
          <p:cNvPr id="46" name="Text Box 7"/>
          <p:cNvSpPr/>
          <p:nvPr/>
        </p:nvSpPr>
        <p:spPr>
          <a:xfrm rot="16200000">
            <a:off x="-752760" y="1687680"/>
            <a:ext cx="2478240" cy="2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0" rIns="90000" bIns="0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en-GB" sz="1500" b="0" strike="noStrike" spc="-1">
                <a:solidFill>
                  <a:srgbClr val="002285"/>
                </a:solidFill>
                <a:latin typeface="Arial Black"/>
                <a:ea typeface="DejaVu Sans"/>
              </a:rPr>
              <a:t>UNIVERSITY OF SZEGED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47" name="Text Box 8"/>
          <p:cNvSpPr/>
          <p:nvPr/>
        </p:nvSpPr>
        <p:spPr>
          <a:xfrm rot="16200000">
            <a:off x="-913320" y="1914480"/>
            <a:ext cx="3063600" cy="33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0" rIns="90000" bIns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en-GB" sz="2200" b="0" i="1" strike="noStrike" spc="-1">
                <a:solidFill>
                  <a:srgbClr val="C09100"/>
                </a:solidFill>
                <a:latin typeface="Times New Roman"/>
                <a:ea typeface="DejaVu Sans"/>
              </a:rPr>
              <a:t>D</a:t>
            </a:r>
            <a:r>
              <a:rPr lang="en-GB" sz="1500" b="0" i="1" strike="noStrike" spc="-1">
                <a:solidFill>
                  <a:srgbClr val="C09100"/>
                </a:solidFill>
                <a:latin typeface="Times New Roman"/>
                <a:ea typeface="DejaVu Sans"/>
              </a:rPr>
              <a:t>epartment of Software Engineering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48" name="Text Box 9"/>
          <p:cNvSpPr/>
          <p:nvPr/>
        </p:nvSpPr>
        <p:spPr>
          <a:xfrm rot="16200000">
            <a:off x="-1848960" y="3891960"/>
            <a:ext cx="4251960" cy="2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0" rIns="90000" bIns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en-GB" sz="1500" b="0" strike="noStrike" spc="-1">
                <a:solidFill>
                  <a:srgbClr val="002285"/>
                </a:solidFill>
                <a:latin typeface="Arial"/>
                <a:ea typeface="DejaVu Sans"/>
              </a:rPr>
              <a:t>UNIVERSITAS SCIENTIARUM SZEGEDIENSIS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49" name="Rectangle 11"/>
          <p:cNvSpPr/>
          <p:nvPr/>
        </p:nvSpPr>
        <p:spPr>
          <a:xfrm>
            <a:off x="190440" y="333360"/>
            <a:ext cx="165960" cy="124200"/>
          </a:xfrm>
          <a:prstGeom prst="rect">
            <a:avLst/>
          </a:prstGeom>
          <a:solidFill>
            <a:srgbClr val="C09100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ím 1"/>
          <p:cNvSpPr/>
          <p:nvPr/>
        </p:nvSpPr>
        <p:spPr>
          <a:xfrm>
            <a:off x="914400" y="2130480"/>
            <a:ext cx="10362240" cy="146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Számítógép hálózatok</a:t>
            </a:r>
            <a:br/>
            <a:r>
              <a:rPr lang="hu-HU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8. gyakorlat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9" name="Alcím 2"/>
          <p:cNvSpPr/>
          <p:nvPr/>
        </p:nvSpPr>
        <p:spPr>
          <a:xfrm>
            <a:off x="1828800" y="3886200"/>
            <a:ext cx="8533440" cy="1751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ctr"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u-H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IP-címzés, címtartományok felosztása 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ím 1"/>
          <p:cNvSpPr/>
          <p:nvPr/>
        </p:nvSpPr>
        <p:spPr>
          <a:xfrm>
            <a:off x="1007640" y="108000"/>
            <a:ext cx="10770480" cy="1310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hu-HU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Tipikus hibák </a:t>
            </a:r>
            <a:r>
              <a:rPr lang="en-GB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lang="hu-HU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1" name="Tartalom helye 2"/>
          <p:cNvSpPr/>
          <p:nvPr/>
        </p:nvSpPr>
        <p:spPr>
          <a:xfrm>
            <a:off x="1007640" y="1341360"/>
            <a:ext cx="10770480" cy="50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6600" indent="-335520" algn="just">
              <a:lnSpc>
                <a:spcPct val="100000"/>
              </a:lnSpc>
              <a:spcBef>
                <a:spcPts val="799"/>
              </a:spcBef>
              <a:buClr>
                <a:srgbClr val="C09100"/>
              </a:buClr>
              <a:buFont typeface="Webdings" charset="2"/>
              <a:buChar char=""/>
            </a:pPr>
            <a:r>
              <a:rPr lang="hu-H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IP címosztályok és alapértelmezett maszkok:</a:t>
            </a:r>
            <a:endParaRPr lang="en-US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</a:pPr>
            <a:endParaRPr lang="en-US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92" name="Dátum helye 3"/>
          <p:cNvSpPr/>
          <p:nvPr/>
        </p:nvSpPr>
        <p:spPr>
          <a:xfrm>
            <a:off x="0" y="6559200"/>
            <a:ext cx="2342160" cy="25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BD574A45-1BFC-4F4A-8346-08EEEA1E0770}" type="datetime1">
              <a:rPr lang="hu-HU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2024. 09. 17.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93" name="Élőláb helye 4"/>
          <p:cNvSpPr/>
          <p:nvPr/>
        </p:nvSpPr>
        <p:spPr>
          <a:xfrm>
            <a:off x="2544120" y="6559200"/>
            <a:ext cx="7094160" cy="25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hu-HU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Számítógép hálózatok gyakorlat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4" name="Dia számának helye 5"/>
          <p:cNvSpPr/>
          <p:nvPr/>
        </p:nvSpPr>
        <p:spPr>
          <a:xfrm>
            <a:off x="9840240" y="6559200"/>
            <a:ext cx="2342160" cy="25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24F178AF-0D99-4E56-A18E-A5AE08223BC2}" type="slidenum">
              <a:rPr lang="en-GB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2</a:t>
            </a:fld>
            <a:endParaRPr lang="en-US" sz="1800" b="0" strike="noStrike" spc="-1">
              <a:latin typeface="Arial"/>
            </a:endParaRPr>
          </a:p>
        </p:txBody>
      </p:sp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2514600" y="1945440"/>
            <a:ext cx="8000280" cy="4226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ím 1"/>
          <p:cNvSpPr/>
          <p:nvPr/>
        </p:nvSpPr>
        <p:spPr>
          <a:xfrm>
            <a:off x="1007640" y="108000"/>
            <a:ext cx="10770480" cy="1310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hu-HU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Tipikus hibák II.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7" name="Tartalom helye 2"/>
          <p:cNvSpPr/>
          <p:nvPr/>
        </p:nvSpPr>
        <p:spPr>
          <a:xfrm>
            <a:off x="887400" y="1371600"/>
            <a:ext cx="10999080" cy="50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6600" indent="-335520">
              <a:lnSpc>
                <a:spcPct val="100000"/>
              </a:lnSpc>
              <a:spcBef>
                <a:spcPts val="799"/>
              </a:spcBef>
              <a:buClr>
                <a:srgbClr val="C09100"/>
              </a:buClr>
              <a:buFont typeface="Webdings" charset="2"/>
              <a:buChar char=""/>
            </a:pPr>
            <a:r>
              <a:rPr lang="hu-H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Kettő hatvány számú alhálózatunk lehet</a:t>
            </a:r>
            <a:endParaRPr lang="en-US" sz="3200" b="0" strike="noStrike" spc="-1">
              <a:latin typeface="Arial"/>
            </a:endParaRPr>
          </a:p>
          <a:p>
            <a:pPr marL="736560" lvl="1" indent="-278280">
              <a:lnSpc>
                <a:spcPct val="100000"/>
              </a:lnSpc>
              <a:spcBef>
                <a:spcPts val="700"/>
              </a:spcBef>
              <a:buClr>
                <a:srgbClr val="C09100"/>
              </a:buClr>
              <a:buFont typeface="Arial"/>
              <a:buChar char="■"/>
            </a:pPr>
            <a:r>
              <a:rPr lang="hu-H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Ha </a:t>
            </a:r>
            <a:r>
              <a:rPr lang="hu-HU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lang="hu-H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alhálózatot szeretnénk, akkor a legkisebb kettő hatványt kell választani, amiben </a:t>
            </a:r>
            <a:r>
              <a:rPr lang="hu-HU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lang="hu-H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már megvan</a:t>
            </a:r>
            <a:endParaRPr lang="en-US" sz="2800" b="0" strike="noStrike" spc="-1">
              <a:latin typeface="Arial"/>
            </a:endParaRPr>
          </a:p>
          <a:p>
            <a:pPr marL="336600" indent="-335520">
              <a:lnSpc>
                <a:spcPct val="100000"/>
              </a:lnSpc>
              <a:spcBef>
                <a:spcPts val="1417"/>
              </a:spcBef>
              <a:buClr>
                <a:srgbClr val="C09100"/>
              </a:buClr>
              <a:buFont typeface="Webdings" charset="2"/>
              <a:buChar char=""/>
            </a:pPr>
            <a:r>
              <a:rPr lang="hu-H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Az új maszkban </a:t>
            </a:r>
            <a:r>
              <a:rPr lang="hu-HU" sz="2400" b="1" strike="noStrike" spc="-1">
                <a:solidFill>
                  <a:srgbClr val="000000"/>
                </a:solidFill>
                <a:latin typeface="Monospace"/>
                <a:ea typeface="DejaVu Sans"/>
              </a:rPr>
              <a:t>log</a:t>
            </a:r>
            <a:r>
              <a:rPr lang="hu-HU" sz="2400" b="1" strike="noStrike" spc="-1" baseline="-14000000">
                <a:solidFill>
                  <a:srgbClr val="000000"/>
                </a:solidFill>
                <a:latin typeface="Monospace"/>
                <a:ea typeface="DejaVu Sans"/>
              </a:rPr>
              <a:t>2</a:t>
            </a:r>
            <a:r>
              <a:rPr lang="hu-HU" sz="2400" b="1" strike="noStrike" spc="-1">
                <a:solidFill>
                  <a:srgbClr val="000000"/>
                </a:solidFill>
                <a:latin typeface="Monospace"/>
                <a:ea typeface="DejaVu Sans"/>
              </a:rPr>
              <a:t>(hálózatok száma)</a:t>
            </a:r>
            <a:r>
              <a:rPr lang="hu-H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0-át kell 1-re cserélni</a:t>
            </a:r>
            <a:endParaRPr lang="en-US" sz="2800" b="0" strike="noStrike" spc="-1">
              <a:latin typeface="Arial"/>
            </a:endParaRPr>
          </a:p>
          <a:p>
            <a:pPr marL="736560" lvl="1" indent="-278280">
              <a:lnSpc>
                <a:spcPct val="100000"/>
              </a:lnSpc>
              <a:spcBef>
                <a:spcPts val="700"/>
              </a:spcBef>
              <a:buClr>
                <a:srgbClr val="C09100"/>
              </a:buClr>
              <a:buFont typeface="Arial"/>
              <a:buChar char="■"/>
            </a:pPr>
            <a:r>
              <a:rPr lang="hu-H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Pl. 8 = 2</a:t>
            </a:r>
            <a:r>
              <a:rPr lang="hu-HU" sz="2800" b="0" strike="noStrike" spc="-1" baseline="1400000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lang="hu-H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alhálózat esetén 3 db 0-át kell 1-esre cserélni az adott osztály alapértelmezett alhálózati maszkjában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98" name="Dátum helye 3"/>
          <p:cNvSpPr/>
          <p:nvPr/>
        </p:nvSpPr>
        <p:spPr>
          <a:xfrm>
            <a:off x="0" y="6559200"/>
            <a:ext cx="2342160" cy="25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FFB98150-71C5-4E9D-A43D-C03375FAFD4A}" type="datetime1">
              <a:rPr lang="hu-HU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2024. 09. 17.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9" name="Élőláb helye 4"/>
          <p:cNvSpPr/>
          <p:nvPr/>
        </p:nvSpPr>
        <p:spPr>
          <a:xfrm>
            <a:off x="2544120" y="6559200"/>
            <a:ext cx="7094160" cy="25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hu-HU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Számítógép hálózatok gyakorlat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0" name="Dia számának helye 5"/>
          <p:cNvSpPr/>
          <p:nvPr/>
        </p:nvSpPr>
        <p:spPr>
          <a:xfrm>
            <a:off x="9840240" y="6559200"/>
            <a:ext cx="2342160" cy="25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859EAFC0-F971-434B-B358-8FFF78DC05A3}" type="slidenum">
              <a:rPr lang="en-GB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3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ím 1"/>
          <p:cNvSpPr/>
          <p:nvPr/>
        </p:nvSpPr>
        <p:spPr>
          <a:xfrm>
            <a:off x="1007640" y="108000"/>
            <a:ext cx="10770480" cy="1310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hu-HU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Tipikus hibák </a:t>
            </a:r>
            <a:r>
              <a:rPr lang="en-GB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lang="hu-HU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II.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02" name="Dátum helye 3"/>
          <p:cNvSpPr/>
          <p:nvPr/>
        </p:nvSpPr>
        <p:spPr>
          <a:xfrm>
            <a:off x="0" y="6559200"/>
            <a:ext cx="2342160" cy="25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4D81AE23-3DFC-40F8-A033-F109CA8B24A6}" type="datetime1">
              <a:rPr lang="hu-HU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2024. 09. 17.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03" name="Élőláb helye 4"/>
          <p:cNvSpPr/>
          <p:nvPr/>
        </p:nvSpPr>
        <p:spPr>
          <a:xfrm>
            <a:off x="2544120" y="6559200"/>
            <a:ext cx="7094160" cy="25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hu-HU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Számítógép hálózatok gyakorlat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4" name="Dia számának helye 5"/>
          <p:cNvSpPr/>
          <p:nvPr/>
        </p:nvSpPr>
        <p:spPr>
          <a:xfrm>
            <a:off x="9840240" y="6559200"/>
            <a:ext cx="2342160" cy="25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E34875A1-5539-4142-94E4-182CE514CE32}" type="slidenum">
              <a:rPr lang="en-GB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05" name="Tartalom helye 2_0"/>
          <p:cNvSpPr/>
          <p:nvPr/>
        </p:nvSpPr>
        <p:spPr>
          <a:xfrm>
            <a:off x="914400" y="1371600"/>
            <a:ext cx="10999080" cy="50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6600" indent="-335520">
              <a:lnSpc>
                <a:spcPct val="100000"/>
              </a:lnSpc>
              <a:spcBef>
                <a:spcPts val="1417"/>
              </a:spcBef>
              <a:buClr>
                <a:srgbClr val="C09100"/>
              </a:buClr>
              <a:buFont typeface="Webdings" charset="2"/>
              <a:buChar char=""/>
            </a:pPr>
            <a:r>
              <a:rPr lang="hu-H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Az IP cím és az alhálózati maszk bitenkénti éselése megadja az alhálózatot jelölő címet</a:t>
            </a:r>
            <a:endParaRPr lang="en-US" sz="3200" b="0" strike="noStrike" spc="-1">
              <a:latin typeface="Arial"/>
            </a:endParaRPr>
          </a:p>
          <a:p>
            <a:pPr marL="736560" lvl="1" indent="-278280">
              <a:lnSpc>
                <a:spcPct val="100000"/>
              </a:lnSpc>
              <a:spcBef>
                <a:spcPts val="1134"/>
              </a:spcBef>
              <a:buClr>
                <a:srgbClr val="C09100"/>
              </a:buClr>
              <a:buFont typeface="Arial"/>
              <a:buChar char="■"/>
            </a:pPr>
            <a:r>
              <a:rPr lang="hu-H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Az alhálózatot jelölő cím nem osztható ki</a:t>
            </a:r>
            <a:endParaRPr lang="en-US" sz="2800" b="0" strike="noStrike" spc="-1">
              <a:latin typeface="Arial"/>
            </a:endParaRPr>
          </a:p>
          <a:p>
            <a:pPr marL="736560" lvl="1" indent="-278280">
              <a:lnSpc>
                <a:spcPct val="100000"/>
              </a:lnSpc>
              <a:spcBef>
                <a:spcPts val="1134"/>
              </a:spcBef>
              <a:buClr>
                <a:srgbClr val="C09100"/>
              </a:buClr>
              <a:buFont typeface="Arial"/>
              <a:buChar char="■"/>
            </a:pPr>
            <a:r>
              <a:rPr lang="hu-H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Valamint az alhálózat legnagyobb címe szórási címként van fentartva, így az sem osztható ki</a:t>
            </a:r>
            <a:endParaRPr lang="en-US" sz="2800" b="0" strike="noStrike" spc="-1">
              <a:latin typeface="Arial"/>
            </a:endParaRPr>
          </a:p>
          <a:p>
            <a:pPr marL="336600" indent="-335520">
              <a:lnSpc>
                <a:spcPct val="100000"/>
              </a:lnSpc>
              <a:spcBef>
                <a:spcPts val="1417"/>
              </a:spcBef>
              <a:buClr>
                <a:srgbClr val="C09100"/>
              </a:buClr>
              <a:buFont typeface="Webdings" charset="2"/>
              <a:buChar char=""/>
            </a:pPr>
            <a:r>
              <a:rPr lang="hu-H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 kapott alhálózati maszkban a  </a:t>
            </a:r>
            <a:r>
              <a:rPr lang="hu-HU" sz="2800" b="1" strike="noStrike" spc="-1">
                <a:solidFill>
                  <a:srgbClr val="000000"/>
                </a:solidFill>
                <a:latin typeface="Monospace"/>
                <a:ea typeface="DejaVu Sans"/>
              </a:rPr>
              <a:t>2</a:t>
            </a:r>
            <a:r>
              <a:rPr lang="hu-HU" sz="2800" b="1" strike="noStrike" spc="-1" baseline="14000000">
                <a:solidFill>
                  <a:srgbClr val="000000"/>
                </a:solidFill>
                <a:latin typeface="Monospace"/>
                <a:ea typeface="DejaVu Sans"/>
              </a:rPr>
              <a:t>nullások száma</a:t>
            </a:r>
            <a:r>
              <a:rPr lang="hu-HU" sz="2800" b="1" strike="noStrike" spc="-1">
                <a:solidFill>
                  <a:srgbClr val="000000"/>
                </a:solidFill>
                <a:latin typeface="Monospace"/>
                <a:ea typeface="DejaVu Sans"/>
              </a:rPr>
              <a:t>-2</a:t>
            </a:r>
            <a:r>
              <a:rPr lang="hu-H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/>
            <a:r>
              <a:rPr lang="hu-H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képlet adja meg a kiosztható címek számát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080098-D435-4F23-B4DB-78722B9E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08" y="267849"/>
            <a:ext cx="10972440" cy="1144800"/>
          </a:xfrm>
        </p:spPr>
        <p:txBody>
          <a:bodyPr/>
          <a:lstStyle/>
          <a:p>
            <a:r>
              <a:rPr lang="hu-HU" dirty="0"/>
              <a:t>Kitöltési jelszó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5E43F6-5CD1-40BC-9269-58C3E349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008" y="2915727"/>
            <a:ext cx="10972440" cy="26603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400" b="1" dirty="0">
                <a:solidFill>
                  <a:srgbClr val="FF0000"/>
                </a:solidFill>
              </a:rPr>
              <a:t>lenovo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CE091C6-A368-425E-A70D-BBCB10678D4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E07BCDA-7CA6-4D06-920B-C8FA5EC77BB2}" type="datetime1">
              <a:rPr lang="hu-HU" smtClean="0">
                <a:solidFill>
                  <a:schemeClr val="bg1"/>
                </a:solidFill>
              </a:rPr>
              <a:pPr>
                <a:defRPr/>
              </a:pPr>
              <a:t>2024. 09. 17.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01A2C7-666F-44F4-B6D2-B69D17DE1A0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u-HU" dirty="0">
                <a:solidFill>
                  <a:schemeClr val="bg1"/>
                </a:solidFill>
              </a:rPr>
              <a:t>Számítógép hálózatok gyakorlat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574AFC1-F397-4FD4-8F18-63516BA734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70FB261-3650-409C-BFD5-926BDE53B023}" type="slidenum">
              <a:rPr lang="en-GB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31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lecture_presentation</Template>
  <TotalTime>115</TotalTime>
  <Words>156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Black</vt:lpstr>
      <vt:lpstr>Monospace</vt:lpstr>
      <vt:lpstr>Symbol</vt:lpstr>
      <vt:lpstr>Times New Roman</vt:lpstr>
      <vt:lpstr>Webdings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Kitöltési jelszó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subject/>
  <dc:creator>Egedi Balázs László</dc:creator>
  <dc:description/>
  <cp:lastModifiedBy>Andor Báló</cp:lastModifiedBy>
  <cp:revision>109</cp:revision>
  <dcterms:created xsi:type="dcterms:W3CDTF">2017-08-22T23:20:19Z</dcterms:created>
  <dcterms:modified xsi:type="dcterms:W3CDTF">2024-09-17T12:15:47Z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Szélesvásznú</vt:lpwstr>
  </property>
  <property fmtid="{D5CDD505-2E9C-101B-9397-08002B2CF9AE}" pid="3" name="Slides">
    <vt:i4>4</vt:i4>
  </property>
</Properties>
</file>