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7772400" cy="10058400"/>
  <p:embeddedFontLst>
    <p:embeddedFont>
      <p:font typeface="Arial Black" panose="020B0A04020102020204" pitchFamily="3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NopMDe8ZB6iaoUS+ftrgcU99+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6453360"/>
            <a:ext cx="12191041" cy="403560"/>
          </a:xfrm>
          <a:prstGeom prst="rect">
            <a:avLst/>
          </a:prstGeom>
          <a:solidFill>
            <a:srgbClr val="002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27040" y="4365720"/>
            <a:ext cx="1823400" cy="1272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/>
          <p:nvPr/>
        </p:nvSpPr>
        <p:spPr>
          <a:xfrm rot="-5400000">
            <a:off x="-752760" y="1687680"/>
            <a:ext cx="2478240" cy="22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b="0" i="0" u="none" strike="noStrike" cap="none">
                <a:solidFill>
                  <a:srgbClr val="002285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OF SZEGED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"/>
          <p:cNvSpPr/>
          <p:nvPr/>
        </p:nvSpPr>
        <p:spPr>
          <a:xfrm rot="-5400000">
            <a:off x="-913320" y="1914480"/>
            <a:ext cx="3063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1" u="none" strike="noStrike" cap="none">
                <a:solidFill>
                  <a:srgbClr val="C09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hu-HU" sz="1500" b="0" i="1" u="none" strike="noStrike" cap="none">
                <a:solidFill>
                  <a:srgbClr val="C09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Software Engineering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"/>
          <p:cNvSpPr/>
          <p:nvPr/>
        </p:nvSpPr>
        <p:spPr>
          <a:xfrm rot="-5400000">
            <a:off x="-1848960" y="3891960"/>
            <a:ext cx="4251960" cy="22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b="0" i="0" u="none" strike="noStrike" cap="none">
                <a:solidFill>
                  <a:srgbClr val="002285"/>
                </a:solidFill>
                <a:latin typeface="Arial"/>
                <a:ea typeface="Arial"/>
                <a:cs typeface="Arial"/>
                <a:sym typeface="Arial"/>
              </a:rPr>
              <a:t>UNIVERSITAS SCIENTIARUM SZEGEDIENSIS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90440" y="333360"/>
            <a:ext cx="165960" cy="124200"/>
          </a:xfrm>
          <a:prstGeom prst="rect">
            <a:avLst/>
          </a:prstGeom>
          <a:solidFill>
            <a:srgbClr val="C09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6453360"/>
            <a:ext cx="12191041" cy="403560"/>
          </a:xfrm>
          <a:prstGeom prst="rect">
            <a:avLst/>
          </a:prstGeom>
          <a:solidFill>
            <a:srgbClr val="0022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27040" y="4365720"/>
            <a:ext cx="1823400" cy="127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/>
          <p:nvPr/>
        </p:nvSpPr>
        <p:spPr>
          <a:xfrm rot="-5400000">
            <a:off x="-752760" y="1687680"/>
            <a:ext cx="2478240" cy="22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b="0" i="0" u="none" strike="noStrike" cap="none">
                <a:solidFill>
                  <a:srgbClr val="002285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OF SZEGED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 rot="-5400000">
            <a:off x="-913320" y="1914480"/>
            <a:ext cx="3063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1" u="none" strike="noStrike" cap="none">
                <a:solidFill>
                  <a:srgbClr val="C09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hu-HU" sz="1500" b="0" i="1" u="none" strike="noStrike" cap="none">
                <a:solidFill>
                  <a:srgbClr val="C09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Software Engineering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 rot="-5400000">
            <a:off x="-1848960" y="3891960"/>
            <a:ext cx="4251960" cy="22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b="0" i="0" u="none" strike="noStrike" cap="none">
                <a:solidFill>
                  <a:srgbClr val="002285"/>
                </a:solidFill>
                <a:latin typeface="Arial"/>
                <a:ea typeface="Arial"/>
                <a:cs typeface="Arial"/>
                <a:sym typeface="Arial"/>
              </a:rPr>
              <a:t>UNIVERSITAS SCIENTIARUM SZEGEDIENSIS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190440" y="333360"/>
            <a:ext cx="165960" cy="124200"/>
          </a:xfrm>
          <a:prstGeom prst="rect">
            <a:avLst/>
          </a:prstGeom>
          <a:solidFill>
            <a:srgbClr val="C09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>
            <a:off x="914400" y="2130480"/>
            <a:ext cx="10362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Számítógép hálózatok</a:t>
            </a:r>
            <a:br>
              <a:rPr lang="hu-HU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hu-HU" sz="4000" b="1"/>
              <a:t>9</a:t>
            </a:r>
            <a:r>
              <a:rPr lang="hu-H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gyakorlat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083500" y="3886200"/>
            <a:ext cx="8533500" cy="1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200"/>
              <a:t>Forgalomirányítás feladata, statikus és dinamikus forgalomirányítás közötti eltérés, RIP, forgalomirányítás beállítása PT-ben</a:t>
            </a:r>
            <a:endParaRPr sz="3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1007703" y="-99550"/>
            <a:ext cx="107706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Tipikus hibák I.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007640" y="1030060"/>
            <a:ext cx="10770600" cy="50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hu-HU" sz="3200"/>
              <a:t>Ip cím osztályok és a maszkjaik: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2021.10.23.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544120" y="6559200"/>
            <a:ext cx="7094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Számítógép hálózatok gyakorlat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84024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425" y="1641050"/>
            <a:ext cx="7589875" cy="46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1007640" y="108000"/>
            <a:ext cx="10770480" cy="131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Tipikus hibák II.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887400" y="1371600"/>
            <a:ext cx="10999080" cy="50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hu-HU" sz="3500" dirty="0" err="1"/>
              <a:t>ip</a:t>
            </a:r>
            <a:r>
              <a:rPr lang="hu-HU" sz="3500" dirty="0"/>
              <a:t> </a:t>
            </a:r>
            <a:r>
              <a:rPr lang="hu-HU" sz="3500" dirty="0" err="1"/>
              <a:t>route</a:t>
            </a:r>
            <a:r>
              <a:rPr lang="hu-HU" sz="3500" dirty="0"/>
              <a:t> </a:t>
            </a:r>
            <a:r>
              <a:rPr lang="hu-HU" sz="3500" dirty="0" err="1"/>
              <a:t>cél_hálózat_ip</a:t>
            </a:r>
            <a:r>
              <a:rPr lang="hu-HU" sz="3500" dirty="0"/>
              <a:t> maszk </a:t>
            </a:r>
            <a:r>
              <a:rPr lang="hu-HU" sz="3500" dirty="0" err="1"/>
              <a:t>következő_ugrás_ip</a:t>
            </a:r>
            <a:r>
              <a:rPr lang="hu-HU" sz="3500" dirty="0"/>
              <a:t> címe</a:t>
            </a:r>
            <a:endParaRPr sz="3500" dirty="0"/>
          </a:p>
          <a:p>
            <a:pPr marL="0" marR="0" lvl="0" indent="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hu-HU" sz="3500" dirty="0"/>
              <a:t>Például:</a:t>
            </a:r>
            <a:endParaRPr sz="3500" dirty="0"/>
          </a:p>
          <a:p>
            <a:pPr marL="0" marR="0" lvl="0" indent="4572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hu-HU" sz="3500" dirty="0" err="1"/>
              <a:t>ip</a:t>
            </a:r>
            <a:r>
              <a:rPr lang="hu-HU" sz="3500" dirty="0"/>
              <a:t> </a:t>
            </a:r>
            <a:r>
              <a:rPr lang="hu-HU" sz="3500" dirty="0" err="1"/>
              <a:t>route</a:t>
            </a:r>
            <a:r>
              <a:rPr lang="hu-HU" sz="3500" dirty="0"/>
              <a:t> 192.168.2.0 255.255.255.0 192.168.3.20</a:t>
            </a:r>
            <a:endParaRPr sz="3500" dirty="0"/>
          </a:p>
          <a:p>
            <a:pPr marL="0" marR="0" lvl="0" indent="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hu-HU" sz="3500" dirty="0"/>
              <a:t>RIP beállításánál:</a:t>
            </a:r>
            <a:endParaRPr sz="3500" dirty="0"/>
          </a:p>
          <a:p>
            <a:pPr marL="0" marR="0" lvl="0" indent="45720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hu-HU" sz="3500" dirty="0" err="1"/>
              <a:t>network</a:t>
            </a:r>
            <a:r>
              <a:rPr lang="hu-HU" sz="3500" dirty="0"/>
              <a:t> </a:t>
            </a:r>
            <a:r>
              <a:rPr lang="hu-HU" sz="3500" dirty="0" err="1"/>
              <a:t>hálózat_ip</a:t>
            </a:r>
            <a:r>
              <a:rPr lang="hu-HU" sz="3500" dirty="0"/>
              <a:t> (NEM KELL MASZK)</a:t>
            </a:r>
            <a:endParaRPr sz="3500" dirty="0"/>
          </a:p>
          <a:p>
            <a:pPr marL="0" marR="0" lvl="0" indent="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hu-HU" sz="3500" dirty="0"/>
              <a:t>Például:</a:t>
            </a:r>
            <a:endParaRPr sz="3500" dirty="0"/>
          </a:p>
          <a:p>
            <a:pPr marL="0" marR="0" lvl="0" indent="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hu-HU" sz="3500" dirty="0"/>
              <a:t>	</a:t>
            </a:r>
            <a:r>
              <a:rPr lang="hu-HU" sz="3500" dirty="0" err="1"/>
              <a:t>network</a:t>
            </a:r>
            <a:r>
              <a:rPr lang="hu-HU" sz="3500" dirty="0"/>
              <a:t> 192.168.1.0</a:t>
            </a:r>
            <a:endParaRPr sz="3500" dirty="0"/>
          </a:p>
        </p:txBody>
      </p:sp>
      <p:sp>
        <p:nvSpPr>
          <p:cNvPr id="141" name="Google Shape;141;p3"/>
          <p:cNvSpPr/>
          <p:nvPr/>
        </p:nvSpPr>
        <p:spPr>
          <a:xfrm>
            <a:off x="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2021.10.23.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2544120" y="6559200"/>
            <a:ext cx="7094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Számítógép hálózatok gyakorlat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984024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1007640" y="108000"/>
            <a:ext cx="10770480" cy="131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Tipikus hibák III.</a:t>
            </a:r>
            <a:endParaRPr sz="4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2021.10.23.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544120" y="6559200"/>
            <a:ext cx="7094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Számítógép hálózatok gyakorlat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9840240" y="6559200"/>
            <a:ext cx="2342160" cy="2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914400" y="1371600"/>
            <a:ext cx="10999080" cy="50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hu-HU" sz="3200"/>
              <a:t>RIP 2-es verziószámot csak CLI segítségével lehet beállítani</a:t>
            </a:r>
            <a:endParaRPr sz="3200"/>
          </a:p>
          <a:p>
            <a:pPr marL="0" marR="0" lvl="0" indent="0" algn="l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hu-HU" sz="3200"/>
              <a:t>A RIP 15 ugrásnál hosszabb útvonalakat elérhetetlennek tekinti, 30 másodpercenként küldi újra az irányítótábláját a szomszédos routereknek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5E43F6-5CD1-40BC-9269-58C3E349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2996242"/>
            <a:ext cx="10972440" cy="2585558"/>
          </a:xfrm>
        </p:spPr>
        <p:txBody>
          <a:bodyPr>
            <a:normAutofit/>
          </a:bodyPr>
          <a:lstStyle/>
          <a:p>
            <a:pPr algn="ctr"/>
            <a:r>
              <a:rPr lang="hu-HU" sz="4400" b="1">
                <a:solidFill>
                  <a:srgbClr val="FF0000"/>
                </a:solidFill>
              </a:rPr>
              <a:t>asztaldenemszek</a:t>
            </a:r>
            <a:endParaRPr lang="hu-HU" sz="4400" b="1" dirty="0">
              <a:solidFill>
                <a:srgbClr val="FF0000"/>
              </a:solidFill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E091C6-A368-425E-A70D-BBCB10678D4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 anchor="ctr"/>
          <a:lstStyle>
            <a:defPPr>
              <a:defRPr lang="hu-HU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01A2C7-666F-44F4-B6D2-B69D17DE1A0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544233" y="6559376"/>
            <a:ext cx="7095067" cy="254000"/>
          </a:xfrm>
          <a:prstGeom prst="rect">
            <a:avLst/>
          </a:prstGeom>
        </p:spPr>
        <p:txBody>
          <a:bodyPr anchor="ctr"/>
          <a:lstStyle>
            <a:defPPr>
              <a:defRPr lang="hu-HU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74AFC1-F397-4FD4-8F18-63516BA734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 anchor="ctr"/>
          <a:lstStyle>
            <a:defPPr>
              <a:defRPr lang="hu-HU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9" name="Google Shape;148;p4">
            <a:extLst>
              <a:ext uri="{FF2B5EF4-FFF2-40B4-BE49-F238E27FC236}">
                <a16:creationId xmlns:a16="http://schemas.microsoft.com/office/drawing/2014/main" id="{8CACC281-4DF2-0F22-BEB7-C51426D5880B}"/>
              </a:ext>
            </a:extLst>
          </p:cNvPr>
          <p:cNvSpPr/>
          <p:nvPr/>
        </p:nvSpPr>
        <p:spPr>
          <a:xfrm>
            <a:off x="1007640" y="108000"/>
            <a:ext cx="10770480" cy="131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Kitöltési jelszó:</a:t>
            </a:r>
            <a:endParaRPr sz="4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31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Widescreen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Arial Black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Egedi Balázs László</dc:creator>
  <cp:lastModifiedBy>Andor Báló</cp:lastModifiedBy>
  <cp:revision>3</cp:revision>
  <dcterms:created xsi:type="dcterms:W3CDTF">2017-08-22T23:20:19Z</dcterms:created>
  <dcterms:modified xsi:type="dcterms:W3CDTF">2024-09-17T12:16:58Z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4</vt:i4>
  </property>
</Properties>
</file>