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280" r:id="rId5"/>
    <p:sldId id="295" r:id="rId6"/>
    <p:sldId id="309" r:id="rId7"/>
    <p:sldId id="310" r:id="rId8"/>
    <p:sldId id="327" r:id="rId9"/>
    <p:sldId id="258" r:id="rId10"/>
    <p:sldId id="261" r:id="rId11"/>
    <p:sldId id="260" r:id="rId12"/>
    <p:sldId id="270" r:id="rId13"/>
    <p:sldId id="262" r:id="rId14"/>
    <p:sldId id="263" r:id="rId15"/>
    <p:sldId id="264" r:id="rId16"/>
    <p:sldId id="265" r:id="rId17"/>
    <p:sldId id="267" r:id="rId18"/>
    <p:sldId id="268" r:id="rId19"/>
    <p:sldId id="266" r:id="rId20"/>
    <p:sldId id="324" r:id="rId21"/>
    <p:sldId id="269" r:id="rId22"/>
    <p:sldId id="342"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73224" autoAdjust="0"/>
  </p:normalViewPr>
  <p:slideViewPr>
    <p:cSldViewPr snapToGrid="0">
      <p:cViewPr>
        <p:scale>
          <a:sx n="66" d="100"/>
          <a:sy n="66" d="100"/>
        </p:scale>
        <p:origin x="828" y="621"/>
      </p:cViewPr>
      <p:guideLst/>
    </p:cSldViewPr>
  </p:slideViewPr>
  <p:notesTextViewPr>
    <p:cViewPr>
      <p:scale>
        <a:sx n="3" d="2"/>
        <a:sy n="3" d="2"/>
      </p:scale>
      <p:origin x="0" y="0"/>
    </p:cViewPr>
  </p:notesTextViewPr>
  <p:sorterViewPr>
    <p:cViewPr>
      <p:scale>
        <a:sx n="33" d="100"/>
        <a:sy n="33" d="100"/>
      </p:scale>
      <p:origin x="0" y="-777"/>
    </p:cViewPr>
  </p:sorterViewPr>
  <p:notesViewPr>
    <p:cSldViewPr snapToGrid="0">
      <p:cViewPr varScale="1">
        <p:scale>
          <a:sx n="55" d="100"/>
          <a:sy n="55" d="100"/>
        </p:scale>
        <p:origin x="2544" y="4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4BB6F-993F-4068-B994-8BF707AA5F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18A2-48F6-4283-A00A-7306B6936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起始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2741624"/>
            <a:ext cx="9144000" cy="1374753"/>
          </a:xfrm>
        </p:spPr>
        <p:txBody>
          <a:bodyPr anchor="b"/>
          <a:lstStyle>
            <a:lvl1pPr algn="ctr">
              <a:defRPr sz="6000">
                <a:latin typeface="+mj-ea"/>
                <a:ea typeface="+mj-ea"/>
              </a:defRPr>
            </a:lvl1pPr>
          </a:lstStyle>
          <a:p>
            <a:r>
              <a:rPr lang="zh-CN" altLang="en-US" dirty="0" smtClean="0"/>
              <a:t>主标题</a:t>
            </a:r>
            <a:endParaRPr lang="zh-CN" altLang="en-US" dirty="0"/>
          </a:p>
        </p:txBody>
      </p:sp>
      <p:sp>
        <p:nvSpPr>
          <p:cNvPr id="3" name="副标题 2"/>
          <p:cNvSpPr>
            <a:spLocks noGrp="1"/>
          </p:cNvSpPr>
          <p:nvPr>
            <p:ph type="subTitle" idx="1" hasCustomPrompt="1"/>
          </p:nvPr>
        </p:nvSpPr>
        <p:spPr>
          <a:xfrm>
            <a:off x="5221538" y="4408083"/>
            <a:ext cx="5446462" cy="422517"/>
          </a:xfrm>
        </p:spPr>
        <p:txBody>
          <a:bodyPr/>
          <a:lstStyle>
            <a:lvl1pPr marL="0" indent="0" algn="ctr">
              <a:buNone/>
              <a:defRPr sz="2400">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副标题或作者</a:t>
            </a:r>
            <a:endParaRPr lang="zh-CN" altLang="en-US" dirty="0"/>
          </a:p>
        </p:txBody>
      </p:sp>
      <p:sp>
        <p:nvSpPr>
          <p:cNvPr id="6" name="页脚占位符 5"/>
          <p:cNvSpPr>
            <a:spLocks noGrp="1"/>
          </p:cNvSpPr>
          <p:nvPr>
            <p:ph type="ftr" sz="quarter" idx="10"/>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sp>
        <p:nvSpPr>
          <p:cNvPr id="6" name="Content Placeholder 4"/>
          <p:cNvSpPr>
            <a:spLocks noGrp="1"/>
          </p:cNvSpPr>
          <p:nvPr>
            <p:ph sz="quarter" idx="10" hasCustomPrompt="1"/>
          </p:nvPr>
        </p:nvSpPr>
        <p:spPr>
          <a:xfrm>
            <a:off x="464457" y="1014248"/>
            <a:ext cx="11234058" cy="5502666"/>
          </a:xfrm>
        </p:spPr>
        <p:txBody>
          <a:bodyPr/>
          <a:lstStyle>
            <a:lvl1pPr marL="228600" indent="-228600" algn="l" defTabSz="256540" rtl="0" eaLnBrk="1" fontAlgn="base" hangingPunct="1">
              <a:spcBef>
                <a:spcPct val="0"/>
              </a:spcBef>
              <a:spcAft>
                <a:spcPts val="340"/>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panose="020B0604020202020204"/>
              </a:defRPr>
            </a:lvl1pPr>
            <a:lvl2pPr algn="l" defTabSz="256540" rtl="0" eaLnBrk="1" fontAlgn="base" hangingPunct="1">
              <a:spcBef>
                <a:spcPct val="0"/>
              </a:spcBef>
              <a:spcAft>
                <a:spcPts val="340"/>
              </a:spcAft>
              <a:buClr>
                <a:srgbClr val="5ED9FF"/>
              </a:buClr>
              <a:buSzPct val="80000"/>
              <a:defRPr lang="zh-CN" altLang="en-US" sz="2200" kern="1200" baseline="0" dirty="0" smtClean="0">
                <a:solidFill>
                  <a:schemeClr val="tx1"/>
                </a:solidFill>
                <a:latin typeface="+mj-ea"/>
                <a:ea typeface="+mj-ea"/>
                <a:cs typeface="Arial" panose="020B0604020202020204"/>
              </a:defRPr>
            </a:lvl2pPr>
            <a:lvl3pPr algn="l" defTabSz="256540" rtl="0" eaLnBrk="1" fontAlgn="base" hangingPunct="1">
              <a:spcBef>
                <a:spcPct val="0"/>
              </a:spcBef>
              <a:spcAft>
                <a:spcPts val="340"/>
              </a:spcAft>
              <a:buClr>
                <a:srgbClr val="5ED9FF"/>
              </a:buClr>
              <a:buSzPct val="80000"/>
              <a:defRPr lang="zh-CN" altLang="en-US" sz="1800" kern="1200" baseline="0" dirty="0" smtClean="0">
                <a:solidFill>
                  <a:schemeClr val="tx1"/>
                </a:solidFill>
                <a:latin typeface="+mj-ea"/>
                <a:ea typeface="+mj-ea"/>
                <a:cs typeface="Arial" panose="020B0604020202020204"/>
              </a:defRPr>
            </a:lvl3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4"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2" name="页脚占位符 1"/>
          <p:cNvSpPr>
            <a:spLocks noGrp="1"/>
          </p:cNvSpPr>
          <p:nvPr>
            <p:ph type="ftr" sz="quarter" idx="11"/>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6" name="文本占位符 5"/>
          <p:cNvSpPr>
            <a:spLocks noGrp="1"/>
          </p:cNvSpPr>
          <p:nvPr>
            <p:ph type="body" sz="quarter" idx="11" hasCustomPrompt="1"/>
          </p:nvPr>
        </p:nvSpPr>
        <p:spPr>
          <a:xfrm>
            <a:off x="276945" y="908717"/>
            <a:ext cx="7602538" cy="428625"/>
          </a:xfrm>
        </p:spPr>
        <p:txBody>
          <a:bodyPr/>
          <a:lstStyle>
            <a:lvl1pPr marL="0" indent="0">
              <a:buNone/>
              <a:defRPr>
                <a:latin typeface="+mj-ea"/>
                <a:ea typeface="+mj-ea"/>
              </a:defRPr>
            </a:lvl1pPr>
            <a:lvl3pPr marL="914400" indent="0">
              <a:buNone/>
              <a:defRPr/>
            </a:lvl3pPr>
            <a:lvl4pPr marL="1371600" indent="0">
              <a:buNone/>
              <a:defRPr/>
            </a:lvl4pPr>
            <a:lvl5pPr marL="1828800" indent="0">
              <a:buNone/>
              <a:defRPr/>
            </a:lvl5pPr>
          </a:lstStyle>
          <a:p>
            <a:pPr lvl="0"/>
            <a:r>
              <a:rPr lang="zh-CN" altLang="en-US" dirty="0" smtClean="0"/>
              <a:t>二级标题</a:t>
            </a:r>
            <a:endParaRPr lang="zh-CN" altLang="en-US" dirty="0" smtClean="0"/>
          </a:p>
        </p:txBody>
      </p:sp>
      <p:sp>
        <p:nvSpPr>
          <p:cNvPr id="5" name="Content Placeholder 4"/>
          <p:cNvSpPr>
            <a:spLocks noGrp="1"/>
          </p:cNvSpPr>
          <p:nvPr>
            <p:ph sz="quarter" idx="10" hasCustomPrompt="1"/>
          </p:nvPr>
        </p:nvSpPr>
        <p:spPr>
          <a:xfrm>
            <a:off x="464457" y="1476703"/>
            <a:ext cx="11234058" cy="5040211"/>
          </a:xfrm>
        </p:spPr>
        <p:txBody>
          <a:bodyPr/>
          <a:lstStyle>
            <a:lvl1pPr marL="228600" indent="-228600" algn="l" defTabSz="256540" rtl="0" eaLnBrk="1" fontAlgn="base" hangingPunct="1">
              <a:spcBef>
                <a:spcPct val="0"/>
              </a:spcBef>
              <a:spcAft>
                <a:spcPts val="340"/>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panose="020B0604020202020204"/>
              </a:defRPr>
            </a:lvl1pPr>
            <a:lvl2pPr algn="l" defTabSz="256540" rtl="0" eaLnBrk="1" fontAlgn="base" hangingPunct="1">
              <a:spcBef>
                <a:spcPct val="0"/>
              </a:spcBef>
              <a:spcAft>
                <a:spcPts val="340"/>
              </a:spcAft>
              <a:buClr>
                <a:srgbClr val="5ED9FF"/>
              </a:buClr>
              <a:buSzPct val="80000"/>
              <a:defRPr lang="zh-CN" altLang="en-US" sz="2200" kern="1200" baseline="0" dirty="0" smtClean="0">
                <a:solidFill>
                  <a:schemeClr val="tx1"/>
                </a:solidFill>
                <a:latin typeface="+mj-ea"/>
                <a:ea typeface="+mj-ea"/>
                <a:cs typeface="Arial" panose="020B0604020202020204"/>
              </a:defRPr>
            </a:lvl2pPr>
            <a:lvl3pPr algn="l" defTabSz="256540" rtl="0" eaLnBrk="1" fontAlgn="base" hangingPunct="1">
              <a:spcBef>
                <a:spcPct val="0"/>
              </a:spcBef>
              <a:spcAft>
                <a:spcPts val="340"/>
              </a:spcAft>
              <a:buClr>
                <a:srgbClr val="5ED9FF"/>
              </a:buClr>
              <a:buSzPct val="80000"/>
              <a:defRPr lang="zh-CN" altLang="en-US" sz="1800" kern="1200" baseline="0" dirty="0" smtClean="0">
                <a:solidFill>
                  <a:schemeClr val="tx1"/>
                </a:solidFill>
                <a:latin typeface="+mj-ea"/>
                <a:ea typeface="+mj-ea"/>
                <a:cs typeface="Arial" panose="020B0604020202020204"/>
              </a:defRPr>
            </a:lvl3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3" name="页脚占位符 2"/>
          <p:cNvSpPr>
            <a:spLocks noGrp="1"/>
          </p:cNvSpPr>
          <p:nvPr>
            <p:ph type="ftr" sz="quarter" idx="12"/>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谢谢">
    <p:spTree>
      <p:nvGrpSpPr>
        <p:cNvPr id="1" name=""/>
        <p:cNvGrpSpPr/>
        <p:nvPr/>
      </p:nvGrpSpPr>
      <p:grpSpPr>
        <a:xfrm>
          <a:off x="0" y="0"/>
          <a:ext cx="0" cy="0"/>
          <a:chOff x="0" y="0"/>
          <a:chExt cx="0" cy="0"/>
        </a:xfrm>
      </p:grpSpPr>
      <p:sp>
        <p:nvSpPr>
          <p:cNvPr id="7" name="文本框 6"/>
          <p:cNvSpPr txBox="1"/>
          <p:nvPr userDrawn="1"/>
        </p:nvSpPr>
        <p:spPr>
          <a:xfrm>
            <a:off x="4478457" y="2644170"/>
            <a:ext cx="3235086" cy="1569660"/>
          </a:xfrm>
          <a:prstGeom prst="rect">
            <a:avLst/>
          </a:prstGeom>
          <a:noFill/>
        </p:spPr>
        <p:txBody>
          <a:bodyPr wrap="square" rtlCol="0">
            <a:spAutoFit/>
          </a:bodyPr>
          <a:lstStyle/>
          <a:p>
            <a:pPr algn="ctr"/>
            <a:r>
              <a:rPr lang="zh-CN" altLang="en-US" sz="9600" dirty="0" smtClean="0">
                <a:latin typeface="+mj-ea"/>
                <a:ea typeface="+mj-ea"/>
              </a:rPr>
              <a:t>谢谢</a:t>
            </a:r>
            <a:endParaRPr lang="zh-CN" altLang="en-US" sz="9600" dirty="0">
              <a:latin typeface="+mj-ea"/>
              <a:ea typeface="+mj-ea"/>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@AndOrLab</a:t>
            </a:r>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3"/>
          </p:nvPr>
        </p:nvSpPr>
        <p:spPr>
          <a:xfrm>
            <a:off x="4038600" y="6582229"/>
            <a:ext cx="4114800" cy="26760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@AndOrLab</a:t>
            </a:r>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366645"/>
            <a:ext cx="9144000" cy="1750060"/>
          </a:xfrm>
        </p:spPr>
        <p:txBody>
          <a:bodyPr>
            <a:normAutofit fontScale="90000"/>
          </a:bodyPr>
          <a:p>
            <a:r>
              <a:rPr lang="en-US" altLang="zh-CN"/>
              <a:t>maptalks</a:t>
            </a:r>
            <a:r>
              <a:rPr lang="zh-CN" altLang="en-US"/>
              <a:t>介绍和基于</a:t>
            </a:r>
            <a:r>
              <a:rPr lang="en-US" altLang="zh-CN"/>
              <a:t>ts</a:t>
            </a:r>
            <a:r>
              <a:rPr lang="zh-CN" altLang="en-US"/>
              <a:t>的</a:t>
            </a:r>
            <a:r>
              <a:rPr lang="en-US" altLang="zh-CN"/>
              <a:t>react</a:t>
            </a:r>
            <a:r>
              <a:rPr lang="zh-CN" altLang="en-US"/>
              <a:t>项目的集成、使用</a:t>
            </a:r>
            <a:endParaRPr lang="zh-CN" altLang="en-US"/>
          </a:p>
        </p:txBody>
      </p:sp>
      <p:sp>
        <p:nvSpPr>
          <p:cNvPr id="3" name="副标题 2"/>
          <p:cNvSpPr>
            <a:spLocks noGrp="1"/>
          </p:cNvSpPr>
          <p:nvPr>
            <p:ph type="subTitle" idx="1"/>
          </p:nvPr>
        </p:nvSpPr>
        <p:spPr/>
        <p:txBody>
          <a:bodyPr>
            <a:normAutofit fontScale="80000"/>
          </a:bodyPr>
          <a:p>
            <a:r>
              <a:rPr lang="zh-CN" altLang="en-US"/>
              <a:t>杜秀秀</a:t>
            </a:r>
            <a:endParaRPr lang="zh-CN" altLang="en-US"/>
          </a:p>
        </p:txBody>
      </p:sp>
      <p:sp>
        <p:nvSpPr>
          <p:cNvPr id="4" name="页脚占位符 3"/>
          <p:cNvSpPr>
            <a:spLocks noGrp="1"/>
          </p:cNvSpPr>
          <p:nvPr>
            <p:ph type="ftr" sz="quarter" idx="10"/>
          </p:nvPr>
        </p:nvSpPr>
        <p:spPr/>
        <p:txBody>
          <a:bodyPr/>
          <a:p>
            <a:r>
              <a:rPr lang="en-US" altLang="zh-CN" smtClean="0"/>
              <a:t>@AndOrLab</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map</a:t>
            </a:r>
            <a:r>
              <a:rPr lang="zh-CN" altLang="en-US"/>
              <a:t>对象创建</a:t>
            </a:r>
            <a:endParaRPr lang="zh-CN" altLang="en-US"/>
          </a:p>
        </p:txBody>
      </p:sp>
      <p:sp>
        <p:nvSpPr>
          <p:cNvPr id="5" name="内容占位符 4"/>
          <p:cNvSpPr>
            <a:spLocks noGrp="1"/>
          </p:cNvSpPr>
          <p:nvPr>
            <p:ph sz="quarter" idx="10"/>
          </p:nvPr>
        </p:nvSpPr>
        <p:spPr>
          <a:xfrm>
            <a:off x="464185" y="1477010"/>
            <a:ext cx="11233785" cy="2473960"/>
          </a:xfrm>
        </p:spPr>
        <p:txBody>
          <a:bodyPr/>
          <a:p>
            <a:r>
              <a:rPr lang="zh-CN" altLang="en-US"/>
              <a:t>官网示例 http://maptalks.org/maptalks.js/api/0.x/Map.html</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08660" y="2026920"/>
            <a:ext cx="7978775" cy="3195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zh-CN" altLang="en-US"/>
              <a:t>基础功能</a:t>
            </a:r>
            <a:endParaRPr lang="zh-CN" altLang="en-US"/>
          </a:p>
        </p:txBody>
      </p:sp>
      <p:sp>
        <p:nvSpPr>
          <p:cNvPr id="5" name="内容占位符 4"/>
          <p:cNvSpPr>
            <a:spLocks noGrp="1"/>
          </p:cNvSpPr>
          <p:nvPr>
            <p:ph sz="quarter" idx="10"/>
          </p:nvPr>
        </p:nvSpPr>
        <p:spPr/>
        <p:txBody>
          <a:bodyPr/>
          <a:p>
            <a:r>
              <a:rPr lang="zh-CN" altLang="en-US"/>
              <a:t>放大</a:t>
            </a:r>
            <a:endParaRPr lang="zh-CN" altLang="en-US"/>
          </a:p>
          <a:p>
            <a:r>
              <a:rPr lang="zh-CN" altLang="en-US"/>
              <a:t>缩小</a:t>
            </a:r>
            <a:endParaRPr lang="zh-CN" altLang="en-US"/>
          </a:p>
          <a:p>
            <a:r>
              <a:rPr lang="zh-CN" altLang="en-US"/>
              <a:t>全图</a:t>
            </a:r>
            <a:endParaRPr lang="zh-CN" altLang="en-US"/>
          </a:p>
          <a:p>
            <a:r>
              <a:rPr lang="zh-CN" altLang="en-US"/>
              <a:t>测量</a:t>
            </a:r>
            <a:endParaRPr lang="zh-CN" altLang="en-US"/>
          </a:p>
          <a:p>
            <a:pPr lvl="1"/>
            <a:r>
              <a:rPr lang="zh-CN" altLang="en-US"/>
              <a:t>http://maptalks.org/maptalks.js/api/0.x/DistanceTool.html</a:t>
            </a:r>
            <a:endParaRPr lang="zh-CN" altLang="en-US"/>
          </a:p>
          <a:p>
            <a:pPr lvl="1"/>
            <a:r>
              <a:rPr lang="zh-CN" altLang="en-US"/>
              <a:t>http://maptalks.org/examples/en/interaction/distance-tool/#interaction_distance-tool</a:t>
            </a:r>
            <a:endParaRPr lang="zh-CN" altLang="en-US"/>
          </a:p>
          <a:p>
            <a:pPr lvl="1"/>
            <a:r>
              <a:rPr lang="zh-CN" altLang="en-US"/>
              <a:t>http://maptalks.org/maptalks.js/api/0.x/AreaTool.html</a:t>
            </a:r>
            <a:endParaRPr lang="zh-CN" altLang="en-US"/>
          </a:p>
          <a:p>
            <a:pPr lvl="1"/>
            <a:r>
              <a:rPr lang="zh-CN" altLang="en-US"/>
              <a:t>http://maptalks.org/examples/en/interaction/area-tool/#interaction_area-tool</a:t>
            </a: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TileLayer</a:t>
            </a:r>
            <a:endParaRPr lang="en-US" altLang="zh-CN"/>
          </a:p>
        </p:txBody>
      </p:sp>
      <p:sp>
        <p:nvSpPr>
          <p:cNvPr id="5" name="内容占位符 4"/>
          <p:cNvSpPr>
            <a:spLocks noGrp="1"/>
          </p:cNvSpPr>
          <p:nvPr>
            <p:ph sz="quarter" idx="10"/>
          </p:nvPr>
        </p:nvSpPr>
        <p:spPr/>
        <p:txBody>
          <a:bodyPr/>
          <a:p>
            <a:r>
              <a:rPr lang="en-US" altLang="zh-CN"/>
              <a:t>TileLayer</a:t>
            </a:r>
            <a:r>
              <a:t>是</a:t>
            </a:r>
            <a:r>
              <a:rPr lang="en-US" altLang="zh-CN"/>
              <a:t>maptalks</a:t>
            </a:r>
            <a:r>
              <a:t>提供的一个用于加载瓦片服务的接口，</a:t>
            </a:r>
          </a:p>
          <a:p>
            <a:r>
              <a:t>什么是瓦片服务？</a:t>
            </a: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600710" y="2324100"/>
            <a:ext cx="4589145" cy="39738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TileLayer</a:t>
            </a:r>
            <a:endParaRPr lang="en-US" altLang="zh-CN"/>
          </a:p>
        </p:txBody>
      </p:sp>
      <p:sp>
        <p:nvSpPr>
          <p:cNvPr id="5" name="内容占位符 4"/>
          <p:cNvSpPr>
            <a:spLocks noGrp="1"/>
          </p:cNvSpPr>
          <p:nvPr>
            <p:ph sz="quarter" idx="10"/>
          </p:nvPr>
        </p:nvSpPr>
        <p:spPr/>
        <p:txBody>
          <a:bodyPr/>
          <a:p>
            <a:pPr marL="0" indent="0">
              <a:buNone/>
            </a:pPr>
            <a:r>
              <a:t>与切片服务加载关系最密切的就是瓦片矩阵的编号规则和瓦片原点不一样，只有按照对应的举矩阵规则才能正确加载对应类别的切片服务，比如</a:t>
            </a:r>
            <a:r>
              <a:rPr lang="en-US" altLang="zh-CN"/>
              <a:t>maptalks</a:t>
            </a:r>
            <a:r>
              <a:t>的</a:t>
            </a:r>
            <a:r>
              <a:rPr lang="en-US" altLang="zh-CN"/>
              <a:t>API</a:t>
            </a:r>
            <a:r>
              <a:t>中可以看到一个名为</a:t>
            </a:r>
            <a:r>
              <a:rPr lang="en-US" altLang="zh-CN"/>
              <a:t>WMSTileLayer</a:t>
            </a:r>
            <a:r>
              <a:t>的类，它就是用于加载</a:t>
            </a:r>
            <a:r>
              <a:rPr lang="en-US" altLang="zh-CN"/>
              <a:t>WMS</a:t>
            </a:r>
            <a:r>
              <a:t>切片服务的，但是除了</a:t>
            </a:r>
            <a:r>
              <a:rPr lang="en-US" altLang="zh-CN"/>
              <a:t>WMS</a:t>
            </a:r>
            <a:r>
              <a:t>切片服务还有其他类型的切片，比如常见的</a:t>
            </a:r>
            <a:r>
              <a:rPr lang="en-US" altLang="zh-CN"/>
              <a:t>ArcGis</a:t>
            </a:r>
            <a:r>
              <a:t>的切片服务等，这是涉及到</a:t>
            </a:r>
            <a:r>
              <a:rPr lang="en-US" altLang="zh-CN"/>
              <a:t>maptalks</a:t>
            </a:r>
            <a:r>
              <a:t>提供的</a:t>
            </a:r>
            <a:r>
              <a:rPr lang="en-US" altLang="zh-CN"/>
              <a:t>TileSystem(</a:t>
            </a:r>
            <a:r>
              <a:t>切片系统</a:t>
            </a:r>
            <a:r>
              <a:rPr lang="en-US" altLang="zh-CN"/>
              <a:t>)</a:t>
            </a:r>
            <a:r>
              <a:t>了，</a:t>
            </a:r>
            <a:r>
              <a:rPr>
                <a:sym typeface="+mn-ea"/>
              </a:rPr>
              <a:t>TileSystem在这里就是用来来描述瓦片服务的瓦片原点和瓦片编号规则.</a:t>
            </a:r>
            <a:endParaRPr lang="zh-CN" altLang="en-US"/>
          </a:p>
          <a:p>
            <a:pPr marL="0" indent="0">
              <a:buNone/>
            </a:pP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TileSystem</a:t>
            </a:r>
            <a:endParaRPr lang="en-US" altLang="zh-CN"/>
          </a:p>
        </p:txBody>
      </p:sp>
      <p:sp>
        <p:nvSpPr>
          <p:cNvPr id="5" name="内容占位符 4"/>
          <p:cNvSpPr>
            <a:spLocks noGrp="1"/>
          </p:cNvSpPr>
          <p:nvPr>
            <p:ph sz="quarter" idx="10"/>
          </p:nvPr>
        </p:nvSpPr>
        <p:spPr>
          <a:xfrm>
            <a:off x="479697" y="1542108"/>
            <a:ext cx="11234058" cy="5040211"/>
          </a:xfrm>
        </p:spPr>
        <p:txBody>
          <a:bodyPr/>
          <a:p>
            <a:endParaRPr lang="zh-CN" altLang="en-US"/>
          </a:p>
          <a:p>
            <a:r>
              <a:rPr lang="zh-CN" altLang="en-US"/>
              <a:t>https://github.com/maptalks/maptalks.js/blob/master/src/layer/tile/tileinfo/TileSystem.js#L49</a:t>
            </a:r>
            <a:endParaRPr lang="zh-CN" altLang="en-US"/>
          </a:p>
          <a:p>
            <a:r>
              <a:rPr lang="zh-CN" altLang="en-US"/>
              <a:t>不同空间参考的瓦片服务有不同的瓦片原点, 瓦片编号规则, TileLayer用TileSystem来描述瓦片服务的瓦片原点和瓦片编号规则.</a:t>
            </a: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96925" y="3384550"/>
            <a:ext cx="9236075" cy="27635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VectorLayer</a:t>
            </a:r>
            <a:endParaRPr lang="en-US" altLang="zh-CN"/>
          </a:p>
        </p:txBody>
      </p:sp>
      <p:sp>
        <p:nvSpPr>
          <p:cNvPr id="5" name="内容占位符 4"/>
          <p:cNvSpPr>
            <a:spLocks noGrp="1"/>
          </p:cNvSpPr>
          <p:nvPr>
            <p:ph sz="quarter" idx="10"/>
          </p:nvPr>
        </p:nvSpPr>
        <p:spPr/>
        <p:txBody>
          <a:bodyPr/>
          <a:p>
            <a:r>
              <a:t>字面翻译就是向量图层，根据接口说明可以知道</a:t>
            </a:r>
            <a:r>
              <a:rPr lang="en-US" altLang="zh-CN"/>
              <a:t>VerTorLayer</a:t>
            </a:r>
            <a:r>
              <a:t>是用来管理和渲染几何图形的。</a:t>
            </a:r>
            <a:endParaRPr lang="en-US" altLang="zh-CN"/>
          </a:p>
          <a:p/>
          <a:p/>
          <a:p/>
          <a:p/>
          <a:p/>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561340" y="2630805"/>
            <a:ext cx="7592060" cy="1595755"/>
          </a:xfrm>
          <a:prstGeom prst="rect">
            <a:avLst/>
          </a:prstGeom>
        </p:spPr>
      </p:pic>
      <p:pic>
        <p:nvPicPr>
          <p:cNvPr id="7" name="图片 6"/>
          <p:cNvPicPr>
            <a:picLocks noChangeAspect="1"/>
          </p:cNvPicPr>
          <p:nvPr/>
        </p:nvPicPr>
        <p:blipFill>
          <a:blip r:embed="rId2"/>
          <a:stretch>
            <a:fillRect/>
          </a:stretch>
        </p:blipFill>
        <p:spPr>
          <a:xfrm>
            <a:off x="560705" y="4437380"/>
            <a:ext cx="7592695" cy="17291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Marker</a:t>
            </a:r>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内容占位符 5"/>
          <p:cNvPicPr>
            <a:picLocks noChangeAspect="1"/>
          </p:cNvPicPr>
          <p:nvPr>
            <p:ph sz="quarter" idx="10"/>
          </p:nvPr>
        </p:nvPicPr>
        <p:blipFill>
          <a:blip r:embed="rId1"/>
          <a:stretch>
            <a:fillRect/>
          </a:stretch>
        </p:blipFill>
        <p:spPr>
          <a:xfrm>
            <a:off x="417830" y="1610995"/>
            <a:ext cx="8327390" cy="42297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infoWindow</a:t>
            </a:r>
            <a:endParaRPr lang="en-US" altLang="zh-CN"/>
          </a:p>
        </p:txBody>
      </p:sp>
      <p:sp>
        <p:nvSpPr>
          <p:cNvPr id="5" name="内容占位符 4"/>
          <p:cNvSpPr>
            <a:spLocks noGrp="1"/>
          </p:cNvSpPr>
          <p:nvPr>
            <p:ph sz="quarter" idx="10"/>
          </p:nvPr>
        </p:nvSpPr>
        <p:spPr/>
        <p:txBody>
          <a:bodyPr/>
          <a:p>
            <a:r>
              <a:rPr lang="zh-CN" altLang="en-US"/>
              <a:t>https://github.com/maptalks/maptalks.js/blob/master/src/geometry/ext/Geometry.InfoWindow.js#L16</a:t>
            </a:r>
            <a:endParaRPr lang="zh-CN" altLang="en-US"/>
          </a:p>
          <a:p>
            <a:r>
              <a:rPr lang="zh-CN" altLang="en-US"/>
              <a:t>http://maptalks.org/maptalks.js/api/0.x/ui.InfoWindow.html#options</a:t>
            </a:r>
            <a:endParaRPr lang="zh-CN" altLang="en-US"/>
          </a:p>
          <a:p>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7" name="图片 6"/>
          <p:cNvPicPr>
            <a:picLocks noChangeAspect="1"/>
          </p:cNvPicPr>
          <p:nvPr/>
        </p:nvPicPr>
        <p:blipFill>
          <a:blip r:embed="rId1"/>
          <a:stretch>
            <a:fillRect/>
          </a:stretch>
        </p:blipFill>
        <p:spPr>
          <a:xfrm>
            <a:off x="595630" y="2771775"/>
            <a:ext cx="9380220" cy="18084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的使用</a:t>
            </a:r>
            <a:endParaRPr lang="zh-CN" altLang="en-US"/>
          </a:p>
        </p:txBody>
      </p:sp>
      <p:sp>
        <p:nvSpPr>
          <p:cNvPr id="4" name="文本占位符 3"/>
          <p:cNvSpPr>
            <a:spLocks noGrp="1"/>
          </p:cNvSpPr>
          <p:nvPr>
            <p:ph type="body" sz="quarter" idx="11"/>
          </p:nvPr>
        </p:nvSpPr>
        <p:spPr/>
        <p:txBody>
          <a:bodyPr>
            <a:normAutofit fontScale="70000"/>
          </a:bodyPr>
          <a:p>
            <a:r>
              <a:rPr lang="zh-CN" altLang="en-US"/>
              <a:t>符号化</a:t>
            </a:r>
            <a:endParaRPr lang="zh-CN" altLang="en-US"/>
          </a:p>
        </p:txBody>
      </p:sp>
      <p:sp>
        <p:nvSpPr>
          <p:cNvPr id="5" name="内容占位符 4"/>
          <p:cNvSpPr>
            <a:spLocks noGrp="1"/>
          </p:cNvSpPr>
          <p:nvPr>
            <p:ph sz="quarter" idx="10"/>
          </p:nvPr>
        </p:nvSpPr>
        <p:spPr/>
        <p:txBody>
          <a:bodyPr/>
          <a:p>
            <a:r>
              <a:rPr lang="en-US" altLang="zh-CN"/>
              <a:t>GIS</a:t>
            </a:r>
            <a:r>
              <a:t>开发中最常用的功能之一，可以将一个个点结合坐标信息展示在地图上</a:t>
            </a:r>
          </a:p>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587375" y="2049145"/>
            <a:ext cx="7888605" cy="36061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sym typeface="+mn-ea"/>
              </a:rPr>
              <a:t>maptalks</a:t>
            </a:r>
            <a:r>
              <a:rPr lang="zh-CN" altLang="en-US">
                <a:sym typeface="+mn-ea"/>
              </a:rPr>
              <a:t>的使用</a:t>
            </a:r>
            <a:br>
              <a:rPr lang="zh-CN" altLang="en-US"/>
            </a:br>
            <a:endParaRPr lang="zh-CN" altLang="en-US"/>
          </a:p>
        </p:txBody>
      </p:sp>
      <p:sp>
        <p:nvSpPr>
          <p:cNvPr id="4" name="文本占位符 3"/>
          <p:cNvSpPr>
            <a:spLocks noGrp="1"/>
          </p:cNvSpPr>
          <p:nvPr>
            <p:ph type="body" sz="quarter" idx="11"/>
          </p:nvPr>
        </p:nvSpPr>
        <p:spPr/>
        <p:txBody>
          <a:bodyPr>
            <a:normAutofit fontScale="70000"/>
          </a:bodyPr>
          <a:p>
            <a:r>
              <a:rPr lang="zh-CN" altLang="en-US"/>
              <a:t>符号化</a:t>
            </a:r>
            <a:endParaRPr lang="zh-CN" altLang="en-US"/>
          </a:p>
        </p:txBody>
      </p:sp>
      <p:sp>
        <p:nvSpPr>
          <p:cNvPr id="5" name="内容占位符 4"/>
          <p:cNvSpPr>
            <a:spLocks noGrp="1"/>
          </p:cNvSpPr>
          <p:nvPr>
            <p:ph sz="quarter" idx="10"/>
          </p:nvPr>
        </p:nvSpPr>
        <p:spPr/>
        <p:txBody>
          <a:bodyPr/>
          <a:p>
            <a:r>
              <a:t>效果截图</a:t>
            </a:r>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11835" y="2410460"/>
            <a:ext cx="5504815" cy="2904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en-US" altLang="zh-CN"/>
              <a:t>maptalks</a:t>
            </a:r>
            <a:r>
              <a:t>介绍</a:t>
            </a:r>
          </a:p>
          <a:p>
            <a:r>
              <a:rPr lang="en-US" altLang="zh-CN">
                <a:sym typeface="+mn-ea"/>
              </a:rPr>
              <a:t>maptaks</a:t>
            </a:r>
            <a:r>
              <a:rPr>
                <a:sym typeface="+mn-ea"/>
              </a:rPr>
              <a:t>与基于</a:t>
            </a:r>
            <a:r>
              <a:rPr lang="en-US" altLang="zh-CN">
                <a:sym typeface="+mn-ea"/>
              </a:rPr>
              <a:t>ts</a:t>
            </a:r>
            <a:r>
              <a:rPr>
                <a:sym typeface="+mn-ea"/>
              </a:rPr>
              <a:t>的</a:t>
            </a:r>
            <a:r>
              <a:rPr lang="en-US" altLang="zh-CN">
                <a:sym typeface="+mn-ea"/>
              </a:rPr>
              <a:t>react</a:t>
            </a:r>
            <a:r>
              <a:rPr>
                <a:sym typeface="+mn-ea"/>
              </a:rPr>
              <a:t>项目集成</a:t>
            </a:r>
            <a:endParaRPr>
              <a:sym typeface="+mn-ea"/>
            </a:endParaRPr>
          </a:p>
          <a:p>
            <a:r>
              <a:rPr lang="en-US" altLang="zh-CN"/>
              <a:t>maptalks</a:t>
            </a:r>
            <a:r>
              <a:t>使用</a:t>
            </a:r>
          </a:p>
          <a:p>
            <a:pPr lvl="1"/>
            <a:r>
              <a:rPr lang="en-US" altLang="zh-CN"/>
              <a:t>map</a:t>
            </a:r>
            <a:r>
              <a:t>对象介绍和创建</a:t>
            </a:r>
          </a:p>
          <a:p>
            <a:pPr lvl="1"/>
            <a:r>
              <a:rPr lang="en-US" altLang="zh-CN"/>
              <a:t>GIS</a:t>
            </a:r>
            <a:r>
              <a:t>基础功能为例的属性和方法演示</a:t>
            </a:r>
          </a:p>
          <a:p>
            <a:pPr lvl="1"/>
            <a:r>
              <a:rPr lang="en-US" altLang="zh-CN"/>
              <a:t>TileLayer</a:t>
            </a:r>
            <a:r>
              <a:t>介绍和使用</a:t>
            </a:r>
          </a:p>
          <a:p>
            <a:pPr lvl="1"/>
            <a:r>
              <a:rPr lang="en-US" altLang="zh-CN"/>
              <a:t>TileSystem</a:t>
            </a:r>
            <a:r>
              <a:t>介绍</a:t>
            </a:r>
          </a:p>
          <a:p>
            <a:pPr lvl="1"/>
            <a:r>
              <a:rPr lang="en-US" altLang="zh-CN"/>
              <a:t>VectorLayer</a:t>
            </a:r>
            <a:endParaRPr lang="en-US" altLang="zh-CN"/>
          </a:p>
          <a:p>
            <a:pPr lvl="1"/>
            <a:r>
              <a:rPr lang="en-US" altLang="zh-CN"/>
              <a:t>Marker</a:t>
            </a:r>
            <a:endParaRPr lang="en-US" altLang="zh-CN"/>
          </a:p>
          <a:p>
            <a:pPr lvl="1"/>
            <a:r>
              <a:rPr lang="en-US" altLang="zh-CN"/>
              <a:t>infoWindow</a:t>
            </a:r>
            <a:endParaRPr lang="en-US" altLang="zh-CN"/>
          </a:p>
          <a:p>
            <a:pPr lvl="1"/>
            <a:r>
              <a:t>符号化实例演示说明</a:t>
            </a:r>
          </a:p>
        </p:txBody>
      </p:sp>
      <p:sp>
        <p:nvSpPr>
          <p:cNvPr id="4" name="标题 3"/>
          <p:cNvSpPr>
            <a:spLocks noGrp="1"/>
          </p:cNvSpPr>
          <p:nvPr>
            <p:ph type="title"/>
          </p:nvPr>
        </p:nvSpPr>
        <p:spPr/>
        <p:txBody>
          <a:bodyPr>
            <a:normAutofit fontScale="90000"/>
          </a:bodyPr>
          <a:p>
            <a:r>
              <a:rPr lang="zh-CN" altLang="en-US"/>
              <a:t>目录</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基础操作</a:t>
            </a:r>
            <a:endParaRPr lang="zh-CN" altLang="en-US"/>
          </a:p>
        </p:txBody>
      </p:sp>
      <p:sp>
        <p:nvSpPr>
          <p:cNvPr id="4" name="文本占位符 3"/>
          <p:cNvSpPr>
            <a:spLocks noGrp="1"/>
          </p:cNvSpPr>
          <p:nvPr>
            <p:ph type="body" sz="quarter" idx="11"/>
          </p:nvPr>
        </p:nvSpPr>
        <p:spPr/>
        <p:txBody>
          <a:bodyPr>
            <a:normAutofit fontScale="70000"/>
          </a:bodyPr>
          <a:p>
            <a:r>
              <a:rPr lang="en-US" altLang="zh-CN"/>
              <a:t>view</a:t>
            </a:r>
            <a:r>
              <a:rPr lang="zh-CN" altLang="en-US"/>
              <a:t>参数说明</a:t>
            </a:r>
            <a:endParaRPr lang="zh-CN" altLang="en-US"/>
          </a:p>
        </p:txBody>
      </p:sp>
      <p:sp>
        <p:nvSpPr>
          <p:cNvPr id="5" name="内容占位符 4"/>
          <p:cNvSpPr>
            <a:spLocks noGrp="1"/>
          </p:cNvSpPr>
          <p:nvPr>
            <p:ph sz="quarter" idx="10"/>
          </p:nvPr>
        </p:nvSpPr>
        <p:spPr/>
        <p:txBody>
          <a:bodyPr/>
          <a:p>
            <a:pPr marL="0" indent="0">
              <a:buNone/>
            </a:pPr>
            <a:r>
              <a:rPr lang="en-US" altLang="zh-CN"/>
              <a:t>{</a:t>
            </a:r>
            <a:endParaRPr lang="en-US" altLang="zh-CN"/>
          </a:p>
          <a:p>
            <a:pPr marL="0" indent="0">
              <a:buNone/>
            </a:pPr>
            <a:r>
              <a:rPr lang="en-US" altLang="zh-CN"/>
              <a:t>	zoom: </a:t>
            </a:r>
            <a:endParaRPr lang="en-US" altLang="zh-CN"/>
          </a:p>
          <a:p>
            <a:pPr marL="0" indent="0">
              <a:buNone/>
            </a:pPr>
            <a:r>
              <a:rPr lang="en-US" altLang="zh-CN"/>
              <a:t>	pitch:</a:t>
            </a:r>
            <a:endParaRPr lang="en-US" altLang="zh-CN"/>
          </a:p>
          <a:p>
            <a:pPr marL="0" indent="0">
              <a:buNone/>
            </a:pPr>
            <a:r>
              <a:rPr lang="en-US" altLang="zh-CN"/>
              <a:t>	bearing:</a:t>
            </a:r>
            <a:endParaRPr lang="en-US" altLang="zh-CN"/>
          </a:p>
          <a:p>
            <a:pPr marL="0" indent="0">
              <a:buNone/>
            </a:pPr>
            <a:r>
              <a:rPr lang="en-US" altLang="zh-CN"/>
              <a:t>	center:</a:t>
            </a:r>
            <a:endParaRPr lang="en-US" altLang="zh-CN"/>
          </a:p>
          <a:p>
            <a:pPr marL="0" indent="0">
              <a:buNone/>
            </a:pPr>
            <a:r>
              <a:rPr lang="en-US" altLang="zh-CN"/>
              <a:t>}</a:t>
            </a:r>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sym typeface="+mn-ea"/>
              </a:rPr>
              <a:t>maptalks</a:t>
            </a:r>
            <a:r>
              <a:rPr lang="zh-CN" altLang="en-US">
                <a:sym typeface="+mn-ea"/>
              </a:rPr>
              <a:t>基础操作</a:t>
            </a:r>
            <a:endParaRPr lang="zh-CN" altLang="en-US"/>
          </a:p>
        </p:txBody>
      </p:sp>
      <p:sp>
        <p:nvSpPr>
          <p:cNvPr id="4" name="文本占位符 3"/>
          <p:cNvSpPr>
            <a:spLocks noGrp="1"/>
          </p:cNvSpPr>
          <p:nvPr>
            <p:ph type="body" sz="quarter" idx="11"/>
          </p:nvPr>
        </p:nvSpPr>
        <p:spPr/>
        <p:txBody>
          <a:bodyPr>
            <a:normAutofit fontScale="70000"/>
          </a:bodyPr>
          <a:p>
            <a:r>
              <a:rPr lang="en-US" altLang="zh-CN">
                <a:sym typeface="+mn-ea"/>
              </a:rPr>
              <a:t>demo</a:t>
            </a:r>
            <a:r>
              <a:rPr lang="zh-CN" altLang="en-US">
                <a:sym typeface="+mn-ea"/>
              </a:rPr>
              <a:t>地址</a:t>
            </a:r>
            <a:endParaRPr lang="zh-CN" altLang="en-US"/>
          </a:p>
        </p:txBody>
      </p:sp>
      <p:sp>
        <p:nvSpPr>
          <p:cNvPr id="5" name="内容占位符 4"/>
          <p:cNvSpPr>
            <a:spLocks noGrp="1"/>
          </p:cNvSpPr>
          <p:nvPr>
            <p:ph sz="quarter" idx="10"/>
          </p:nvPr>
        </p:nvSpPr>
        <p:spPr/>
        <p:txBody>
          <a:bodyPr/>
          <a:p>
            <a:r>
              <a:rPr>
                <a:sym typeface="+mn-ea"/>
              </a:rPr>
              <a:t>https://github.com/dxiuxiu/react-ts-maptalks.git</a:t>
            </a:r>
            <a:endParaRPr lang="en-US" altLang="zh-CN"/>
          </a:p>
          <a:p>
            <a:pPr marL="0" indent="0">
              <a:buNone/>
            </a:pP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4294967295"/>
          </p:nvPr>
        </p:nvSpPr>
        <p:spPr>
          <a:xfrm>
            <a:off x="0" y="6582410"/>
            <a:ext cx="4114800" cy="267335"/>
          </a:xfrm>
        </p:spPr>
        <p:txBody>
          <a:bodyPr/>
          <a:p>
            <a:r>
              <a:rPr lang="en-US" altLang="zh-CN" smtClean="0"/>
              <a:t>@AndOrLab</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pPr marL="0" indent="0">
              <a:buNone/>
            </a:pPr>
            <a:endParaRPr lang="zh-CN" altLang="en-US"/>
          </a:p>
          <a:p>
            <a:r>
              <a:rPr lang="zh-CN" altLang="en-US"/>
              <a:t>项目是一个 HTML5 的地图引擎, 基于原生 ES6 Javascript 开发</a:t>
            </a:r>
            <a:endParaRPr lang="zh-CN" altLang="en-US"/>
          </a:p>
          <a:p>
            <a:pPr lvl="1"/>
            <a:r>
              <a:rPr lang="zh-CN" altLang="en-US"/>
              <a:t>二三维一体化地图, 通过二维地图的旋转 /倾斜增加三维视角</a:t>
            </a:r>
            <a:endParaRPr lang="zh-CN" altLang="en-US"/>
          </a:p>
          <a:p>
            <a:pPr lvl="1"/>
            <a:r>
              <a:rPr lang="zh-CN" altLang="en-US"/>
              <a:t>插件化设计, 能与其他图形库结合, 开发各种二三维效果, 例如 echarts/d3/THREE 等</a:t>
            </a:r>
            <a:endParaRPr lang="zh-CN" altLang="en-US"/>
          </a:p>
          <a:p>
            <a:pPr lvl="1"/>
            <a:r>
              <a:rPr lang="zh-CN" altLang="en-US"/>
              <a:t>很认真的优化了绘制性能</a:t>
            </a:r>
            <a:endParaRPr lang="zh-CN" altLang="en-US"/>
          </a:p>
          <a:p>
            <a:pPr lvl="1"/>
            <a:r>
              <a:rPr lang="zh-CN" altLang="en-US"/>
              <a:t>很重视测试, 有接近 1.5K 个单元测试用例, 所以稳定性还不错, 已经应用在很多大大小小的系统上了</a:t>
            </a:r>
            <a:endParaRPr lang="zh-CN" altLang="en-US"/>
          </a:p>
        </p:txBody>
      </p:sp>
      <p:sp>
        <p:nvSpPr>
          <p:cNvPr id="4" name="标题 3"/>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4" name="文本占位符 3"/>
          <p:cNvSpPr>
            <a:spLocks noGrp="1"/>
          </p:cNvSpPr>
          <p:nvPr>
            <p:ph type="body" sz="quarter" idx="11"/>
          </p:nvPr>
        </p:nvSpPr>
        <p:spPr/>
        <p:txBody>
          <a:bodyPr>
            <a:normAutofit fontScale="70000"/>
          </a:bodyPr>
          <a:p>
            <a:r>
              <a:rPr lang="en-US" altLang="zh-CN"/>
              <a:t>maptalks</a:t>
            </a:r>
            <a:r>
              <a:rPr lang="zh-CN" altLang="en-US"/>
              <a:t>插件</a:t>
            </a:r>
            <a:r>
              <a:rPr lang="en-US" altLang="zh-CN"/>
              <a:t>-maptalks.three</a:t>
            </a:r>
            <a:endParaRPr lang="en-US" altLang="zh-CN"/>
          </a:p>
        </p:txBody>
      </p:sp>
      <p:sp>
        <p:nvSpPr>
          <p:cNvPr id="5" name="内容占位符 4"/>
          <p:cNvSpPr>
            <a:spLocks noGrp="1"/>
          </p:cNvSpPr>
          <p:nvPr>
            <p:ph sz="quarter" idx="10"/>
          </p:nvPr>
        </p:nvSpPr>
        <p:spPr/>
        <p:txBody>
          <a:bodyPr/>
          <a:p>
            <a:r>
              <a:rPr lang="zh-CN" altLang="en-US"/>
              <a:t>http://maptalks.org/maptalks.three/demo/buildings.html</a:t>
            </a:r>
            <a:endParaRPr lang="zh-CN" altLang="en-US"/>
          </a:p>
          <a:p>
            <a:endParaRPr lang="zh-CN" altLang="en-US"/>
          </a:p>
          <a:p>
            <a:endParaRPr lang="zh-CN" altLang="en-US"/>
          </a:p>
          <a:p>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464185" y="2353310"/>
            <a:ext cx="8218805" cy="4229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4" name="文本占位符 3"/>
          <p:cNvSpPr>
            <a:spLocks noGrp="1"/>
          </p:cNvSpPr>
          <p:nvPr>
            <p:ph type="body" sz="quarter" idx="11"/>
          </p:nvPr>
        </p:nvSpPr>
        <p:spPr/>
        <p:txBody>
          <a:bodyPr>
            <a:normAutofit fontScale="70000"/>
          </a:bodyPr>
          <a:p>
            <a:r>
              <a:rPr lang="en-US" altLang="zh-CN">
                <a:sym typeface="+mn-ea"/>
              </a:rPr>
              <a:t>maptalks</a:t>
            </a:r>
            <a:r>
              <a:rPr lang="zh-CN" altLang="en-US">
                <a:sym typeface="+mn-ea"/>
              </a:rPr>
              <a:t>插件</a:t>
            </a:r>
            <a:r>
              <a:rPr lang="en-US" altLang="zh-CN">
                <a:sym typeface="+mn-ea"/>
              </a:rPr>
              <a:t>-maptalks.three</a:t>
            </a:r>
            <a:endParaRPr lang="en-US" altLang="zh-CN"/>
          </a:p>
          <a:p>
            <a:endParaRPr lang="zh-CN" altLang="en-US"/>
          </a:p>
          <a:p>
            <a:endParaRPr lang="zh-CN" altLang="en-US"/>
          </a:p>
        </p:txBody>
      </p:sp>
      <p:sp>
        <p:nvSpPr>
          <p:cNvPr id="5" name="内容占位符 4"/>
          <p:cNvSpPr>
            <a:spLocks noGrp="1"/>
          </p:cNvSpPr>
          <p:nvPr>
            <p:ph sz="quarter" idx="10"/>
          </p:nvPr>
        </p:nvSpPr>
        <p:spPr/>
        <p:txBody>
          <a:bodyPr/>
          <a:p>
            <a:r>
              <a:rPr lang="en-US" altLang="zh-CN"/>
              <a:t>http://maptalks.org/maptalks.three/demo/infantry.html</a:t>
            </a:r>
            <a:endParaRPr lang="en-US" altLang="zh-CN"/>
          </a:p>
          <a:p>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653415" y="1971040"/>
            <a:ext cx="6104890" cy="42951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4" name="文本占位符 3"/>
          <p:cNvSpPr>
            <a:spLocks noGrp="1"/>
          </p:cNvSpPr>
          <p:nvPr>
            <p:ph type="body" sz="quarter" idx="11"/>
          </p:nvPr>
        </p:nvSpPr>
        <p:spPr/>
        <p:txBody>
          <a:bodyPr>
            <a:normAutofit fontScale="70000"/>
          </a:bodyPr>
          <a:p>
            <a:r>
              <a:rPr lang="en-US" altLang="zh-CN"/>
              <a:t>maptalks</a:t>
            </a:r>
            <a:r>
              <a:rPr lang="zh-CN" altLang="en-US"/>
              <a:t>插件</a:t>
            </a:r>
            <a:r>
              <a:rPr lang="en-US" altLang="zh-CN"/>
              <a:t>-</a:t>
            </a:r>
            <a:r>
              <a:rPr lang="zh-CN" altLang="en-US">
                <a:sym typeface="+mn-ea"/>
              </a:rPr>
              <a:t>maptalks.mapboxgl</a:t>
            </a:r>
            <a:endParaRPr lang="en-US" altLang="zh-CN"/>
          </a:p>
        </p:txBody>
      </p:sp>
      <p:sp>
        <p:nvSpPr>
          <p:cNvPr id="5" name="内容占位符 4"/>
          <p:cNvSpPr>
            <a:spLocks noGrp="1"/>
          </p:cNvSpPr>
          <p:nvPr>
            <p:ph sz="quarter" idx="10"/>
          </p:nvPr>
        </p:nvSpPr>
        <p:spPr/>
        <p:txBody>
          <a:bodyPr/>
          <a:p>
            <a:r>
              <a:rPr lang="zh-CN" altLang="en-US"/>
              <a:t>https://github.com/maptalks/maptalks.mapboxgl</a:t>
            </a:r>
            <a:endParaRPr lang="zh-CN" altLang="en-US"/>
          </a:p>
          <a:p>
            <a:pPr lvl="1"/>
            <a:r>
              <a:rPr lang="zh-CN" altLang="en-US"/>
              <a:t>实现在</a:t>
            </a:r>
            <a:r>
              <a:rPr lang="en-US" altLang="zh-CN"/>
              <a:t>maptalks</a:t>
            </a:r>
            <a:r>
              <a:t>中对</a:t>
            </a:r>
            <a:r>
              <a:rPr lang="en-US" altLang="zh-CN"/>
              <a:t>mapbox</a:t>
            </a:r>
            <a:r>
              <a:t>服务的调用</a:t>
            </a:r>
            <a:endParaRPr lang="zh-CN" altLang="en-US"/>
          </a:p>
          <a:p>
            <a:pPr marL="0" indent="0">
              <a:buNone/>
            </a:pP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934720" y="2362200"/>
            <a:ext cx="5733415" cy="3609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4" name="文本占位符 3"/>
          <p:cNvSpPr>
            <a:spLocks noGrp="1"/>
          </p:cNvSpPr>
          <p:nvPr>
            <p:ph type="body" sz="quarter" idx="11"/>
          </p:nvPr>
        </p:nvSpPr>
        <p:spPr/>
        <p:txBody>
          <a:bodyPr>
            <a:normAutofit fontScale="70000"/>
          </a:bodyPr>
          <a:p>
            <a:r>
              <a:rPr lang="en-US" altLang="zh-CN"/>
              <a:t>maptalks</a:t>
            </a:r>
            <a:r>
              <a:rPr lang="zh-CN" altLang="en-US"/>
              <a:t>的局限</a:t>
            </a:r>
            <a:endParaRPr lang="zh-CN" altLang="en-US"/>
          </a:p>
        </p:txBody>
      </p:sp>
      <p:sp>
        <p:nvSpPr>
          <p:cNvPr id="5" name="内容占位符 4"/>
          <p:cNvSpPr>
            <a:spLocks noGrp="1"/>
          </p:cNvSpPr>
          <p:nvPr>
            <p:ph sz="quarter" idx="10"/>
          </p:nvPr>
        </p:nvSpPr>
        <p:spPr/>
        <p:txBody>
          <a:bodyPr/>
          <a:p>
            <a:r>
              <a:rPr lang="en-US" altLang="zh-CN"/>
              <a:t>maptalks</a:t>
            </a:r>
            <a:r>
              <a:t>的局限性主要在于它只能加载切片服务，所以基于动态服务的所有功能都不能实现，比如地图查询，冲突分析等等一系列更偏向</a:t>
            </a:r>
            <a:r>
              <a:rPr lang="en-US" altLang="zh-CN"/>
              <a:t>GIS</a:t>
            </a:r>
            <a:r>
              <a:t>的功能。</a:t>
            </a:r>
          </a:p>
          <a:p>
            <a:r>
              <a:t>什么是动态服务？动态服务和切片服务的区别？</a:t>
            </a:r>
          </a:p>
          <a:p>
            <a:pPr marL="0" indent="0">
              <a:buNone/>
            </a:pPr>
            <a:r>
              <a:rPr lang="en-US" altLang="zh-CN">
                <a:sym typeface="+mn-ea"/>
              </a:rPr>
              <a:t>		</a:t>
            </a:r>
            <a:r>
              <a:rPr>
                <a:sym typeface="+mn-ea"/>
              </a:rPr>
              <a:t>切片后显示效率高，不切片的话每次加载或图像范围发生变化都需要重新渲染地图由</a:t>
            </a:r>
            <a:r>
              <a:rPr lang="en-US" altLang="zh-CN">
                <a:sym typeface="+mn-ea"/>
              </a:rPr>
              <a:t>		</a:t>
            </a:r>
            <a:r>
              <a:rPr>
                <a:sym typeface="+mn-ea"/>
              </a:rPr>
              <a:t>此可见：</a:t>
            </a:r>
            <a:endParaRPr>
              <a:sym typeface="+mn-ea"/>
            </a:endParaRPr>
          </a:p>
          <a:p>
            <a:pPr lvl="1"/>
            <a:r>
              <a:rPr>
                <a:sym typeface="+mn-ea"/>
              </a:rPr>
              <a:t>动态服务是实时渲染的，它不能脱离服务器可支持编辑、查询、分析等功能。</a:t>
            </a:r>
            <a:endParaRPr>
              <a:sym typeface="+mn-ea"/>
            </a:endParaRPr>
          </a:p>
          <a:p>
            <a:pPr lvl="1"/>
            <a:r>
              <a:rPr>
                <a:sym typeface="+mn-ea"/>
              </a:rPr>
              <a:t>切片服务本质是一张张图片、只能浏览，可实现离线。</a:t>
            </a:r>
            <a:endParaRPr>
              <a:sym typeface="+mn-ea"/>
            </a:endParaRPr>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479062" y="1079653"/>
            <a:ext cx="11234058" cy="5502666"/>
          </a:xfrm>
        </p:spPr>
        <p:txBody>
          <a:bodyPr/>
          <a:p>
            <a:r>
              <a:rPr lang="zh-CN" altLang="en-US"/>
              <a:t>依赖安装</a:t>
            </a:r>
            <a:endParaRPr lang="zh-CN" altLang="en-US"/>
          </a:p>
          <a:p>
            <a:r>
              <a:rPr lang="en-US" altLang="zh-CN"/>
              <a:t>ts</a:t>
            </a:r>
            <a:r>
              <a:t>支持</a:t>
            </a:r>
          </a:p>
          <a:p>
            <a:r>
              <a:t>包的导入</a:t>
            </a:r>
          </a:p>
        </p:txBody>
      </p:sp>
      <p:sp>
        <p:nvSpPr>
          <p:cNvPr id="4" name="标题 3"/>
          <p:cNvSpPr>
            <a:spLocks noGrp="1"/>
          </p:cNvSpPr>
          <p:nvPr>
            <p:ph type="title"/>
          </p:nvPr>
        </p:nvSpPr>
        <p:spPr/>
        <p:txBody>
          <a:bodyPr>
            <a:normAutofit fontScale="90000"/>
          </a:bodyPr>
          <a:p>
            <a:r>
              <a:rPr lang="en-US" altLang="zh-CN">
                <a:sym typeface="+mn-ea"/>
              </a:rPr>
              <a:t>maptaks</a:t>
            </a:r>
            <a:r>
              <a:rPr>
                <a:sym typeface="+mn-ea"/>
              </a:rPr>
              <a:t>与基于</a:t>
            </a:r>
            <a:r>
              <a:rPr lang="en-US" altLang="zh-CN">
                <a:sym typeface="+mn-ea"/>
              </a:rPr>
              <a:t>ts</a:t>
            </a:r>
            <a:r>
              <a:rPr>
                <a:sym typeface="+mn-ea"/>
              </a:rPr>
              <a:t>的</a:t>
            </a:r>
            <a:r>
              <a:rPr lang="en-US" altLang="zh-CN">
                <a:sym typeface="+mn-ea"/>
              </a:rPr>
              <a:t>react</a:t>
            </a:r>
            <a:r>
              <a:rPr>
                <a:sym typeface="+mn-ea"/>
              </a:rPr>
              <a:t>项目集成</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map</a:t>
            </a:r>
            <a:r>
              <a:rPr lang="zh-CN" altLang="en-US"/>
              <a:t>对象介绍</a:t>
            </a:r>
            <a:endParaRPr lang="zh-CN" altLang="en-US"/>
          </a:p>
        </p:txBody>
      </p:sp>
      <p:sp>
        <p:nvSpPr>
          <p:cNvPr id="5" name="内容占位符 4"/>
          <p:cNvSpPr>
            <a:spLocks noGrp="1"/>
          </p:cNvSpPr>
          <p:nvPr>
            <p:ph sz="quarter" idx="10"/>
          </p:nvPr>
        </p:nvSpPr>
        <p:spPr/>
        <p:txBody>
          <a:bodyPr/>
          <a:p>
            <a:pPr marL="0" indent="0">
              <a:buNone/>
            </a:pPr>
            <a:r>
              <a:rPr lang="en-US" altLang="zh-CN"/>
              <a:t>map</a:t>
            </a:r>
            <a:r>
              <a:t>对象是</a:t>
            </a:r>
            <a:r>
              <a:rPr lang="en-US" altLang="zh-CN"/>
              <a:t>GIS</a:t>
            </a:r>
            <a:r>
              <a:t>开发的基础和核心，后续的所有</a:t>
            </a:r>
            <a:r>
              <a:rPr lang="en-US" altLang="zh-CN">
                <a:sym typeface="+mn-ea"/>
              </a:rPr>
              <a:t>GIS</a:t>
            </a:r>
            <a:r>
              <a:t>操作都基于</a:t>
            </a:r>
            <a:r>
              <a:rPr lang="en-US" altLang="zh-CN"/>
              <a:t>map</a:t>
            </a:r>
            <a:r>
              <a:t>对象。</a:t>
            </a:r>
          </a:p>
          <a:p>
            <a:pPr marL="0" indent="0">
              <a:buNone/>
            </a:pPr>
            <a:r>
              <a:t>基于</a:t>
            </a:r>
            <a:r>
              <a:rPr lang="en-US" altLang="zh-CN"/>
              <a:t>maptalks</a:t>
            </a:r>
            <a:r>
              <a:t>的</a:t>
            </a:r>
            <a:r>
              <a:rPr lang="en-US" altLang="zh-CN">
                <a:sym typeface="+mn-ea"/>
              </a:rPr>
              <a:t>GIS</a:t>
            </a:r>
            <a:r>
              <a:t>开发中</a:t>
            </a:r>
            <a:r>
              <a:rPr lang="en-US" altLang="zh-CN"/>
              <a:t>map</a:t>
            </a:r>
            <a:r>
              <a:t>对象由</a:t>
            </a:r>
            <a:r>
              <a:rPr lang="en-US" altLang="zh-CN"/>
              <a:t>Map</a:t>
            </a:r>
            <a:r>
              <a:t>类创建，该类包含多种属性、方法和事件。</a:t>
            </a: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培训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2490</Words>
  <Application>WPS 演示</Application>
  <PresentationFormat>宽屏</PresentationFormat>
  <Paragraphs>225</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Arial</vt:lpstr>
      <vt:lpstr>微软雅黑</vt:lpstr>
      <vt:lpstr>Arial Unicode MS</vt:lpstr>
      <vt:lpstr>Arial Black</vt:lpstr>
      <vt:lpstr>黑体</vt:lpstr>
      <vt:lpstr>等线</vt:lpstr>
      <vt:lpstr>培训主题​​</vt:lpstr>
      <vt:lpstr>maptalks介绍和基于ts的react项目的集成、使用</vt:lpstr>
      <vt:lpstr>目录</vt:lpstr>
      <vt:lpstr>maptalks介绍</vt:lpstr>
      <vt:lpstr>maptalks介绍</vt:lpstr>
      <vt:lpstr>maptalks介绍</vt:lpstr>
      <vt:lpstr>maptalks介绍</vt:lpstr>
      <vt:lpstr>maptalks介绍</vt:lpstr>
      <vt:lpstr>maptaks与基于ts的react项目集成</vt:lpstr>
      <vt:lpstr>maptalks使用</vt:lpstr>
      <vt:lpstr>maptalks使用</vt:lpstr>
      <vt:lpstr>maptalks使用</vt:lpstr>
      <vt:lpstr>maptalks使用</vt:lpstr>
      <vt:lpstr>maptalks使用</vt:lpstr>
      <vt:lpstr>maptalks使用</vt:lpstr>
      <vt:lpstr>maptalks使用</vt:lpstr>
      <vt:lpstr>maptalks使用</vt:lpstr>
      <vt:lpstr>maptalks使用</vt:lpstr>
      <vt:lpstr>maptalks的使用</vt:lpstr>
      <vt:lpstr>maptalks的使用 </vt:lpstr>
      <vt:lpstr>maptalks基础操作</vt:lpstr>
      <vt:lpstr>maptalks基础操作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 zhongren</dc:creator>
  <cp:lastModifiedBy>dxx</cp:lastModifiedBy>
  <cp:revision>30</cp:revision>
  <dcterms:created xsi:type="dcterms:W3CDTF">2018-10-18T13:27:00Z</dcterms:created>
  <dcterms:modified xsi:type="dcterms:W3CDTF">2018-11-13T07:50:50Z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