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80" r:id="rId5"/>
    <p:sldId id="295" r:id="rId6"/>
    <p:sldId id="258" r:id="rId7"/>
    <p:sldId id="261" r:id="rId8"/>
    <p:sldId id="260" r:id="rId9"/>
    <p:sldId id="270" r:id="rId10"/>
    <p:sldId id="262" r:id="rId11"/>
    <p:sldId id="263" r:id="rId12"/>
    <p:sldId id="264" r:id="rId13"/>
    <p:sldId id="265" r:id="rId14"/>
    <p:sldId id="267" r:id="rId15"/>
    <p:sldId id="268" r:id="rId16"/>
    <p:sldId id="266" r:id="rId17"/>
    <p:sldId id="269"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73224" autoAdjust="0"/>
  </p:normalViewPr>
  <p:slideViewPr>
    <p:cSldViewPr snapToGrid="0">
      <p:cViewPr>
        <p:scale>
          <a:sx n="66" d="100"/>
          <a:sy n="66" d="100"/>
        </p:scale>
        <p:origin x="828" y="621"/>
      </p:cViewPr>
      <p:guideLst/>
    </p:cSldViewPr>
  </p:slideViewPr>
  <p:notesTextViewPr>
    <p:cViewPr>
      <p:scale>
        <a:sx n="3" d="2"/>
        <a:sy n="3" d="2"/>
      </p:scale>
      <p:origin x="0" y="0"/>
    </p:cViewPr>
  </p:notesTextViewPr>
  <p:sorterViewPr>
    <p:cViewPr>
      <p:scale>
        <a:sx n="33" d="100"/>
        <a:sy n="33" d="100"/>
      </p:scale>
      <p:origin x="0" y="-777"/>
    </p:cViewPr>
  </p:sorterViewPr>
  <p:notesViewPr>
    <p:cSldViewPr snapToGrid="0">
      <p:cViewPr varScale="1">
        <p:scale>
          <a:sx n="55" d="100"/>
          <a:sy n="55" d="100"/>
        </p:scale>
        <p:origin x="2544"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4BB6F-993F-4068-B994-8BF707AA5F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18A2-48F6-4283-A00A-7306B6936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起始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741624"/>
            <a:ext cx="9144000" cy="1374753"/>
          </a:xfrm>
        </p:spPr>
        <p:txBody>
          <a:bodyPr anchor="b"/>
          <a:lstStyle>
            <a:lvl1pPr algn="ctr">
              <a:defRPr sz="6000">
                <a:latin typeface="+mj-ea"/>
                <a:ea typeface="+mj-ea"/>
              </a:defRPr>
            </a:lvl1pPr>
          </a:lstStyle>
          <a:p>
            <a:r>
              <a:rPr lang="zh-CN" altLang="en-US" dirty="0" smtClean="0"/>
              <a:t>主标题</a:t>
            </a:r>
            <a:endParaRPr lang="zh-CN" altLang="en-US" dirty="0"/>
          </a:p>
        </p:txBody>
      </p:sp>
      <p:sp>
        <p:nvSpPr>
          <p:cNvPr id="3" name="副标题 2"/>
          <p:cNvSpPr>
            <a:spLocks noGrp="1"/>
          </p:cNvSpPr>
          <p:nvPr>
            <p:ph type="subTitle" idx="1" hasCustomPrompt="1"/>
          </p:nvPr>
        </p:nvSpPr>
        <p:spPr>
          <a:xfrm>
            <a:off x="5221538" y="4408083"/>
            <a:ext cx="5446462" cy="422517"/>
          </a:xfrm>
        </p:spPr>
        <p:txBody>
          <a:bodyPr/>
          <a:lstStyle>
            <a:lvl1pPr marL="0" indent="0" algn="ctr">
              <a:buNone/>
              <a:defRPr sz="2400">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副标题或作者</a:t>
            </a:r>
            <a:endParaRPr lang="zh-CN" altLang="en-US" dirty="0"/>
          </a:p>
        </p:txBody>
      </p:sp>
      <p:sp>
        <p:nvSpPr>
          <p:cNvPr id="6" name="页脚占位符 5"/>
          <p:cNvSpPr>
            <a:spLocks noGrp="1"/>
          </p:cNvSpPr>
          <p:nvPr>
            <p:ph type="ftr" sz="quarter" idx="10"/>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sp>
        <p:nvSpPr>
          <p:cNvPr id="6" name="Content Placeholder 4"/>
          <p:cNvSpPr>
            <a:spLocks noGrp="1"/>
          </p:cNvSpPr>
          <p:nvPr>
            <p:ph sz="quarter" idx="10" hasCustomPrompt="1"/>
          </p:nvPr>
        </p:nvSpPr>
        <p:spPr>
          <a:xfrm>
            <a:off x="464457" y="1014248"/>
            <a:ext cx="11234058" cy="5502666"/>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4"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2" name="页脚占位符 1"/>
          <p:cNvSpPr>
            <a:spLocks noGrp="1"/>
          </p:cNvSpPr>
          <p:nvPr>
            <p:ph type="ftr" sz="quarter" idx="11"/>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6" name="文本占位符 5"/>
          <p:cNvSpPr>
            <a:spLocks noGrp="1"/>
          </p:cNvSpPr>
          <p:nvPr>
            <p:ph type="body" sz="quarter" idx="11" hasCustomPrompt="1"/>
          </p:nvPr>
        </p:nvSpPr>
        <p:spPr>
          <a:xfrm>
            <a:off x="276945" y="908717"/>
            <a:ext cx="7602538" cy="428625"/>
          </a:xfrm>
        </p:spPr>
        <p:txBody>
          <a:bodyPr/>
          <a:lstStyle>
            <a:lvl1pPr marL="0" indent="0">
              <a:buNone/>
              <a:defRPr>
                <a:latin typeface="+mj-ea"/>
                <a:ea typeface="+mj-ea"/>
              </a:defRPr>
            </a:lvl1pPr>
            <a:lvl3pPr marL="914400" indent="0">
              <a:buNone/>
              <a:defRPr/>
            </a:lvl3pPr>
            <a:lvl4pPr marL="1371600" indent="0">
              <a:buNone/>
              <a:defRPr/>
            </a:lvl4pPr>
            <a:lvl5pPr marL="1828800" indent="0">
              <a:buNone/>
              <a:defRPr/>
            </a:lvl5pPr>
          </a:lstStyle>
          <a:p>
            <a:pPr lvl="0"/>
            <a:r>
              <a:rPr lang="zh-CN" altLang="en-US" dirty="0" smtClean="0"/>
              <a:t>二级标题</a:t>
            </a:r>
            <a:endParaRPr lang="zh-CN" altLang="en-US" dirty="0" smtClean="0"/>
          </a:p>
        </p:txBody>
      </p:sp>
      <p:sp>
        <p:nvSpPr>
          <p:cNvPr id="5" name="Content Placeholder 4"/>
          <p:cNvSpPr>
            <a:spLocks noGrp="1"/>
          </p:cNvSpPr>
          <p:nvPr>
            <p:ph sz="quarter" idx="10" hasCustomPrompt="1"/>
          </p:nvPr>
        </p:nvSpPr>
        <p:spPr>
          <a:xfrm>
            <a:off x="464457" y="1476703"/>
            <a:ext cx="11234058" cy="5040211"/>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3" name="页脚占位符 2"/>
          <p:cNvSpPr>
            <a:spLocks noGrp="1"/>
          </p:cNvSpPr>
          <p:nvPr>
            <p:ph type="ftr" sz="quarter" idx="12"/>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7" name="文本框 6"/>
          <p:cNvSpPr txBox="1"/>
          <p:nvPr userDrawn="1"/>
        </p:nvSpPr>
        <p:spPr>
          <a:xfrm>
            <a:off x="4478457" y="2644170"/>
            <a:ext cx="3235086" cy="1569660"/>
          </a:xfrm>
          <a:prstGeom prst="rect">
            <a:avLst/>
          </a:prstGeom>
          <a:noFill/>
        </p:spPr>
        <p:txBody>
          <a:bodyPr wrap="square" rtlCol="0">
            <a:spAutoFit/>
          </a:bodyPr>
          <a:lstStyle/>
          <a:p>
            <a:pPr algn="ctr"/>
            <a:r>
              <a:rPr lang="zh-CN" altLang="en-US" sz="9600" dirty="0" smtClean="0">
                <a:latin typeface="+mj-ea"/>
                <a:ea typeface="+mj-ea"/>
              </a:rPr>
              <a:t>谢谢</a:t>
            </a:r>
            <a:endParaRPr lang="zh-CN" altLang="en-US" sz="9600" dirty="0">
              <a:latin typeface="+mj-ea"/>
              <a:ea typeface="+mj-ea"/>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@AndOrLab</a:t>
            </a:r>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3"/>
          </p:nvPr>
        </p:nvSpPr>
        <p:spPr>
          <a:xfrm>
            <a:off x="4038600" y="6582229"/>
            <a:ext cx="4114800" cy="26760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@AndOrLab</a:t>
            </a: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366645"/>
            <a:ext cx="9144000" cy="1750060"/>
          </a:xfrm>
        </p:spPr>
        <p:txBody>
          <a:bodyPr>
            <a:normAutofit fontScale="90000"/>
          </a:bodyPr>
          <a:p>
            <a:r>
              <a:rPr lang="en-US" altLang="zh-CN"/>
              <a:t>maptalks</a:t>
            </a:r>
            <a:r>
              <a:rPr lang="zh-CN" altLang="en-US"/>
              <a:t>介绍与基于</a:t>
            </a:r>
            <a:r>
              <a:rPr lang="en-US" altLang="zh-CN"/>
              <a:t>ts</a:t>
            </a:r>
            <a:r>
              <a:rPr lang="zh-CN" altLang="en-US"/>
              <a:t>的</a:t>
            </a:r>
            <a:r>
              <a:rPr lang="en-US" altLang="zh-CN"/>
              <a:t>react</a:t>
            </a:r>
            <a:r>
              <a:rPr lang="zh-CN" altLang="en-US"/>
              <a:t>项目集成和使用</a:t>
            </a:r>
            <a:endParaRPr lang="zh-CN" altLang="en-US"/>
          </a:p>
        </p:txBody>
      </p:sp>
      <p:sp>
        <p:nvSpPr>
          <p:cNvPr id="3" name="副标题 2"/>
          <p:cNvSpPr>
            <a:spLocks noGrp="1"/>
          </p:cNvSpPr>
          <p:nvPr>
            <p:ph type="subTitle" idx="1"/>
          </p:nvPr>
        </p:nvSpPr>
        <p:spPr/>
        <p:txBody>
          <a:bodyPr>
            <a:normAutofit fontScale="80000"/>
          </a:bodyPr>
          <a:p>
            <a:r>
              <a:rPr lang="zh-CN" altLang="en-US"/>
              <a:t>杜秀秀</a:t>
            </a:r>
            <a:endParaRPr lang="zh-CN" altLang="en-US"/>
          </a:p>
        </p:txBody>
      </p:sp>
      <p:sp>
        <p:nvSpPr>
          <p:cNvPr id="4" name="页脚占位符 3"/>
          <p:cNvSpPr>
            <a:spLocks noGrp="1"/>
          </p:cNvSpPr>
          <p:nvPr>
            <p:ph type="ftr" sz="quarter" idx="10"/>
          </p:nvPr>
        </p:nvSpPr>
        <p:spPr/>
        <p:txBody>
          <a:bodyPr/>
          <a:p>
            <a:r>
              <a:rPr lang="en-US" altLang="zh-CN" smtClean="0"/>
              <a:t>@AndOrLab</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pPr marL="0" indent="0">
              <a:buNone/>
            </a:pPr>
            <a:r>
              <a:t>与切片服务加载关系最密切的就是瓦片矩阵的编号规则和瓦片原点不一样，只有按照对应的举矩阵规则才能正确加载对应类别的切片服务，比如</a:t>
            </a:r>
            <a:r>
              <a:rPr lang="en-US" altLang="zh-CN"/>
              <a:t>maptalks</a:t>
            </a:r>
            <a:r>
              <a:t>的</a:t>
            </a:r>
            <a:r>
              <a:rPr lang="en-US" altLang="zh-CN"/>
              <a:t>API</a:t>
            </a:r>
            <a:r>
              <a:t>中可以看到一个名为</a:t>
            </a:r>
            <a:r>
              <a:rPr lang="en-US" altLang="zh-CN"/>
              <a:t>WMSTileLayer</a:t>
            </a:r>
            <a:r>
              <a:t>的类，它就是用于加载</a:t>
            </a:r>
            <a:r>
              <a:rPr lang="en-US" altLang="zh-CN"/>
              <a:t>WMS</a:t>
            </a:r>
            <a:r>
              <a:t>切片服务的，但是除了</a:t>
            </a:r>
            <a:r>
              <a:rPr lang="en-US" altLang="zh-CN"/>
              <a:t>WMS</a:t>
            </a:r>
            <a:r>
              <a:t>切片服务还有其他类型的切片，比如常见的</a:t>
            </a:r>
            <a:r>
              <a:rPr lang="en-US" altLang="zh-CN"/>
              <a:t>Arcgis</a:t>
            </a:r>
            <a:r>
              <a:t>的切片服务等，这是涉及到</a:t>
            </a:r>
            <a:r>
              <a:rPr lang="en-US" altLang="zh-CN"/>
              <a:t>maptalks</a:t>
            </a:r>
            <a:r>
              <a:t>提供的</a:t>
            </a:r>
            <a:r>
              <a:rPr lang="en-US" altLang="zh-CN"/>
              <a:t>TileSystem(</a:t>
            </a:r>
            <a:r>
              <a:t>切片系统</a:t>
            </a:r>
            <a:r>
              <a:rPr lang="en-US" altLang="zh-CN"/>
              <a:t>)</a:t>
            </a:r>
            <a:r>
              <a:t>了，</a:t>
            </a:r>
            <a:r>
              <a:rPr>
                <a:sym typeface="+mn-ea"/>
              </a:rPr>
              <a:t>TileSystem在这里就是用来来描述瓦片服务的瓦片原点和瓦片编号规则.</a:t>
            </a:r>
            <a:endParaRPr lang="zh-CN" altLang="en-US"/>
          </a:p>
          <a:p>
            <a:pPr marL="0" indent="0">
              <a:buNone/>
            </a:pP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TileSystem</a:t>
            </a:r>
            <a:endParaRPr lang="en-US" altLang="zh-CN"/>
          </a:p>
        </p:txBody>
      </p:sp>
      <p:sp>
        <p:nvSpPr>
          <p:cNvPr id="5" name="内容占位符 4"/>
          <p:cNvSpPr>
            <a:spLocks noGrp="1"/>
          </p:cNvSpPr>
          <p:nvPr>
            <p:ph sz="quarter" idx="10"/>
          </p:nvPr>
        </p:nvSpPr>
        <p:spPr>
          <a:xfrm>
            <a:off x="479697" y="1542108"/>
            <a:ext cx="11234058" cy="5040211"/>
          </a:xfrm>
        </p:spPr>
        <p:txBody>
          <a:bodyPr/>
          <a:p>
            <a:endParaRPr lang="zh-CN" altLang="en-US"/>
          </a:p>
          <a:p>
            <a:r>
              <a:rPr lang="zh-CN" altLang="en-US"/>
              <a:t>https://github.com/maptalks/maptalks.js/blob/master/src/layer/tile/tileinfo/TileSystem.js#L49</a:t>
            </a:r>
            <a:endParaRPr lang="zh-CN" altLang="en-US"/>
          </a:p>
          <a:p>
            <a:r>
              <a:rPr lang="zh-CN" altLang="en-US"/>
              <a:t>不同空间参考的瓦片服务有不同的瓦片原点, 瓦片编号规则, TileLayer用TileSystem来描述瓦片服务的瓦片原点和瓦片编号规则.</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96925" y="3384550"/>
            <a:ext cx="9236075" cy="2763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VectorLayer</a:t>
            </a:r>
            <a:endParaRPr lang="en-US" altLang="zh-CN"/>
          </a:p>
        </p:txBody>
      </p:sp>
      <p:sp>
        <p:nvSpPr>
          <p:cNvPr id="5" name="内容占位符 4"/>
          <p:cNvSpPr>
            <a:spLocks noGrp="1"/>
          </p:cNvSpPr>
          <p:nvPr>
            <p:ph sz="quarter" idx="10"/>
          </p:nvPr>
        </p:nvSpPr>
        <p:spPr/>
        <p:txBody>
          <a:bodyPr/>
          <a:p>
            <a:r>
              <a:t>字面翻译就是向量图层，它的作用可以直接在接口说明中看到，它实现了</a:t>
            </a:r>
            <a:r>
              <a:rPr lang="en-US" altLang="zh-CN"/>
              <a:t>OverlayLayer</a:t>
            </a:r>
            <a:endParaRPr lang="en-US" altLang="zh-CN"/>
          </a:p>
          <a:p/>
          <a:p/>
          <a:p/>
          <a:p/>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61340" y="1957070"/>
            <a:ext cx="7592060" cy="1595755"/>
          </a:xfrm>
          <a:prstGeom prst="rect">
            <a:avLst/>
          </a:prstGeom>
        </p:spPr>
      </p:pic>
      <p:pic>
        <p:nvPicPr>
          <p:cNvPr id="7" name="图片 6"/>
          <p:cNvPicPr>
            <a:picLocks noChangeAspect="1"/>
          </p:cNvPicPr>
          <p:nvPr/>
        </p:nvPicPr>
        <p:blipFill>
          <a:blip r:embed="rId2"/>
          <a:stretch>
            <a:fillRect/>
          </a:stretch>
        </p:blipFill>
        <p:spPr>
          <a:xfrm>
            <a:off x="561340" y="3988435"/>
            <a:ext cx="7592695" cy="1729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Marker</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内容占位符 5"/>
          <p:cNvPicPr>
            <a:picLocks noChangeAspect="1"/>
          </p:cNvPicPr>
          <p:nvPr>
            <p:ph sz="quarter" idx="10"/>
          </p:nvPr>
        </p:nvPicPr>
        <p:blipFill>
          <a:blip r:embed="rId1"/>
          <a:stretch>
            <a:fillRect/>
          </a:stretch>
        </p:blipFill>
        <p:spPr>
          <a:xfrm>
            <a:off x="417830" y="1610995"/>
            <a:ext cx="8327390" cy="4229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infoWindow</a:t>
            </a:r>
            <a:endParaRPr lang="en-US" altLang="zh-CN"/>
          </a:p>
        </p:txBody>
      </p:sp>
      <p:sp>
        <p:nvSpPr>
          <p:cNvPr id="5" name="内容占位符 4"/>
          <p:cNvSpPr>
            <a:spLocks noGrp="1"/>
          </p:cNvSpPr>
          <p:nvPr>
            <p:ph sz="quarter" idx="10"/>
          </p:nvPr>
        </p:nvSpPr>
        <p:spPr/>
        <p:txBody>
          <a:bodyPr/>
          <a:p>
            <a:r>
              <a:rPr lang="zh-CN" altLang="en-US"/>
              <a:t>https://github.com/maptalks/maptalks.js/blob/master/src/geometry/ext/Geometry.InfoWindow.js#L16</a:t>
            </a:r>
            <a:endParaRPr lang="zh-CN" altLang="en-US"/>
          </a:p>
          <a:p>
            <a:r>
              <a:rPr lang="zh-CN" altLang="en-US"/>
              <a:t>http://maptalks.org/maptalks.js/api/0.x/ui.InfoWindow.html#options</a:t>
            </a:r>
            <a:endParaRPr lang="zh-CN" altLang="en-US"/>
          </a:p>
          <a:p>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7" name="图片 6"/>
          <p:cNvPicPr>
            <a:picLocks noChangeAspect="1"/>
          </p:cNvPicPr>
          <p:nvPr/>
        </p:nvPicPr>
        <p:blipFill>
          <a:blip r:embed="rId1"/>
          <a:stretch>
            <a:fillRect/>
          </a:stretch>
        </p:blipFill>
        <p:spPr>
          <a:xfrm>
            <a:off x="595630" y="2771775"/>
            <a:ext cx="9380220" cy="18084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的使用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符号化</a:t>
            </a:r>
            <a:endParaRPr lang="zh-CN" altLang="en-US"/>
          </a:p>
        </p:txBody>
      </p:sp>
      <p:sp>
        <p:nvSpPr>
          <p:cNvPr id="5" name="内容占位符 4"/>
          <p:cNvSpPr>
            <a:spLocks noGrp="1"/>
          </p:cNvSpPr>
          <p:nvPr>
            <p:ph sz="quarter" idx="10"/>
          </p:nvPr>
        </p:nvSpPr>
        <p:spPr/>
        <p:txBody>
          <a:bodyPr/>
          <a:p>
            <a:r>
              <a:rPr lang="en-US" altLang="zh-CN"/>
              <a:t>gis</a:t>
            </a:r>
            <a:r>
              <a:t>开发中最常用的功能之一，可以将一个个点结合坐标信息展示在地图上</a:t>
            </a:r>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87375" y="2049145"/>
            <a:ext cx="7888605" cy="36061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基础操作</a:t>
            </a:r>
            <a:endParaRPr lang="zh-CN" altLang="en-US"/>
          </a:p>
        </p:txBody>
      </p:sp>
      <p:sp>
        <p:nvSpPr>
          <p:cNvPr id="4" name="文本占位符 3"/>
          <p:cNvSpPr>
            <a:spLocks noGrp="1"/>
          </p:cNvSpPr>
          <p:nvPr>
            <p:ph type="body" sz="quarter" idx="11"/>
          </p:nvPr>
        </p:nvSpPr>
        <p:spPr/>
        <p:txBody>
          <a:bodyPr>
            <a:normAutofit fontScale="70000"/>
          </a:bodyPr>
          <a:p>
            <a:r>
              <a:rPr lang="en-US" altLang="zh-CN"/>
              <a:t>view</a:t>
            </a:r>
            <a:r>
              <a:rPr lang="zh-CN" altLang="en-US"/>
              <a:t>参数说明</a:t>
            </a:r>
            <a:endParaRPr lang="zh-CN" altLang="en-US"/>
          </a:p>
        </p:txBody>
      </p:sp>
      <p:sp>
        <p:nvSpPr>
          <p:cNvPr id="5" name="内容占位符 4"/>
          <p:cNvSpPr>
            <a:spLocks noGrp="1"/>
          </p:cNvSpPr>
          <p:nvPr>
            <p:ph sz="quarter" idx="10"/>
          </p:nvPr>
        </p:nvSpPr>
        <p:spPr/>
        <p:txBody>
          <a:bodyPr/>
          <a:p>
            <a:pPr marL="0" indent="0">
              <a:buNone/>
            </a:pPr>
            <a:r>
              <a:rPr lang="en-US" altLang="zh-CN"/>
              <a:t>{</a:t>
            </a:r>
            <a:endParaRPr lang="en-US" altLang="zh-CN"/>
          </a:p>
          <a:p>
            <a:pPr marL="0" indent="0">
              <a:buNone/>
            </a:pPr>
            <a:r>
              <a:rPr lang="en-US" altLang="zh-CN"/>
              <a:t>	zoom: </a:t>
            </a:r>
            <a:endParaRPr lang="en-US" altLang="zh-CN"/>
          </a:p>
          <a:p>
            <a:pPr marL="0" indent="0">
              <a:buNone/>
            </a:pPr>
            <a:r>
              <a:rPr lang="en-US" altLang="zh-CN"/>
              <a:t>	pitch:</a:t>
            </a:r>
            <a:endParaRPr lang="en-US" altLang="zh-CN"/>
          </a:p>
          <a:p>
            <a:pPr marL="0" indent="0">
              <a:buNone/>
            </a:pPr>
            <a:r>
              <a:rPr lang="en-US" altLang="zh-CN"/>
              <a:t>	bearing:</a:t>
            </a:r>
            <a:endParaRPr lang="en-US" altLang="zh-CN"/>
          </a:p>
          <a:p>
            <a:pPr marL="0" indent="0">
              <a:buNone/>
            </a:pPr>
            <a:r>
              <a:rPr lang="en-US" altLang="zh-CN"/>
              <a:t>	center:</a:t>
            </a:r>
            <a:endParaRPr lang="en-US" altLang="zh-CN"/>
          </a:p>
          <a:p>
            <a:pPr marL="0" indent="0">
              <a:buNone/>
            </a:pPr>
            <a:r>
              <a:rPr lang="en-US" altLang="zh-CN"/>
              <a:t>}</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4294967295"/>
          </p:nvPr>
        </p:nvSpPr>
        <p:spPr>
          <a:xfrm>
            <a:off x="0" y="6582410"/>
            <a:ext cx="4114800" cy="267335"/>
          </a:xfrm>
        </p:spPr>
        <p:txBody>
          <a:bodyPr/>
          <a:p>
            <a:r>
              <a:rPr lang="en-US" altLang="zh-CN" smtClean="0"/>
              <a:t>@AndOrLab</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en-US" altLang="zh-CN"/>
              <a:t>maptalks</a:t>
            </a:r>
            <a:r>
              <a:t>介绍</a:t>
            </a:r>
          </a:p>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a:sym typeface="+mn-ea"/>
            </a:endParaRPr>
          </a:p>
          <a:p>
            <a:r>
              <a:rPr lang="en-US" altLang="zh-CN"/>
              <a:t>maptalks</a:t>
            </a:r>
            <a:r>
              <a:t>使用</a:t>
            </a:r>
          </a:p>
          <a:p>
            <a:pPr lvl="1"/>
            <a:r>
              <a:rPr lang="en-US" altLang="zh-CN"/>
              <a:t>map</a:t>
            </a:r>
            <a:r>
              <a:t>对象介绍和创建</a:t>
            </a:r>
          </a:p>
          <a:p>
            <a:pPr lvl="1"/>
            <a:r>
              <a:rPr lang="en-US" altLang="zh-CN"/>
              <a:t>gis</a:t>
            </a:r>
            <a:r>
              <a:t>基础功能为例的属性和方法演示</a:t>
            </a:r>
          </a:p>
          <a:p>
            <a:pPr lvl="1"/>
            <a:r>
              <a:rPr lang="en-US" altLang="zh-CN"/>
              <a:t>TileLayer</a:t>
            </a:r>
            <a:r>
              <a:t>介绍和使用</a:t>
            </a:r>
          </a:p>
          <a:p>
            <a:pPr lvl="1"/>
            <a:r>
              <a:rPr lang="en-US" altLang="zh-CN"/>
              <a:t>TileSystem</a:t>
            </a:r>
            <a:r>
              <a:t>介绍</a:t>
            </a:r>
          </a:p>
          <a:p>
            <a:pPr lvl="1"/>
            <a:r>
              <a:rPr lang="en-US" altLang="zh-CN"/>
              <a:t>VectorLayer</a:t>
            </a:r>
            <a:endParaRPr lang="en-US" altLang="zh-CN"/>
          </a:p>
          <a:p>
            <a:pPr lvl="1"/>
            <a:r>
              <a:rPr lang="en-US" altLang="zh-CN"/>
              <a:t>Marker</a:t>
            </a:r>
            <a:endParaRPr lang="en-US" altLang="zh-CN"/>
          </a:p>
          <a:p>
            <a:pPr lvl="1"/>
            <a:r>
              <a:rPr lang="en-US" altLang="zh-CN"/>
              <a:t>infoWindow</a:t>
            </a:r>
            <a:endParaRPr lang="en-US" altLang="zh-CN"/>
          </a:p>
          <a:p>
            <a:pPr lvl="1"/>
            <a:r>
              <a:t>符号化实例演示说明</a:t>
            </a:r>
          </a:p>
        </p:txBody>
      </p:sp>
      <p:sp>
        <p:nvSpPr>
          <p:cNvPr id="4" name="标题 3"/>
          <p:cNvSpPr>
            <a:spLocks noGrp="1"/>
          </p:cNvSpPr>
          <p:nvPr>
            <p:ph type="title"/>
          </p:nvPr>
        </p:nvSpPr>
        <p:spPr/>
        <p:txBody>
          <a:bodyPr>
            <a:normAutofit fontScale="90000"/>
          </a:bodyPr>
          <a:p>
            <a:r>
              <a:rPr lang="zh-CN" altLang="en-US"/>
              <a:t>目录</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https://www.v2ex.com/t/397193</a:t>
            </a:r>
            <a:endParaRPr lang="zh-CN" altLang="en-US"/>
          </a:p>
          <a:p>
            <a:r>
              <a:rPr lang="zh-CN" altLang="en-US"/>
              <a:t>项目是一个 HTML5 的地图引擎, 基于原生 ES6 Javascript 开发</a:t>
            </a:r>
            <a:endParaRPr lang="zh-CN" altLang="en-US"/>
          </a:p>
          <a:p>
            <a:pPr lvl="1"/>
            <a:r>
              <a:rPr lang="zh-CN" altLang="en-US"/>
              <a:t>二三维一体化地图, 通过二维地图的旋转 /倾斜增加三维视角</a:t>
            </a:r>
            <a:endParaRPr lang="zh-CN" altLang="en-US"/>
          </a:p>
          <a:p>
            <a:pPr lvl="1"/>
            <a:r>
              <a:rPr lang="zh-CN" altLang="en-US"/>
              <a:t>插件化设计, 能与其他图形库结合, 开发各种二三维效果, 例如 echarts/d3/THREE 等</a:t>
            </a:r>
            <a:endParaRPr lang="zh-CN" altLang="en-US"/>
          </a:p>
          <a:p>
            <a:pPr lvl="1"/>
            <a:r>
              <a:rPr lang="zh-CN" altLang="en-US"/>
              <a:t>很认真的优化了绘制性能</a:t>
            </a:r>
            <a:endParaRPr lang="zh-CN" altLang="en-US"/>
          </a:p>
          <a:p>
            <a:pPr lvl="1"/>
            <a:r>
              <a:rPr lang="zh-CN" altLang="en-US"/>
              <a:t>很重视测试, 有接近 1.5K 个单元测试用例, 所以稳定性还不错, 已经应用在很多大大小小的系统上了</a:t>
            </a:r>
            <a:endParaRPr lang="zh-CN" altLang="en-US"/>
          </a:p>
        </p:txBody>
      </p:sp>
      <p:sp>
        <p:nvSpPr>
          <p:cNvPr id="4" name="标题 3"/>
          <p:cNvSpPr>
            <a:spLocks noGrp="1"/>
          </p:cNvSpPr>
          <p:nvPr>
            <p:ph type="title"/>
          </p:nvPr>
        </p:nvSpPr>
        <p:spPr/>
        <p:txBody>
          <a:bodyPr>
            <a:normAutofit fontScale="90000"/>
          </a:bodyPr>
          <a:p>
            <a:r>
              <a:rPr lang="en-US" altLang="zh-CN"/>
              <a:t>maptalks</a:t>
            </a:r>
            <a:endParaRPr lang="en-US" altLang="zh-CN"/>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endParaRPr lang="en-US" altLang="zh-CN"/>
          </a:p>
        </p:txBody>
      </p:sp>
      <p:sp>
        <p:nvSpPr>
          <p:cNvPr id="4" name="文本占位符 3"/>
          <p:cNvSpPr>
            <a:spLocks noGrp="1"/>
          </p:cNvSpPr>
          <p:nvPr>
            <p:ph type="body" sz="quarter" idx="11"/>
          </p:nvPr>
        </p:nvSpPr>
        <p:spPr/>
        <p:txBody>
          <a:bodyPr>
            <a:normAutofit fontScale="70000"/>
          </a:bodyPr>
          <a:p>
            <a:r>
              <a:rPr lang="zh-CN" altLang="en-US"/>
              <a:t>插件</a:t>
            </a:r>
            <a:endParaRPr lang="zh-CN" altLang="en-US"/>
          </a:p>
        </p:txBody>
      </p:sp>
      <p:sp>
        <p:nvSpPr>
          <p:cNvPr id="5" name="内容占位符 4"/>
          <p:cNvSpPr>
            <a:spLocks noGrp="1"/>
          </p:cNvSpPr>
          <p:nvPr>
            <p:ph sz="quarter" idx="10"/>
          </p:nvPr>
        </p:nvSpPr>
        <p:spPr/>
        <p:txBody>
          <a:bodyPr/>
          <a:p>
            <a:r>
              <a:rPr lang="zh-CN" altLang="en-US"/>
              <a:t>https://maptalks.org/plugins.html</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479062" y="1079653"/>
            <a:ext cx="11234058" cy="5502666"/>
          </a:xfrm>
        </p:spPr>
        <p:txBody>
          <a:bodyPr/>
          <a:p>
            <a:r>
              <a:rPr lang="zh-CN" altLang="en-US"/>
              <a:t>依赖安装</a:t>
            </a:r>
            <a:endParaRPr lang="zh-CN" altLang="en-US"/>
          </a:p>
          <a:p>
            <a:r>
              <a:rPr lang="en-US" altLang="zh-CN"/>
              <a:t>ts</a:t>
            </a:r>
            <a:r>
              <a:t>支持</a:t>
            </a:r>
          </a:p>
          <a:p>
            <a:r>
              <a:t>包的导入</a:t>
            </a:r>
          </a:p>
        </p:txBody>
      </p:sp>
      <p:sp>
        <p:nvSpPr>
          <p:cNvPr id="4" name="标题 3"/>
          <p:cNvSpPr>
            <a:spLocks noGrp="1"/>
          </p:cNvSpPr>
          <p:nvPr>
            <p:ph type="title"/>
          </p:nvPr>
        </p:nvSpPr>
        <p:spPr/>
        <p:txBody>
          <a:bodyPr>
            <a:normAutofit fontScale="90000"/>
          </a:bodyPr>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对象介绍</a:t>
            </a:r>
            <a:endParaRPr lang="zh-CN" altLang="en-US"/>
          </a:p>
        </p:txBody>
      </p:sp>
      <p:sp>
        <p:nvSpPr>
          <p:cNvPr id="5" name="内容占位符 4"/>
          <p:cNvSpPr>
            <a:spLocks noGrp="1"/>
          </p:cNvSpPr>
          <p:nvPr>
            <p:ph sz="quarter" idx="10"/>
          </p:nvPr>
        </p:nvSpPr>
        <p:spPr/>
        <p:txBody>
          <a:bodyPr/>
          <a:p>
            <a:pPr marL="0" indent="0">
              <a:buNone/>
            </a:pPr>
            <a:r>
              <a:rPr lang="en-US" altLang="zh-CN"/>
              <a:t>map</a:t>
            </a:r>
            <a:r>
              <a:t>对象是</a:t>
            </a:r>
            <a:r>
              <a:rPr lang="en-US" altLang="zh-CN"/>
              <a:t>gis</a:t>
            </a:r>
            <a:r>
              <a:t>开发的基础和核心，后续的所有</a:t>
            </a:r>
            <a:r>
              <a:rPr lang="en-US" altLang="zh-CN"/>
              <a:t>gis</a:t>
            </a:r>
            <a:r>
              <a:t>操作都基于</a:t>
            </a:r>
            <a:r>
              <a:rPr lang="en-US" altLang="zh-CN"/>
              <a:t>map</a:t>
            </a:r>
            <a:r>
              <a:t>对象。</a:t>
            </a:r>
          </a:p>
          <a:p>
            <a:pPr marL="0" indent="0">
              <a:buNone/>
            </a:pPr>
            <a:r>
              <a:t>基于</a:t>
            </a:r>
            <a:r>
              <a:rPr lang="en-US" altLang="zh-CN"/>
              <a:t>maptalks</a:t>
            </a:r>
            <a:r>
              <a:t>的</a:t>
            </a:r>
            <a:r>
              <a:rPr lang="en-US" altLang="zh-CN"/>
              <a:t>gis</a:t>
            </a:r>
            <a:r>
              <a:t>开发中</a:t>
            </a:r>
            <a:r>
              <a:rPr lang="en-US" altLang="zh-CN"/>
              <a:t>map</a:t>
            </a:r>
            <a:r>
              <a:t>对象由</a:t>
            </a:r>
            <a:r>
              <a:rPr lang="en-US" altLang="zh-CN"/>
              <a:t>Map</a:t>
            </a:r>
            <a:r>
              <a:t>类创建，该类和包含多种属性、方法和事件。</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对象创建</a:t>
            </a:r>
            <a:endParaRPr lang="zh-CN" altLang="en-US"/>
          </a:p>
        </p:txBody>
      </p:sp>
      <p:sp>
        <p:nvSpPr>
          <p:cNvPr id="5" name="内容占位符 4"/>
          <p:cNvSpPr>
            <a:spLocks noGrp="1"/>
          </p:cNvSpPr>
          <p:nvPr>
            <p:ph sz="quarter" idx="10"/>
          </p:nvPr>
        </p:nvSpPr>
        <p:spPr>
          <a:xfrm>
            <a:off x="464185" y="1477010"/>
            <a:ext cx="11233785" cy="2473960"/>
          </a:xfrm>
        </p:spPr>
        <p:txBody>
          <a:bodyPr/>
          <a:p>
            <a:r>
              <a:rPr lang="zh-CN" altLang="en-US"/>
              <a:t>官网示例 http://maptalks.org/maptalks.js/api/0.x/Map.html</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08660" y="2026920"/>
            <a:ext cx="7978775" cy="3195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基础功能</a:t>
            </a:r>
            <a:endParaRPr lang="zh-CN" altLang="en-US"/>
          </a:p>
        </p:txBody>
      </p:sp>
      <p:sp>
        <p:nvSpPr>
          <p:cNvPr id="5" name="内容占位符 4"/>
          <p:cNvSpPr>
            <a:spLocks noGrp="1"/>
          </p:cNvSpPr>
          <p:nvPr>
            <p:ph sz="quarter" idx="10"/>
          </p:nvPr>
        </p:nvSpPr>
        <p:spPr/>
        <p:txBody>
          <a:bodyPr/>
          <a:p>
            <a:r>
              <a:rPr lang="zh-CN" altLang="en-US"/>
              <a:t>放大</a:t>
            </a:r>
            <a:endParaRPr lang="zh-CN" altLang="en-US"/>
          </a:p>
          <a:p>
            <a:r>
              <a:rPr lang="zh-CN" altLang="en-US"/>
              <a:t>缩小</a:t>
            </a:r>
            <a:endParaRPr lang="zh-CN" altLang="en-US"/>
          </a:p>
          <a:p>
            <a:r>
              <a:rPr lang="zh-CN" altLang="en-US"/>
              <a:t>全图</a:t>
            </a:r>
            <a:endParaRPr lang="zh-CN" altLang="en-US"/>
          </a:p>
          <a:p>
            <a:r>
              <a:rPr lang="zh-CN" altLang="en-US"/>
              <a:t>测量</a:t>
            </a:r>
            <a:endParaRPr lang="zh-CN" altLang="en-US"/>
          </a:p>
          <a:p>
            <a:pPr lvl="1"/>
            <a:r>
              <a:rPr lang="zh-CN" altLang="en-US"/>
              <a:t>http://maptalks.org/maptalks.js/api/0.x/DistanceTool.html</a:t>
            </a:r>
            <a:endParaRPr lang="zh-CN" altLang="en-US"/>
          </a:p>
          <a:p>
            <a:pPr lvl="1"/>
            <a:r>
              <a:rPr lang="zh-CN" altLang="en-US"/>
              <a:t>http://maptalks.org/examples/en/interaction/distance-tool/#interaction_distance-tool</a:t>
            </a:r>
            <a:endParaRPr lang="zh-CN" altLang="en-US"/>
          </a:p>
          <a:p>
            <a:pPr lvl="1"/>
            <a:r>
              <a:rPr lang="zh-CN" altLang="en-US"/>
              <a:t>http://maptalks.org/maptalks.js/api/0.x/AreaTool.html</a:t>
            </a:r>
            <a:endParaRPr lang="zh-CN" altLang="en-US"/>
          </a:p>
          <a:p>
            <a:pPr lvl="1"/>
            <a:r>
              <a:rPr lang="zh-CN" altLang="en-US"/>
              <a:t>http://maptalks.org/examples/en/interaction/area-tool/#interaction_area-tool</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r>
              <a:rPr lang="en-US" altLang="zh-CN"/>
              <a:t>TileLayer</a:t>
            </a:r>
            <a:r>
              <a:t>是</a:t>
            </a:r>
            <a:r>
              <a:rPr lang="en-US" altLang="zh-CN"/>
              <a:t>maptalks</a:t>
            </a:r>
            <a:r>
              <a:t>提供的一个用于加载瓦片服务的接口，</a:t>
            </a:r>
          </a:p>
          <a:p>
            <a:r>
              <a:t>什么是瓦片服务？</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600710" y="2324100"/>
            <a:ext cx="4589145" cy="397383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培训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1927</Words>
  <Application>WPS 演示</Application>
  <PresentationFormat>宽屏</PresentationFormat>
  <Paragraphs>173</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Arial</vt:lpstr>
      <vt:lpstr>微软雅黑</vt:lpstr>
      <vt:lpstr>Arial Unicode MS</vt:lpstr>
      <vt:lpstr>Arial Black</vt:lpstr>
      <vt:lpstr>黑体</vt:lpstr>
      <vt:lpstr>等线</vt:lpstr>
      <vt:lpstr>培训主题​​</vt:lpstr>
      <vt:lpstr>maptalks介绍与基于ts的react项目集成和使用</vt:lpstr>
      <vt:lpstr>目录</vt:lpstr>
      <vt:lpstr>maptalks</vt:lpstr>
      <vt:lpstr>maptalks</vt:lpstr>
      <vt:lpstr>maptaks与基于ts的react项目集成</vt:lpstr>
      <vt:lpstr>maptalks使用</vt:lpstr>
      <vt:lpstr>maptalks使用</vt:lpstr>
      <vt:lpstr>maptalks使用</vt:lpstr>
      <vt:lpstr>maptalks使用</vt:lpstr>
      <vt:lpstr>maptalks使用</vt:lpstr>
      <vt:lpstr>maptalks使用</vt:lpstr>
      <vt:lpstr>maptalks使用</vt:lpstr>
      <vt:lpstr>maptalks使用</vt:lpstr>
      <vt:lpstr>maptalks使用</vt:lpstr>
      <vt:lpstr>maptalks的使用</vt:lpstr>
      <vt:lpstr>maptalks基础操作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 zhongren</dc:creator>
  <cp:lastModifiedBy>dxx</cp:lastModifiedBy>
  <cp:revision>17</cp:revision>
  <dcterms:created xsi:type="dcterms:W3CDTF">2018-10-18T13:27:00Z</dcterms:created>
  <dcterms:modified xsi:type="dcterms:W3CDTF">2018-11-07T12:01:18Z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