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58" r:id="rId5"/>
    <p:sldId id="272" r:id="rId6"/>
    <p:sldId id="265" r:id="rId7"/>
    <p:sldId id="261" r:id="rId8"/>
    <p:sldId id="266" r:id="rId9"/>
    <p:sldId id="327" r:id="rId10"/>
    <p:sldId id="331" r:id="rId11"/>
    <p:sldId id="330" r:id="rId12"/>
    <p:sldId id="332" r:id="rId13"/>
    <p:sldId id="333" r:id="rId14"/>
    <p:sldId id="334" r:id="rId15"/>
    <p:sldId id="362" r:id="rId16"/>
    <p:sldId id="363" r:id="rId17"/>
    <p:sldId id="365" r:id="rId18"/>
    <p:sldId id="366" r:id="rId19"/>
    <p:sldId id="368" r:id="rId20"/>
    <p:sldId id="262" r:id="rId21"/>
    <p:sldId id="26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9348F38-3B90-457E-BF04-131EF8CB62F3}">
          <p14:sldIdLst>
            <p14:sldId id="256"/>
            <p14:sldId id="257"/>
          </p14:sldIdLst>
        </p14:section>
        <p14:section name="一、Javascript函数与对象的关系" id="{A95A8612-69C5-463E-8F93-98546C724563}">
          <p14:sldIdLst>
            <p14:sldId id="258"/>
            <p14:sldId id="272"/>
            <p14:sldId id="265"/>
          </p14:sldIdLst>
        </p14:section>
        <p14:section name="二、Javascript原型与原型链" id="{F9A08273-992E-4B39-9F56-E55233754B9F}">
          <p14:sldIdLst>
            <p14:sldId id="261"/>
            <p14:sldId id="266"/>
            <p14:sldId id="327"/>
            <p14:sldId id="331"/>
            <p14:sldId id="330"/>
            <p14:sldId id="332"/>
            <p14:sldId id="333"/>
            <p14:sldId id="334"/>
            <p14:sldId id="362"/>
            <p14:sldId id="363"/>
            <p14:sldId id="365"/>
            <p14:sldId id="366"/>
            <p14:sldId id="368"/>
          </p14:sldIdLst>
        </p14:section>
        <p14:section name="三、Javascipt中的执行上下文与作用域" id="{E0FACB49-D117-4E09-8486-A4EDBAF0A9B1}">
          <p14:sldIdLst>
            <p14:sldId id="262"/>
          </p14:sldIdLst>
        </p14:section>
        <p14:section name="四、闭包&#13;" id="{53CD9D6E-FD45-4BBA-8FA1-12AF8934B24A}">
          <p14:sldIdLst>
            <p14:sldId id="26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 zhongren" initials="G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8" autoAdjust="0"/>
    <p:restoredTop sz="73224" autoAdjust="0"/>
  </p:normalViewPr>
  <p:slideViewPr>
    <p:cSldViewPr snapToGrid="0">
      <p:cViewPr varScale="1">
        <p:scale>
          <a:sx n="65" d="100"/>
          <a:sy n="65" d="100"/>
        </p:scale>
        <p:origin x="72" y="10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-777"/>
    </p:cViewPr>
  </p:sorterViewPr>
  <p:notesViewPr>
    <p:cSldViewPr snapToGrid="0">
      <p:cViewPr varScale="1">
        <p:scale>
          <a:sx n="55" d="100"/>
          <a:sy n="55" d="100"/>
        </p:scale>
        <p:origin x="25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4BB6F-993F-4068-B994-8BF707AA5F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18A2-48F6-4283-A00A-7306B6936B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起始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741624"/>
            <a:ext cx="9144000" cy="1374753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主标题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221538" y="4408083"/>
            <a:ext cx="5446462" cy="422517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副标题或作者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64457" y="1014248"/>
            <a:ext cx="11234058" cy="5502666"/>
          </a:xfrm>
        </p:spPr>
        <p:txBody>
          <a:bodyPr/>
          <a:lstStyle>
            <a:lvl1pPr marL="228600" indent="-228600"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157129" y="176574"/>
            <a:ext cx="10515600" cy="592783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一级标题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7129" y="176574"/>
            <a:ext cx="10515600" cy="592783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dirty="0" smtClean="0"/>
              <a:t>一级标题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276945" y="908717"/>
            <a:ext cx="7602538" cy="428625"/>
          </a:xfrm>
        </p:spPr>
        <p:txBody>
          <a:bodyPr/>
          <a:lstStyle>
            <a:lvl1pPr marL="0" indent="0">
              <a:buNone/>
              <a:defRPr>
                <a:latin typeface="+mj-ea"/>
                <a:ea typeface="+mj-ea"/>
              </a:defRPr>
            </a:lvl1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二级标题</a:t>
            </a:r>
            <a:endParaRPr lang="zh-CN" alt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464457" y="1476703"/>
            <a:ext cx="11234058" cy="5040211"/>
          </a:xfrm>
        </p:spPr>
        <p:txBody>
          <a:bodyPr/>
          <a:lstStyle>
            <a:lvl1pPr marL="228600" indent="-228600"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algn="l" defTabSz="256540" rtl="0" eaLnBrk="1" fontAlgn="base" hangingPunct="1"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78457" y="2644170"/>
            <a:ext cx="3235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dirty="0" smtClean="0">
                <a:latin typeface="+mj-ea"/>
                <a:ea typeface="+mj-ea"/>
              </a:rPr>
              <a:t>谢谢</a:t>
            </a:r>
            <a:endParaRPr lang="zh-CN" altLang="en-US" sz="9600" dirty="0">
              <a:latin typeface="+mj-ea"/>
              <a:ea typeface="+mj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582229"/>
            <a:ext cx="4114800" cy="2676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Javascript</a:t>
            </a:r>
            <a:r>
              <a:rPr lang="zh-CN" dirty="0" smtClean="0"/>
              <a:t>原型与闭包的理解</a:t>
            </a:r>
            <a:endParaRPr lang="zh-CN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0000"/>
          </a:bodyPr>
          <a:lstStyle/>
          <a:p>
            <a:r>
              <a:rPr lang="zh-CN" altLang="en-US" dirty="0"/>
              <a:t>王海亮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隐式原型</a:t>
            </a:r>
            <a:r>
              <a:rPr lang="en-US" altLang="zh-CN">
                <a:sym typeface="+mn-ea"/>
              </a:rPr>
              <a:t>--“__proto__”</a:t>
            </a:r>
            <a:endParaRPr dirty="0"/>
          </a:p>
          <a:p>
            <a:pPr marL="0" indent="0">
              <a:buNone/>
            </a:pPr>
            <a:r>
              <a:rPr dirty="0"/>
              <a:t>   </a:t>
            </a:r>
            <a:r>
              <a:rPr lang="en-US" altLang="zh-CN" dirty="0"/>
              <a:t>	</a:t>
            </a:r>
            <a:r>
              <a:rPr dirty="0"/>
              <a:t>   </a:t>
            </a:r>
            <a:endParaRPr dirty="0"/>
          </a:p>
          <a:p>
            <a:pPr marL="0" indent="0">
              <a:buNone/>
            </a:pPr>
            <a:r>
              <a:rPr>
                <a:solidFill>
                  <a:srgbClr val="00B050"/>
                </a:solidFill>
                <a:sym typeface="+mn-ea"/>
              </a:rPr>
              <a:t>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3.</a:t>
            </a:r>
            <a:r>
              <a:rPr>
                <a:solidFill>
                  <a:schemeClr val="tx1"/>
                </a:solidFill>
                <a:sym typeface="+mn-ea"/>
              </a:rPr>
              <a:t> 函数也是一种对象，函数的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__proto__</a:t>
            </a:r>
            <a:r>
              <a:rPr>
                <a:solidFill>
                  <a:schemeClr val="tx1"/>
                </a:solidFill>
                <a:sym typeface="+mn-ea"/>
              </a:rPr>
              <a:t>指向哪里呢？</a:t>
            </a: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sym typeface="+mn-ea"/>
              </a:rPr>
              <a:t>   </a:t>
            </a: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sym typeface="+mn-ea"/>
              </a:rPr>
              <a:t> 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a.</a:t>
            </a:r>
            <a:r>
              <a:rPr>
                <a:solidFill>
                  <a:schemeClr val="tx1"/>
                </a:solidFill>
                <a:sym typeface="+mn-ea"/>
              </a:rPr>
              <a:t>明确谁创建了函数</a:t>
            </a:r>
            <a:endParaRPr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	</a:t>
            </a:r>
            <a:r>
              <a:rPr>
                <a:solidFill>
                  <a:schemeClr val="tx1"/>
                </a:solidFill>
                <a:sym typeface="+mn-ea"/>
              </a:rPr>
              <a:t>函数也是对象，是由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Function()</a:t>
            </a:r>
            <a:r>
              <a:rPr>
                <a:solidFill>
                  <a:schemeClr val="tx1"/>
                </a:solidFill>
                <a:sym typeface="+mn-ea"/>
              </a:rPr>
              <a:t>构造函数创建的。如：</a:t>
            </a:r>
            <a:endParaRPr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rgbClr val="00B050"/>
                </a:solidFill>
                <a:sym typeface="+mn-ea"/>
              </a:rPr>
              <a:t>  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		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dirty="0"/>
              <a:t>  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第一种是我们比较传统的函数创建方式，第二种是用</a:t>
            </a:r>
            <a:r>
              <a:rPr lang="en-US" altLang="zh-CN" dirty="0"/>
              <a:t>Function</a:t>
            </a:r>
            <a:r>
              <a:rPr dirty="0"/>
              <a:t>构造函数创建。</a:t>
            </a:r>
            <a:endParaRPr dirty="0"/>
          </a:p>
          <a:p>
            <a:pPr marL="0" indent="0">
              <a:buNone/>
            </a:pPr>
            <a:r>
              <a:rPr dirty="0"/>
              <a:t>    </a:t>
            </a:r>
            <a:endParaRPr dirty="0"/>
          </a:p>
          <a:p>
            <a:pPr marL="0" indent="0">
              <a:buNone/>
            </a:pPr>
            <a:r>
              <a:rPr dirty="0"/>
              <a:t>    </a:t>
            </a:r>
            <a:r>
              <a:rPr lang="en-US" altLang="zh-CN" dirty="0"/>
              <a:t>b.</a:t>
            </a:r>
            <a:r>
              <a:rPr dirty="0"/>
              <a:t>那么，函数的</a:t>
            </a:r>
            <a:r>
              <a:rPr lang="en-US" altLang="zh-CN" dirty="0"/>
              <a:t>__proto__</a:t>
            </a:r>
            <a:r>
              <a:rPr dirty="0"/>
              <a:t>指向的是创建它的函数的</a:t>
            </a:r>
            <a:r>
              <a:rPr lang="en-US" altLang="zh-CN" dirty="0"/>
              <a:t>prototype</a:t>
            </a:r>
            <a:r>
              <a:rPr dirty="0"/>
              <a:t>，即</a:t>
            </a:r>
            <a:r>
              <a:rPr lang="en-US" altLang="zh-CN" dirty="0"/>
              <a:t>Function.prototype</a:t>
            </a:r>
            <a:r>
              <a:rPr dirty="0"/>
              <a:t>。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915" y="2901950"/>
            <a:ext cx="4018915" cy="1238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隐式原型</a:t>
            </a:r>
            <a:r>
              <a:rPr lang="en-US" altLang="zh-CN">
                <a:sym typeface="+mn-ea"/>
              </a:rPr>
              <a:t>--“__proto__”</a:t>
            </a:r>
            <a:endParaRPr dirty="0"/>
          </a:p>
          <a:p>
            <a:pPr marL="0" indent="0">
              <a:buNone/>
            </a:pPr>
            <a:r>
              <a:rPr dirty="0"/>
              <a:t>   </a:t>
            </a:r>
            <a:r>
              <a:rPr lang="en-US" altLang="zh-CN" dirty="0"/>
              <a:t>	c.</a:t>
            </a:r>
            <a:r>
              <a:rPr dirty="0"/>
              <a:t>图示</a:t>
            </a:r>
            <a:endParaRPr dirty="0"/>
          </a:p>
          <a:p>
            <a:pPr marL="0" indent="0">
              <a:buNone/>
            </a:pPr>
            <a:r>
              <a:rPr dirty="0"/>
              <a:t>      </a:t>
            </a:r>
            <a:endParaRPr dirty="0"/>
          </a:p>
          <a:p>
            <a:pPr marL="0" indent="0">
              <a:buNone/>
            </a:pPr>
            <a:r>
              <a:rPr>
                <a:solidFill>
                  <a:srgbClr val="00B050"/>
                </a:solidFill>
                <a:sym typeface="+mn-ea"/>
              </a:rPr>
              <a:t>  </a:t>
            </a:r>
            <a:r>
              <a:rPr>
                <a:solidFill>
                  <a:schemeClr val="tx1"/>
                </a:solidFill>
                <a:sym typeface="+mn-ea"/>
              </a:rPr>
              <a:t> </a:t>
            </a: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370" y="1567180"/>
            <a:ext cx="4636445" cy="486003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64985" y="1859915"/>
            <a:ext cx="52578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d.</a:t>
            </a:r>
            <a:r>
              <a:rPr lang="zh-CN" altLang="en-US"/>
              <a:t>结论：</a:t>
            </a:r>
            <a:endParaRPr lang="zh-CN" altLang="en-US"/>
          </a:p>
          <a:p>
            <a:r>
              <a:rPr lang="zh-CN" altLang="en-US"/>
              <a:t>自定义函数Foo.__proto__指向Function.prototype，</a:t>
            </a:r>
            <a:endParaRPr lang="zh-CN" altLang="en-US"/>
          </a:p>
          <a:p>
            <a:r>
              <a:rPr lang="zh-CN" altLang="en-US"/>
              <a:t>Object.__proto__指向Function.prototype，</a:t>
            </a:r>
            <a:endParaRPr lang="zh-CN" altLang="en-US"/>
          </a:p>
          <a:p>
            <a:r>
              <a:rPr lang="zh-CN" altLang="en-US"/>
              <a:t>Function.__proto__指向Function.prototype，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说明：</a:t>
            </a:r>
            <a:endParaRPr lang="zh-CN" altLang="en-US"/>
          </a:p>
          <a:p>
            <a:r>
              <a:rPr lang="zh-CN" altLang="en-US"/>
              <a:t>Function也是一个函数，函数是一种对象，也有__proto__属性。既然是函数，那么它一定是被Function创建。所以——Function是被自身创建的。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隐式原型</a:t>
            </a:r>
            <a:r>
              <a:rPr lang="en-US" altLang="zh-CN">
                <a:sym typeface="+mn-ea"/>
              </a:rPr>
              <a:t>--“__proto__”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   </a:t>
            </a:r>
            <a:r>
              <a:rPr lang="en-US" altLang="zh-CN" dirty="0"/>
              <a:t>	4.Function.prototype指向的对象，它的__proto__是不是也指向Object.prototype？</a:t>
            </a:r>
            <a:endParaRPr lang="en-US" altLang="zh-CN" dirty="0"/>
          </a:p>
          <a:p>
            <a:pPr marL="0" indent="0">
              <a:buNone/>
            </a:pPr>
            <a:r>
              <a:rPr dirty="0"/>
              <a:t>      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答案是肯定的，因为Function.prototype指向的对象也是一个普通的被Object创建的</a:t>
            </a:r>
            <a:endParaRPr dirty="0"/>
          </a:p>
          <a:p>
            <a:pPr marL="0" indent="0">
              <a:buNone/>
            </a:pPr>
            <a:r>
              <a:rPr dirty="0"/>
              <a:t>对象，所以也遵循基本的规则。即：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>
                <a:solidFill>
                  <a:srgbClr val="00B050"/>
                </a:solidFill>
                <a:sym typeface="+mn-ea"/>
              </a:rPr>
              <a:t>  </a:t>
            </a:r>
            <a:r>
              <a:rPr>
                <a:solidFill>
                  <a:schemeClr val="tx1"/>
                </a:solidFill>
                <a:sym typeface="+mn-ea"/>
              </a:rPr>
              <a:t> 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700" y="3249930"/>
            <a:ext cx="3437890" cy="28568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instanceof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“f1 instanceof Object”为什么是true呢？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	</a:t>
            </a: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dirty="0"/>
              <a:t>   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065" y="1531620"/>
            <a:ext cx="4426062" cy="11880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instanceof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>
                <a:sym typeface="+mn-ea"/>
              </a:rPr>
              <a:t>Instanceof运算符的第一个变量是一个对象，暂时称为A；第二个变量一般是一个函数，</a:t>
            </a:r>
            <a:endParaRPr dirty="0"/>
          </a:p>
          <a:p>
            <a:pPr marL="0" indent="0">
              <a:buNone/>
            </a:pPr>
            <a:r>
              <a:rPr>
                <a:sym typeface="+mn-ea"/>
              </a:rPr>
              <a:t>暂时称为B。则Instanceof的判断规则是：沿着A的__proto__这条线来找，同时沿着B的</a:t>
            </a:r>
            <a:endParaRPr dirty="0"/>
          </a:p>
          <a:p>
            <a:pPr marL="0" indent="0">
              <a:buNone/>
            </a:pPr>
            <a:r>
              <a:rPr>
                <a:sym typeface="+mn-ea"/>
              </a:rPr>
              <a:t>prototype这条线来找，如果两条线能找到同一个引用，即同一个对象，那么就返回true。</a:t>
            </a:r>
            <a:endParaRPr dirty="0"/>
          </a:p>
          <a:p>
            <a:pPr marL="0" indent="0">
              <a:buNone/>
            </a:pPr>
            <a:r>
              <a:rPr>
                <a:sym typeface="+mn-ea"/>
              </a:rPr>
              <a:t>如果找到终点还未重合，则返回false。如下图所示：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	</a:t>
            </a: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dirty="0"/>
              <a:t>   </a:t>
            </a:r>
            <a:endParaRPr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4910" y="3155950"/>
            <a:ext cx="4676140" cy="30854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instanceof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>
                <a:sym typeface="+mn-ea"/>
              </a:rPr>
              <a:t>通过上以规则，你可以解释很多比较怪异的现象，例如：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 	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dirty="0"/>
              <a:t>具体可对照</a:t>
            </a:r>
            <a:r>
              <a:rPr lang="en-US" altLang="zh-CN" dirty="0"/>
              <a:t>ppt</a:t>
            </a:r>
            <a:r>
              <a:rPr dirty="0"/>
              <a:t>第</a:t>
            </a:r>
            <a:r>
              <a:rPr lang="en-US" altLang="zh-CN" dirty="0"/>
              <a:t>11</a:t>
            </a:r>
            <a:r>
              <a:rPr dirty="0"/>
              <a:t>页中的图片进行判别。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——Instanceof</a:t>
            </a:r>
            <a:r>
              <a:rPr dirty="0"/>
              <a:t>表示的就是一种继承关系（原型链的结构）   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6600" y="2522855"/>
            <a:ext cx="6001644" cy="79200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javascript</a:t>
            </a:r>
            <a:r>
              <a:rPr>
                <a:sym typeface="+mn-ea"/>
              </a:rPr>
              <a:t>中的继承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1. javascript</a:t>
            </a:r>
            <a:r>
              <a:rPr dirty="0"/>
              <a:t>中的继承是通过原型链来体现的。访问一个对象的属性时，先在基本属性中</a:t>
            </a:r>
            <a:endParaRPr dirty="0"/>
          </a:p>
          <a:p>
            <a:pPr marL="0" indent="0">
              <a:buNone/>
            </a:pPr>
            <a:r>
              <a:rPr dirty="0"/>
              <a:t>查找，如果没有，再沿着</a:t>
            </a:r>
            <a:r>
              <a:rPr lang="en-US" altLang="zh-CN" dirty="0"/>
              <a:t>__proto__</a:t>
            </a:r>
            <a:r>
              <a:rPr dirty="0"/>
              <a:t>这条链向上找，这就是原型链。</a:t>
            </a:r>
            <a:endParaRPr dirty="0"/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dirty="0">
                <a:solidFill>
                  <a:srgbClr val="92D050"/>
                </a:solidFill>
              </a:rPr>
              <a:t>详见</a:t>
            </a:r>
            <a:r>
              <a:rPr lang="en-US" altLang="zh-CN" dirty="0">
                <a:solidFill>
                  <a:srgbClr val="92D050"/>
                </a:solidFill>
              </a:rPr>
              <a:t>javascript</a:t>
            </a:r>
            <a:r>
              <a:rPr dirty="0">
                <a:solidFill>
                  <a:srgbClr val="92D050"/>
                </a:solidFill>
              </a:rPr>
              <a:t>原型说明案例</a:t>
            </a:r>
            <a:r>
              <a:rPr lang="en-US" altLang="zh-CN" dirty="0">
                <a:solidFill>
                  <a:srgbClr val="92D050"/>
                </a:solidFill>
              </a:rPr>
              <a:t>7</a:t>
            </a:r>
            <a:r>
              <a:rPr dirty="0">
                <a:solidFill>
                  <a:srgbClr val="92D050"/>
                </a:solidFill>
              </a:rPr>
              <a:t>。</a:t>
            </a:r>
            <a:endParaRPr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</a:rPr>
              <a:t>	</a:t>
            </a:r>
            <a:r>
              <a:rPr dirty="0">
                <a:solidFill>
                  <a:schemeClr val="tx1"/>
                </a:solidFill>
              </a:rPr>
              <a:t>图示如下：</a:t>
            </a:r>
            <a:endParaRPr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</a:rPr>
              <a:t>	</a:t>
            </a: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</a:rPr>
              <a:t>	</a:t>
            </a: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92D050"/>
              </a:solidFill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 dirty="0"/>
              <a:t>    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				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访问f1.b时，f1的基本属性中没有b，于是沿着__proto__找到了Foo.prototype.b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dirty="0"/>
              <a:t> </a:t>
            </a:r>
            <a:endParaRPr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5450" y="3783330"/>
            <a:ext cx="5187975" cy="151201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javascript</a:t>
            </a:r>
            <a:r>
              <a:rPr>
                <a:sym typeface="+mn-ea"/>
              </a:rPr>
              <a:t>中的继承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2. </a:t>
            </a:r>
            <a:r>
              <a:rPr dirty="0"/>
              <a:t>实际应用中如何区分一个属性到底是基本的还是从原型中找到的？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采用</a:t>
            </a:r>
            <a:r>
              <a:rPr lang="en-US" altLang="zh-CN" dirty="0"/>
              <a:t>hasOwnProperty</a:t>
            </a:r>
            <a:r>
              <a:rPr dirty="0"/>
              <a:t>方法</a:t>
            </a:r>
            <a:r>
              <a:rPr dirty="0"/>
              <a:t>。如图：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那么 f1的这个hasOwnProperty方法是从哪里来的？ 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dirty="0"/>
              <a:t> 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对象的原型链是沿着__proto__这条线走的，因此在查找f1.hasOwnProperty属性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时，就会顺着原型链一直查找到Object.prototype。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4305" y="2214245"/>
            <a:ext cx="8676005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9062" y="92471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javascript</a:t>
            </a:r>
            <a:r>
              <a:rPr>
                <a:sym typeface="+mn-ea"/>
              </a:rPr>
              <a:t>中的继承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dirty="0"/>
              <a:t> </a:t>
            </a:r>
            <a:r>
              <a:rPr lang="en-US" altLang="zh-CN" dirty="0"/>
              <a:t>	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dirty="0"/>
              <a:t>由于所有的对象的原型链都会找到</a:t>
            </a:r>
            <a:r>
              <a:rPr lang="en-US" altLang="zh-CN" dirty="0"/>
              <a:t>Object.prototype</a:t>
            </a:r>
            <a:r>
              <a:rPr dirty="0"/>
              <a:t>，因此所有的对象都会有</a:t>
            </a: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Object.prototype</a:t>
            </a:r>
            <a:r>
              <a:rPr dirty="0"/>
              <a:t>的方法。这就是所谓的</a:t>
            </a:r>
            <a:r>
              <a:rPr lang="en-US" altLang="zh-CN" dirty="0"/>
              <a:t>“</a:t>
            </a:r>
            <a:r>
              <a:rPr dirty="0"/>
              <a:t>继承</a:t>
            </a:r>
            <a:r>
              <a:rPr lang="en-US" altLang="zh-CN" dirty="0"/>
              <a:t>”</a:t>
            </a:r>
            <a:r>
              <a:rPr dirty="0"/>
              <a:t>。</a:t>
            </a: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dirty="0"/>
              <a:t>    又如，每个函数都由</a:t>
            </a:r>
            <a:r>
              <a:rPr lang="en-US" altLang="zh-CN" dirty="0"/>
              <a:t>Function</a:t>
            </a:r>
            <a:r>
              <a:rPr dirty="0"/>
              <a:t>创建，因而都会继承</a:t>
            </a:r>
            <a:r>
              <a:rPr lang="en-US" altLang="zh-CN" dirty="0"/>
              <a:t>Function.prototype</a:t>
            </a:r>
            <a:r>
              <a:rPr dirty="0"/>
              <a:t>中的方法，而</a:t>
            </a: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Function.prototype</a:t>
            </a:r>
            <a:r>
              <a:rPr dirty="0"/>
              <a:t>继承自</a:t>
            </a:r>
            <a:r>
              <a:rPr lang="en-US" altLang="zh-CN" dirty="0"/>
              <a:t>Object.prototype</a:t>
            </a:r>
            <a:r>
              <a:rPr dirty="0"/>
              <a:t>，因而</a:t>
            </a:r>
            <a:r>
              <a:rPr lang="en-US" altLang="zh-CN" dirty="0"/>
              <a:t>Function.prototype</a:t>
            </a:r>
            <a:r>
              <a:rPr dirty="0"/>
              <a:t>中都会存在</a:t>
            </a: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Object.prototype</a:t>
            </a:r>
            <a:r>
              <a:rPr dirty="0"/>
              <a:t>中的方法。</a:t>
            </a:r>
            <a:endParaRPr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dirty="0"/>
              <a:t>   另外，如果继承的方法，不合适，可以做出修改。如果缺少，也可以自己去创建。</a:t>
            </a:r>
            <a:r>
              <a:rPr dirty="0">
                <a:solidFill>
                  <a:srgbClr val="92D050"/>
                </a:solidFill>
              </a:rPr>
              <a:t>（</a:t>
            </a:r>
            <a:r>
              <a:rPr>
                <a:solidFill>
                  <a:srgbClr val="92D050"/>
                </a:solidFill>
                <a:sym typeface="+mn-ea"/>
              </a:rPr>
              <a:t>详</a:t>
            </a:r>
            <a:endParaRPr>
              <a:solidFill>
                <a:srgbClr val="92D050"/>
              </a:solidFill>
              <a:sym typeface="+mn-ea"/>
            </a:endParaRPr>
          </a:p>
          <a:p>
            <a:pPr marL="0" indent="0">
              <a:buNone/>
            </a:pPr>
            <a:endParaRPr>
              <a:solidFill>
                <a:srgbClr val="92D050"/>
              </a:solidFill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rgbClr val="92D050"/>
                </a:solidFill>
                <a:sym typeface="+mn-ea"/>
              </a:rPr>
              <a:t>见</a:t>
            </a:r>
            <a:r>
              <a:rPr lang="en-US" altLang="zh-CN">
                <a:solidFill>
                  <a:srgbClr val="92D050"/>
                </a:solidFill>
                <a:sym typeface="+mn-ea"/>
              </a:rPr>
              <a:t>javascript</a:t>
            </a:r>
            <a:r>
              <a:rPr>
                <a:solidFill>
                  <a:srgbClr val="92D050"/>
                </a:solidFill>
                <a:sym typeface="+mn-ea"/>
              </a:rPr>
              <a:t>原型说明案例</a:t>
            </a:r>
            <a:r>
              <a:rPr lang="en-US" altLang="zh-CN">
                <a:solidFill>
                  <a:srgbClr val="92D050"/>
                </a:solidFill>
                <a:sym typeface="+mn-ea"/>
              </a:rPr>
              <a:t>8</a:t>
            </a:r>
            <a:r>
              <a:rPr>
                <a:solidFill>
                  <a:srgbClr val="92D050"/>
                </a:solidFill>
                <a:sym typeface="+mn-ea"/>
              </a:rPr>
              <a:t>）。</a:t>
            </a:r>
            <a:r>
              <a:rPr lang="en-US" altLang="zh-CN" dirty="0"/>
              <a:t>		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191260" y="2963545"/>
            <a:ext cx="9889490" cy="1153160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三</a:t>
            </a:r>
            <a:r>
              <a:rPr lang="zh-CN" altLang="en-US" sz="4400" dirty="0" smtClean="0"/>
              <a:t>、</a:t>
            </a:r>
            <a:r>
              <a:rPr lang="en-US" altLang="zh-CN" sz="4400" dirty="0" smtClean="0">
                <a:sym typeface="+mn-ea"/>
              </a:rPr>
              <a:t>Javascipt</a:t>
            </a:r>
            <a:r>
              <a:rPr sz="4400" dirty="0" smtClean="0">
                <a:sym typeface="+mn-ea"/>
              </a:rPr>
              <a:t>中的执行上下文与作用域</a:t>
            </a:r>
            <a:endParaRPr lang="en-US" altLang="zh-CN" sz="4400" dirty="0" smtClean="0"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AndOrLab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ea"/>
              <a:buAutoNum type="ea1JpnChsDbPeriod"/>
            </a:pPr>
            <a:r>
              <a:rPr lang="en-US" altLang="zh-CN" dirty="0" smtClean="0"/>
              <a:t>Javascript</a:t>
            </a:r>
            <a:r>
              <a:rPr dirty="0" smtClean="0"/>
              <a:t>函数与对象的关系</a:t>
            </a:r>
            <a:endParaRPr dirty="0" smtClean="0"/>
          </a:p>
          <a:p>
            <a:pPr marL="514350" indent="-514350">
              <a:buFont typeface="+mj-ea"/>
              <a:buAutoNum type="ea1JpnChsDbPeriod"/>
            </a:pPr>
            <a:r>
              <a:rPr lang="en-US" altLang="zh-CN" dirty="0" smtClean="0"/>
              <a:t>Javascript</a:t>
            </a:r>
            <a:r>
              <a:rPr dirty="0" smtClean="0"/>
              <a:t>原型与原型链</a:t>
            </a:r>
            <a:endParaRPr dirty="0" smtClean="0"/>
          </a:p>
          <a:p>
            <a:pPr marL="514350" indent="-514350">
              <a:buFont typeface="+mj-ea"/>
              <a:buAutoNum type="ea1JpnChsDbPeriod"/>
            </a:pPr>
            <a:r>
              <a:rPr lang="en-US" altLang="zh-CN" dirty="0" smtClean="0"/>
              <a:t>Javascipt</a:t>
            </a:r>
            <a:r>
              <a:rPr dirty="0" smtClean="0"/>
              <a:t>中的执行上下文与作用域</a:t>
            </a:r>
            <a:endParaRPr dirty="0" smtClean="0"/>
          </a:p>
          <a:p>
            <a:pPr marL="514350" indent="-514350">
              <a:buFont typeface="+mj-ea"/>
              <a:buAutoNum type="ea1JpnChsDbPeriod"/>
            </a:pPr>
            <a:r>
              <a:rPr dirty="0" smtClean="0"/>
              <a:t>闭包</a:t>
            </a:r>
            <a:endParaRPr dirty="0" smtClean="0"/>
          </a:p>
          <a:p>
            <a:pPr marL="0" indent="0">
              <a:buFont typeface="+mj-ea"/>
              <a:buNone/>
            </a:pPr>
            <a:endParaRPr lang="en-US" altLang="zh-CN" dirty="0" smtClean="0"/>
          </a:p>
          <a:p>
            <a:pPr marL="0" indent="0">
              <a:buFont typeface="+mj-ea"/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四、闭包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AndOrLab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一、</a:t>
            </a:r>
            <a:r>
              <a:rPr lang="en-US" altLang="zh-CN" sz="4800" dirty="0" smtClean="0"/>
              <a:t>Javascript</a:t>
            </a:r>
            <a:r>
              <a:rPr sz="4800" dirty="0" smtClean="0">
                <a:sym typeface="+mn-ea"/>
              </a:rPr>
              <a:t>函数与对象的关系</a:t>
            </a:r>
            <a:endParaRPr lang="zh-CN" altLang="en-US" sz="4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AndOrLab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</a:t>
            </a:r>
            <a:r>
              <a:rPr lang="en-US" altLang="zh-CN" dirty="0" smtClean="0">
                <a:sym typeface="+mn-ea"/>
              </a:rPr>
              <a:t>Javascript</a:t>
            </a:r>
            <a:r>
              <a:rPr dirty="0" smtClean="0">
                <a:sym typeface="+mn-ea"/>
              </a:rPr>
              <a:t>函数与对象的关系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dirty="0"/>
              <a:t>中的对象理解</a:t>
            </a:r>
            <a:endParaRPr dirty="0"/>
          </a:p>
          <a:p>
            <a:pPr marL="0" indent="0">
              <a:buNone/>
            </a:pPr>
            <a:r>
              <a:rPr dirty="0"/>
              <a:t>   </a:t>
            </a:r>
            <a:r>
              <a:rPr lang="en-US" altLang="zh-CN" dirty="0"/>
              <a:t>	</a:t>
            </a:r>
            <a:r>
              <a:rPr dirty="0"/>
              <a:t>   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dirty="0"/>
              <a:t>对象</a:t>
            </a:r>
            <a:r>
              <a:rPr lang="en-US" altLang="zh-CN" dirty="0"/>
              <a:t>--</a:t>
            </a:r>
            <a:r>
              <a:rPr dirty="0"/>
              <a:t>若干属性的集合。   </a:t>
            </a:r>
            <a:r>
              <a:rPr lang="en-US" altLang="zh-CN" dirty="0"/>
              <a:t>	</a:t>
            </a:r>
            <a:r>
              <a:rPr dirty="0"/>
              <a:t>     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 javascript</a:t>
            </a:r>
            <a:r>
              <a:rPr dirty="0"/>
              <a:t>比较随意，数组是对象，函数是对象，对象还是对象。</a:t>
            </a:r>
            <a:r>
              <a:rPr dirty="0">
                <a:solidFill>
                  <a:srgbClr val="00B050"/>
                </a:solidFill>
              </a:rPr>
              <a:t>（</a:t>
            </a:r>
            <a:r>
              <a:rPr>
                <a:solidFill>
                  <a:srgbClr val="00B050"/>
                </a:solidFill>
                <a:sym typeface="+mn-ea"/>
              </a:rPr>
              <a:t>详见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javascript</a:t>
            </a:r>
            <a:r>
              <a:rPr>
                <a:solidFill>
                  <a:srgbClr val="00B050"/>
                </a:solidFill>
                <a:sym typeface="+mn-ea"/>
              </a:rPr>
              <a:t>原型说明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--</a:t>
            </a:r>
            <a:r>
              <a:rPr>
                <a:solidFill>
                  <a:srgbClr val="00B050"/>
                </a:solidFill>
                <a:sym typeface="+mn-ea"/>
              </a:rPr>
              <a:t>案例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1</a:t>
            </a:r>
            <a:r>
              <a:rPr>
                <a:solidFill>
                  <a:srgbClr val="00B050"/>
                </a:solidFill>
                <a:sym typeface="+mn-ea"/>
              </a:rPr>
              <a:t>）</a:t>
            </a:r>
            <a:endParaRPr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dirty="0"/>
              <a:t>对象中一切都是属性，只有属性，没有方法，方法也是一种属性。</a:t>
            </a:r>
            <a:endParaRPr dirty="0"/>
          </a:p>
          <a:p>
            <a:pPr marL="0" indent="0">
              <a:buNone/>
            </a:pPr>
            <a:endParaRPr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	</a:t>
            </a:r>
            <a:r>
              <a:rPr lang="en-US" altLang="zh-CN" dirty="0">
                <a:solidFill>
                  <a:schemeClr val="tx1"/>
                </a:solidFill>
              </a:rPr>
              <a:t>javascript</a:t>
            </a:r>
            <a:r>
              <a:rPr dirty="0">
                <a:solidFill>
                  <a:schemeClr val="tx1"/>
                </a:solidFill>
              </a:rPr>
              <a:t>中的对象可以任意扩展属性，包括函数。</a:t>
            </a:r>
            <a:r>
              <a:rPr>
                <a:solidFill>
                  <a:srgbClr val="00B050"/>
                </a:solidFill>
                <a:sym typeface="+mn-ea"/>
              </a:rPr>
              <a:t>（详见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javascript</a:t>
            </a:r>
            <a:r>
              <a:rPr>
                <a:solidFill>
                  <a:srgbClr val="00B050"/>
                </a:solidFill>
                <a:sym typeface="+mn-ea"/>
              </a:rPr>
              <a:t>原型说明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--</a:t>
            </a:r>
            <a:r>
              <a:rPr>
                <a:solidFill>
                  <a:srgbClr val="00B050"/>
                </a:solidFill>
                <a:sym typeface="+mn-ea"/>
              </a:rPr>
              <a:t>案例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2</a:t>
            </a:r>
            <a:r>
              <a:rPr>
                <a:solidFill>
                  <a:srgbClr val="00B050"/>
                </a:solidFill>
                <a:sym typeface="+mn-ea"/>
              </a:rPr>
              <a:t>）</a:t>
            </a:r>
            <a:endParaRPr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rgbClr val="00B050"/>
                </a:solidFill>
                <a:sym typeface="+mn-ea"/>
              </a:rPr>
              <a:t>   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一、</a:t>
            </a:r>
            <a:r>
              <a:rPr lang="en-US" altLang="zh-CN" dirty="0" smtClean="0">
                <a:sym typeface="+mn-ea"/>
              </a:rPr>
              <a:t>Javascript</a:t>
            </a:r>
            <a:r>
              <a:rPr dirty="0" smtClean="0">
                <a:sym typeface="+mn-ea"/>
              </a:rPr>
              <a:t>函数与对象的关系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26" name="内容占位符 1"/>
          <p:cNvSpPr>
            <a:spLocks noGrp="1"/>
          </p:cNvSpPr>
          <p:nvPr/>
        </p:nvSpPr>
        <p:spPr>
          <a:xfrm>
            <a:off x="479062" y="1079653"/>
            <a:ext cx="11234058" cy="5502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mtClean="0"/>
              <a:t>函数和对象的关系</a:t>
            </a:r>
            <a:endParaRPr lang="en-US" altLang="zh-CN" dirty="0" smtClean="0"/>
          </a:p>
          <a:p>
            <a:pPr lvl="1"/>
            <a:r>
              <a:rPr lang="zh-CN" altLang="en-US" dirty="0"/>
              <a:t>函数是一种对象。</a:t>
            </a:r>
            <a:endParaRPr lang="zh-CN" altLang="en-US" dirty="0"/>
          </a:p>
          <a:p>
            <a:pPr lvl="1"/>
            <a:r>
              <a:rPr lang="zh-CN" altLang="en-US" dirty="0" smtClean="0"/>
              <a:t>所有对象的创建都需要通过一个构造函数，虽然通过语法糖可以省略掉构造函数，但构造函数确实存在的。构造函数本身也是一个对象（可以称之为函数对象），函数对象也可以通过它的构造函数Function()来创建。Javascript内置了不少函数对象，如Object()、String()、Array()、Function()等，它们既是对象，也可以作为构造函数用来构造其他对象。另外，我们也可以定义自己的构造函数。</a:t>
            </a:r>
            <a:r>
              <a:rPr lang="zh-CN" altLang="en-US" dirty="0" smtClean="0">
                <a:solidFill>
                  <a:srgbClr val="92D050"/>
                </a:solidFill>
              </a:rPr>
              <a:t>（详见javascript原型说明--案例3、案例4）</a:t>
            </a:r>
            <a:endParaRPr lang="zh-CN" altLang="en-US" dirty="0" smtClean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二、</a:t>
            </a:r>
            <a:r>
              <a:rPr lang="en-US" altLang="zh-CN" sz="4800" dirty="0"/>
              <a:t>Javascript</a:t>
            </a:r>
            <a:r>
              <a:rPr lang="zh-CN" altLang="en-US" sz="4800" dirty="0"/>
              <a:t>原型与原型链</a:t>
            </a:r>
            <a:endParaRPr lang="zh-CN" altLang="en-US" sz="48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 smtClean="0"/>
              <a:t>@</a:t>
            </a:r>
            <a:r>
              <a:rPr lang="en-US" altLang="zh-CN" dirty="0" err="1" smtClean="0"/>
              <a:t>AndOrLab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 smtClean="0"/>
              <a:t>prototype</a:t>
            </a:r>
            <a:r>
              <a:rPr dirty="0" smtClean="0"/>
              <a:t>原型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每个函数都有一个属性叫做</a:t>
            </a:r>
            <a:r>
              <a:rPr lang="en-US" altLang="zh-CN" dirty="0" smtClean="0"/>
              <a:t>prototype</a:t>
            </a:r>
            <a:r>
              <a:rPr dirty="0" smtClean="0"/>
              <a:t>，这个</a:t>
            </a:r>
            <a:r>
              <a:rPr lang="en-US" altLang="zh-CN" dirty="0" smtClean="0"/>
              <a:t>prototype</a:t>
            </a:r>
            <a:r>
              <a:rPr dirty="0" smtClean="0"/>
              <a:t>的属性值是一个对象，默认的有一个叫做</a:t>
            </a:r>
            <a:r>
              <a:rPr lang="en-US" altLang="zh-CN" dirty="0" smtClean="0"/>
              <a:t>constructor</a:t>
            </a:r>
            <a:r>
              <a:rPr dirty="0" smtClean="0"/>
              <a:t>的属性，指向这个函数本身。</a:t>
            </a:r>
            <a:endParaRPr dirty="0" smtClean="0"/>
          </a:p>
          <a:p>
            <a:pPr marL="457200" lvl="1" indent="0">
              <a:buNone/>
            </a:pPr>
            <a:r>
              <a:rPr lang="zh-CN" altLang="en-US" dirty="0" smtClean="0"/>
              <a:t>   </a:t>
            </a: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marL="457200" lvl="1" indent="0">
              <a:buNone/>
            </a:pPr>
            <a:r>
              <a:rPr lang="en-US" altLang="zh-CN" dirty="0" smtClean="0"/>
              <a:t>										</a:t>
            </a:r>
            <a:r>
              <a:rPr dirty="0" smtClean="0"/>
              <a:t>函数                       原型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原型一般作为对象（属性的集合），除了</a:t>
            </a:r>
            <a:r>
              <a:rPr lang="en-US" altLang="zh-CN" dirty="0" smtClean="0"/>
              <a:t>constructor</a:t>
            </a:r>
            <a:r>
              <a:rPr dirty="0" smtClean="0"/>
              <a:t>属性外，还会有其他的属性，如</a:t>
            </a:r>
            <a:r>
              <a:rPr lang="en-US" altLang="zh-CN" dirty="0" smtClean="0"/>
              <a:t>Object</a:t>
            </a:r>
            <a:r>
              <a:rPr dirty="0" smtClean="0"/>
              <a:t>构造函数</a:t>
            </a:r>
            <a:r>
              <a:rPr lang="en-US" altLang="zh-CN" dirty="0" smtClean="0"/>
              <a:t>:</a:t>
            </a:r>
            <a:endParaRPr lang="en-US" altLang="zh-CN" dirty="0" smtClean="0"/>
          </a:p>
          <a:p>
            <a:pPr marL="457200" lvl="1" indent="0">
              <a:buNone/>
            </a:pPr>
            <a:endParaRPr dirty="0" smtClean="0"/>
          </a:p>
          <a:p>
            <a:pPr marL="457200" lvl="1" indent="0">
              <a:buNone/>
            </a:pPr>
            <a:endParaRPr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pic>
        <p:nvPicPr>
          <p:cNvPr id="5" name="图片 4" descr="prototyp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635" y="2286000"/>
            <a:ext cx="5485765" cy="8096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220" y="4533265"/>
            <a:ext cx="551434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prototype</a:t>
            </a:r>
            <a:r>
              <a:rPr dirty="0" smtClean="0"/>
              <a:t>原型</a:t>
            </a:r>
            <a:endParaRPr lang="en-US" altLang="zh-CN" dirty="0" smtClean="0"/>
          </a:p>
          <a:p>
            <a:pPr lvl="1"/>
            <a:r>
              <a:rPr dirty="0" smtClean="0"/>
              <a:t>函数中的prototype中的属性可通过该函数new出来的对象来进行调用。</a:t>
            </a:r>
            <a:r>
              <a:rPr lang="zh-CN" altLang="en-US" dirty="0" smtClean="0"/>
              <a:t>  </a:t>
            </a:r>
            <a:r>
              <a:rPr lang="zh-CN" altLang="en-US" dirty="0" smtClean="0">
                <a:solidFill>
                  <a:srgbClr val="92D050"/>
                </a:solidFill>
              </a:rPr>
              <a:t> </a:t>
            </a:r>
            <a:r>
              <a:rPr lang="en-US" altLang="zh-CN" dirty="0" smtClean="0">
                <a:solidFill>
                  <a:srgbClr val="92D050"/>
                </a:solidFill>
              </a:rPr>
              <a:t>(</a:t>
            </a:r>
            <a:r>
              <a:rPr lang="zh-CN" altLang="en-US" dirty="0" smtClean="0">
                <a:solidFill>
                  <a:srgbClr val="92D050"/>
                </a:solidFill>
              </a:rPr>
              <a:t>详见案例</a:t>
            </a:r>
            <a:r>
              <a:rPr lang="en-US" altLang="zh-CN" dirty="0" smtClean="0">
                <a:solidFill>
                  <a:srgbClr val="92D050"/>
                </a:solidFill>
              </a:rPr>
              <a:t>4</a:t>
            </a:r>
            <a:r>
              <a:rPr dirty="0" smtClean="0">
                <a:solidFill>
                  <a:srgbClr val="92D050"/>
                </a:solidFill>
              </a:rPr>
              <a:t>、</a:t>
            </a:r>
            <a:r>
              <a:rPr lang="en-US" altLang="zh-CN" dirty="0" smtClean="0">
                <a:solidFill>
                  <a:srgbClr val="92D050"/>
                </a:solidFill>
              </a:rPr>
              <a:t>5)</a:t>
            </a:r>
            <a:endParaRPr lang="en-US" altLang="zh-CN" dirty="0" smtClean="0">
              <a:solidFill>
                <a:srgbClr val="92D050"/>
              </a:solidFill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rgbClr val="92D050"/>
              </a:solidFill>
            </a:endParaRPr>
          </a:p>
          <a:p>
            <a:pPr marL="457200" lvl="1" indent="0">
              <a:buNone/>
            </a:pPr>
            <a:r>
              <a:rPr dirty="0" smtClean="0">
                <a:solidFill>
                  <a:schemeClr val="tx1"/>
                </a:solidFill>
              </a:rPr>
              <a:t>    原因是：每个对象都有一个隐藏的属性--“__proto__”，这个属性引用了创建这个对象的函</a:t>
            </a:r>
            <a:r>
              <a:rPr lang="en-US" altLang="zh-CN" dirty="0" smtClean="0">
                <a:solidFill>
                  <a:schemeClr val="tx1"/>
                </a:solidFill>
              </a:rPr>
              <a:t>	      		</a:t>
            </a:r>
            <a:r>
              <a:rPr dirty="0" smtClean="0">
                <a:solidFill>
                  <a:schemeClr val="tx1"/>
                </a:solidFill>
              </a:rPr>
              <a:t>数的原型 prototype,即：</a:t>
            </a:r>
            <a:endParaRPr dirty="0" smtClean="0">
              <a:solidFill>
                <a:schemeClr val="tx1"/>
              </a:solidFill>
            </a:endParaRPr>
          </a:p>
          <a:p>
            <a:pPr marL="457200" lvl="1" indent="0">
              <a:lnSpc>
                <a:spcPts val="1800"/>
              </a:lnSpc>
              <a:spcAft>
                <a:spcPts val="300"/>
              </a:spcAft>
              <a:buNone/>
            </a:pPr>
            <a:r>
              <a:rPr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			</a:t>
            </a:r>
            <a:r>
              <a:rPr dirty="0" smtClean="0">
                <a:solidFill>
                  <a:schemeClr val="tx1"/>
                </a:solidFill>
              </a:rPr>
              <a:t>function Fn() {}; var fn = new Fn();  则fn.__proto__ ===Fn.prototype;</a:t>
            </a:r>
            <a:endParaRPr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rgbClr val="92D050"/>
              </a:solidFill>
            </a:endParaRPr>
          </a:p>
          <a:p>
            <a:pPr marL="457200" lvl="1" indent="0">
              <a:buNone/>
            </a:pPr>
            <a:endParaRPr dirty="0" smtClean="0"/>
          </a:p>
          <a:p>
            <a:pPr marL="0" lvl="1" indent="0">
              <a:buNone/>
            </a:pPr>
            <a:r>
              <a:rPr lang="en-US" altLang="zh-CN" dirty="0" smtClean="0"/>
              <a:t>	</a:t>
            </a:r>
            <a:endParaRPr dirty="0" smtClean="0"/>
          </a:p>
          <a:p>
            <a:pPr marL="457200" lvl="1" indent="0">
              <a:buNone/>
            </a:pPr>
            <a:endParaRPr lang="en-US" altLang="zh-CN" dirty="0" smtClean="0">
              <a:solidFill>
                <a:srgbClr val="92D050"/>
              </a:solidFill>
            </a:endParaRPr>
          </a:p>
          <a:p>
            <a:pPr marL="457200" lvl="1" indent="0">
              <a:buNone/>
            </a:pPr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lvl="1"/>
            <a:endParaRPr lang="zh-CN" altLang="en-US" dirty="0" smtClean="0"/>
          </a:p>
          <a:p>
            <a:pPr marL="457200" lvl="1" indent="0">
              <a:buNone/>
            </a:pPr>
            <a:r>
              <a:rPr lang="en-US" altLang="zh-CN" dirty="0" smtClean="0"/>
              <a:t>								</a:t>
            </a:r>
            <a:endParaRPr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marL="457200" lvl="1" indent="0">
              <a:buNone/>
            </a:pPr>
            <a:endParaRPr dirty="0" smtClean="0"/>
          </a:p>
          <a:p>
            <a:pPr marL="457200" lvl="1" indent="0">
              <a:buNone/>
            </a:pPr>
            <a:endParaRPr dirty="0" smtClean="0"/>
          </a:p>
          <a:p>
            <a:pPr marL="457200" lvl="1" indent="0">
              <a:buNone/>
            </a:pPr>
            <a:endParaRPr lang="zh-CN" altLang="en-US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</a:t>
            </a:r>
            <a:r>
              <a:rPr lang="en-US" altLang="zh-CN" dirty="0"/>
              <a:t>Javascipt</a:t>
            </a:r>
            <a:r>
              <a:rPr lang="zh-CN" altLang="en-US" dirty="0"/>
              <a:t>原型与原型链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@AndOrLab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/>
        </p:nvSpPr>
        <p:spPr>
          <a:xfrm>
            <a:off x="478790" y="924560"/>
            <a:ext cx="11233785" cy="5657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Wingdings" panose="05000000000000000000" pitchFamily="2" charset="2"/>
              <a:buChar char="Ø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1pPr>
            <a:lvl2pPr marL="6858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22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2pPr>
            <a:lvl3pPr marL="1143000" indent="-228600" algn="l" defTabSz="25654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>
                <a:srgbClr val="5ED9FF"/>
              </a:buClr>
              <a:buSzPct val="80000"/>
              <a:buFont typeface="Arial" panose="020B0604020202020204" pitchFamily="34" charset="0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j-ea"/>
                <a:ea typeface="+mj-ea"/>
                <a:cs typeface="Arial" panose="020B0604020202020204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ym typeface="+mn-ea"/>
              </a:rPr>
              <a:t>隐式原型</a:t>
            </a:r>
            <a:r>
              <a:rPr lang="en-US" altLang="zh-CN">
                <a:sym typeface="+mn-ea"/>
              </a:rPr>
              <a:t>--“__proto__”</a:t>
            </a:r>
            <a:r>
              <a:rPr dirty="0"/>
              <a:t>   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1. </a:t>
            </a:r>
            <a:r>
              <a:rPr dirty="0"/>
              <a:t>每个函数function都有一个prototype，即原型；而每个对象都有一个__proto__，可称为隐式原型。   </a:t>
            </a:r>
            <a:r>
              <a:rPr lang="en-US" altLang="zh-CN" dirty="0"/>
              <a:t>	</a:t>
            </a:r>
            <a:r>
              <a:rPr dirty="0"/>
              <a:t>     </a:t>
            </a:r>
            <a:endParaRPr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t>每个对象的__proto__属性，都指向创建该对象的构造函数的prototype。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rPr lang="en-US" altLang="zh-CN"/>
              <a:t>	</a:t>
            </a:r>
            <a:endParaRPr lang="en-US" altLang="zh-CN"/>
          </a:p>
          <a:p>
            <a:pPr marL="0" indent="0">
              <a:buNone/>
            </a:pPr>
            <a:r>
              <a:rPr lang="en-US" altLang="zh-CN" dirty="0"/>
              <a:t>	</a:t>
            </a:r>
            <a:endParaRPr dirty="0"/>
          </a:p>
          <a:p>
            <a:pPr marL="0" indent="0">
              <a:buNone/>
            </a:pPr>
            <a:endParaRPr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	</a:t>
            </a:r>
            <a:endParaRPr dirty="0"/>
          </a:p>
          <a:p>
            <a:pPr marL="0" indent="0">
              <a:buNone/>
            </a:pPr>
            <a:endParaRPr>
              <a:solidFill>
                <a:srgbClr val="00B050"/>
              </a:solidFill>
              <a:sym typeface="+mn-ea"/>
            </a:endParaRPr>
          </a:p>
          <a:p>
            <a:pPr marL="0" indent="0">
              <a:buNone/>
            </a:pPr>
            <a:r>
              <a:rPr>
                <a:solidFill>
                  <a:srgbClr val="00B050"/>
                </a:solidFill>
                <a:sym typeface="+mn-ea"/>
              </a:rPr>
              <a:t> </a:t>
            </a:r>
            <a:endParaRPr lang="en-US" altLang="zh-CN" dirty="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dirty="0"/>
              <a:t>   </a:t>
            </a:r>
            <a:endParaRPr dirty="0"/>
          </a:p>
          <a:p>
            <a:pPr marL="0" indent="0">
              <a:buNone/>
            </a:pP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	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	2. </a:t>
            </a:r>
            <a:r>
              <a:rPr>
                <a:solidFill>
                  <a:srgbClr val="FF0000"/>
                </a:solidFill>
                <a:sym typeface="+mn-ea"/>
              </a:rPr>
              <a:t>自定义构造函数的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prototype</a:t>
            </a:r>
            <a:r>
              <a:rPr>
                <a:solidFill>
                  <a:srgbClr val="FF0000"/>
                </a:solidFill>
                <a:sym typeface="+mn-ea"/>
              </a:rPr>
              <a:t>这一对象，本质上是由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Object</a:t>
            </a:r>
            <a:r>
              <a:rPr>
                <a:solidFill>
                  <a:srgbClr val="FF0000"/>
                </a:solidFill>
                <a:sym typeface="+mn-ea"/>
              </a:rPr>
              <a:t>对象创建的，所以它的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__proto__</a:t>
            </a:r>
            <a:r>
              <a:rPr>
                <a:solidFill>
                  <a:srgbClr val="FF0000"/>
                </a:solidFill>
                <a:sym typeface="+mn-ea"/>
              </a:rPr>
              <a:t>指向的就是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Object.prototype</a:t>
            </a:r>
            <a:r>
              <a:rPr>
                <a:solidFill>
                  <a:srgbClr val="FF0000"/>
                </a:solidFill>
                <a:sym typeface="+mn-ea"/>
              </a:rPr>
              <a:t>。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     </a:t>
            </a:r>
            <a:r>
              <a:rPr>
                <a:solidFill>
                  <a:srgbClr val="FF0000"/>
                </a:solidFill>
                <a:sym typeface="+mn-ea"/>
              </a:rPr>
              <a:t>而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Object</a:t>
            </a:r>
            <a:r>
              <a:rPr>
                <a:solidFill>
                  <a:srgbClr val="FF0000"/>
                </a:solidFill>
                <a:sym typeface="+mn-ea"/>
              </a:rPr>
              <a:t>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prototype</a:t>
            </a:r>
            <a:r>
              <a:rPr>
                <a:solidFill>
                  <a:srgbClr val="FF0000"/>
                </a:solidFill>
                <a:sym typeface="+mn-ea"/>
              </a:rPr>
              <a:t>也是一个对象，那么它的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__proto__</a:t>
            </a:r>
            <a:r>
              <a:rPr>
                <a:solidFill>
                  <a:srgbClr val="FF0000"/>
                </a:solidFill>
                <a:sym typeface="+mn-ea"/>
              </a:rPr>
              <a:t>指向哪里？</a:t>
            </a:r>
            <a:endParaRPr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	</a:t>
            </a:r>
            <a:r>
              <a:rPr>
                <a:solidFill>
                  <a:srgbClr val="FF0000"/>
                </a:solidFill>
                <a:sym typeface="+mn-ea"/>
              </a:rPr>
              <a:t>注意：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Object.prototype</a:t>
            </a:r>
            <a:r>
              <a:rPr>
                <a:solidFill>
                  <a:srgbClr val="FF0000"/>
                </a:solidFill>
                <a:sym typeface="+mn-ea"/>
              </a:rPr>
              <a:t>的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__proto__</a:t>
            </a:r>
            <a:r>
              <a:rPr>
                <a:solidFill>
                  <a:srgbClr val="FF0000"/>
                </a:solidFill>
                <a:sym typeface="+mn-ea"/>
              </a:rPr>
              <a:t>的指向是一个特例，指向的是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null.</a:t>
            </a: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92D050"/>
                </a:solidFill>
              </a:rPr>
              <a:t>	(</a:t>
            </a:r>
            <a:r>
              <a:rPr>
                <a:solidFill>
                  <a:srgbClr val="92D050"/>
                </a:solidFill>
                <a:sym typeface="+mn-ea"/>
              </a:rPr>
              <a:t>详见javascript原型说明--案例</a:t>
            </a:r>
            <a:r>
              <a:rPr lang="en-US" altLang="zh-CN">
                <a:solidFill>
                  <a:srgbClr val="92D050"/>
                </a:solidFill>
                <a:sym typeface="+mn-ea"/>
              </a:rPr>
              <a:t>6)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3210" y="2141220"/>
            <a:ext cx="4676140" cy="286639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培训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锈迹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AndOrLab</Template>
  <TotalTime>0</TotalTime>
  <Words>3382</Words>
  <Application>WPS 演示</Application>
  <PresentationFormat>宽屏</PresentationFormat>
  <Paragraphs>324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Arial</vt:lpstr>
      <vt:lpstr>微软雅黑</vt:lpstr>
      <vt:lpstr>Arial Unicode MS</vt:lpstr>
      <vt:lpstr>Arial Black</vt:lpstr>
      <vt:lpstr>黑体</vt:lpstr>
      <vt:lpstr>等线</vt:lpstr>
      <vt:lpstr>培训主题​​</vt:lpstr>
      <vt:lpstr>Javascript原型与闭包的理解</vt:lpstr>
      <vt:lpstr>目录</vt:lpstr>
      <vt:lpstr>一、Javascript函数与对象的关系</vt:lpstr>
      <vt:lpstr>一、Javascript函数与对象的关系</vt:lpstr>
      <vt:lpstr>一、Javascript函数与对象的关系</vt:lpstr>
      <vt:lpstr>二、Javascript原型与原型链</vt:lpstr>
      <vt:lpstr>二、Javascipt原型与原型链</vt:lpstr>
      <vt:lpstr>二、Javascipt原型与原型链</vt:lpstr>
      <vt:lpstr>二、Javascipt原型与原型链</vt:lpstr>
      <vt:lpstr>二、Javascipt原型与原型链</vt:lpstr>
      <vt:lpstr>二、Javascipt原型与原型链</vt:lpstr>
      <vt:lpstr>二、Javascipt原型与原型链</vt:lpstr>
      <vt:lpstr>二、Javascipt原型与原型链</vt:lpstr>
      <vt:lpstr>二、Javascipt原型与原型链</vt:lpstr>
      <vt:lpstr>二、Javascipt原型与原型链</vt:lpstr>
      <vt:lpstr>二、Javascipt原型与原型链</vt:lpstr>
      <vt:lpstr>二、Javascipt原型与原型链</vt:lpstr>
      <vt:lpstr>二、Javascipt原型与原型链</vt:lpstr>
      <vt:lpstr>三、测试框架Jest简介</vt:lpstr>
      <vt:lpstr>四、Jest安装及使用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自动化测试Jest及其应用</dc:title>
  <dc:creator>Gu zhongren</dc:creator>
  <cp:lastModifiedBy>Administrator</cp:lastModifiedBy>
  <cp:revision>59</cp:revision>
  <dcterms:created xsi:type="dcterms:W3CDTF">2018-10-23T09:52:00Z</dcterms:created>
  <dcterms:modified xsi:type="dcterms:W3CDTF">2018-11-04T14:32:52Z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