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8" r:id="rId3"/>
    <p:sldId id="259" r:id="rId4"/>
    <p:sldId id="258"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7" r:id="rId50"/>
    <p:sldId id="306"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73224" autoAdjust="0"/>
  </p:normalViewPr>
  <p:slideViewPr>
    <p:cSldViewPr snapToGrid="0">
      <p:cViewPr>
        <p:scale>
          <a:sx n="100" d="100"/>
          <a:sy n="100" d="100"/>
        </p:scale>
        <p:origin x="-876" y="-420"/>
      </p:cViewPr>
      <p:guideLst>
        <p:guide orient="horz" pos="2160"/>
        <p:guide pos="3840"/>
      </p:guideLst>
    </p:cSldViewPr>
  </p:slideViewPr>
  <p:notesTextViewPr>
    <p:cViewPr>
      <p:scale>
        <a:sx n="3" d="2"/>
        <a:sy n="3" d="2"/>
      </p:scale>
      <p:origin x="0" y="0"/>
    </p:cViewPr>
  </p:notesTextViewPr>
  <p:sorterViewPr>
    <p:cViewPr>
      <p:scale>
        <a:sx n="33" d="100"/>
        <a:sy n="33" d="100"/>
      </p:scale>
      <p:origin x="0" y="-777"/>
    </p:cViewPr>
  </p:sorterViewPr>
  <p:notesViewPr>
    <p:cSldViewPr snapToGrid="0" showGuides="1">
      <p:cViewPr varScale="1">
        <p:scale>
          <a:sx n="55" d="100"/>
          <a:sy n="55" d="100"/>
        </p:scale>
        <p:origin x="2544" y="4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4BB6F-993F-4068-B994-8BF707AA5F6B}" type="datetimeFigureOut">
              <a:rPr lang="zh-CN" altLang="en-US" smtClean="0"/>
              <a:pPr/>
              <a:t>2018/10/31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18A2-48F6-4283-A00A-7306B6936B2A}" type="slidenum">
              <a:rPr lang="zh-CN" altLang="en-US" smtClean="0"/>
              <a:pPr/>
              <a:t>‹#›</a:t>
            </a:fld>
            <a:endParaRPr lang="zh-CN" altLang="en-US"/>
          </a:p>
        </p:txBody>
      </p:sp>
    </p:spTree>
    <p:extLst>
      <p:ext uri="{BB962C8B-B14F-4D97-AF65-F5344CB8AC3E}">
        <p14:creationId xmlns:p14="http://schemas.microsoft.com/office/powerpoint/2010/main" xmlns="" val="2064432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起始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2741624"/>
            <a:ext cx="9144000" cy="1374753"/>
          </a:xfrm>
        </p:spPr>
        <p:txBody>
          <a:bodyPr anchor="b"/>
          <a:lstStyle>
            <a:lvl1pPr algn="ctr">
              <a:defRPr sz="6000">
                <a:latin typeface="+mj-ea"/>
                <a:ea typeface="+mj-ea"/>
              </a:defRPr>
            </a:lvl1pPr>
          </a:lstStyle>
          <a:p>
            <a:r>
              <a:rPr lang="zh-CN" altLang="en-US" dirty="0" smtClean="0"/>
              <a:t>主标题</a:t>
            </a:r>
            <a:endParaRPr lang="zh-CN" altLang="en-US" dirty="0"/>
          </a:p>
        </p:txBody>
      </p:sp>
      <p:sp>
        <p:nvSpPr>
          <p:cNvPr id="3" name="副标题 2"/>
          <p:cNvSpPr>
            <a:spLocks noGrp="1"/>
          </p:cNvSpPr>
          <p:nvPr>
            <p:ph type="subTitle" idx="1" hasCustomPrompt="1"/>
          </p:nvPr>
        </p:nvSpPr>
        <p:spPr>
          <a:xfrm>
            <a:off x="5221538" y="4408083"/>
            <a:ext cx="5446462" cy="422517"/>
          </a:xfrm>
        </p:spPr>
        <p:txBody>
          <a:bodyPr/>
          <a:lstStyle>
            <a:lvl1pPr marL="0" indent="0" algn="ctr">
              <a:buNone/>
              <a:defRPr sz="2400">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副标题或作者</a:t>
            </a:r>
            <a:endParaRPr lang="zh-CN" altLang="en-US" dirty="0"/>
          </a:p>
        </p:txBody>
      </p:sp>
      <p:sp>
        <p:nvSpPr>
          <p:cNvPr id="6" name="页脚占位符 5"/>
          <p:cNvSpPr>
            <a:spLocks noGrp="1"/>
          </p:cNvSpPr>
          <p:nvPr>
            <p:ph type="ftr" sz="quarter" idx="10"/>
          </p:nvPr>
        </p:nvSpPr>
        <p:spPr/>
        <p:txBody>
          <a:bodyPr/>
          <a:lstStyle>
            <a:lvl1pPr>
              <a:defRPr>
                <a:latin typeface="+mj-ea"/>
                <a:ea typeface="+mj-ea"/>
              </a:defRPr>
            </a:lvl1pPr>
          </a:lstStyle>
          <a:p>
            <a:r>
              <a:rPr lang="en-US" altLang="zh-CN" smtClean="0"/>
              <a:t>@AndOrLab</a:t>
            </a:r>
            <a:endParaRPr lang="zh-CN" altLang="en-US"/>
          </a:p>
        </p:txBody>
      </p:sp>
    </p:spTree>
    <p:extLst>
      <p:ext uri="{BB962C8B-B14F-4D97-AF65-F5344CB8AC3E}">
        <p14:creationId xmlns:p14="http://schemas.microsoft.com/office/powerpoint/2010/main" xmlns="" val="39347128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sp>
        <p:nvSpPr>
          <p:cNvPr id="6" name="Content Placeholder 4"/>
          <p:cNvSpPr>
            <a:spLocks noGrp="1"/>
          </p:cNvSpPr>
          <p:nvPr>
            <p:ph sz="quarter" idx="10"/>
          </p:nvPr>
        </p:nvSpPr>
        <p:spPr>
          <a:xfrm>
            <a:off x="464457" y="1014248"/>
            <a:ext cx="11234058" cy="5502666"/>
          </a:xfrm>
        </p:spPr>
        <p:txBody>
          <a:bodyPr/>
          <a:lstStyle>
            <a:lvl1pPr marL="228600" indent="-228600" algn="l" defTabSz="257168" rtl="0" eaLnBrk="1" fontAlgn="base" hangingPunct="1">
              <a:spcBef>
                <a:spcPct val="0"/>
              </a:spcBef>
              <a:spcAft>
                <a:spcPts val="339"/>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a:defRPr>
            </a:lvl1pPr>
            <a:lvl2pPr algn="l" defTabSz="257168" rtl="0" eaLnBrk="1" fontAlgn="base" hangingPunct="1">
              <a:spcBef>
                <a:spcPct val="0"/>
              </a:spcBef>
              <a:spcAft>
                <a:spcPts val="339"/>
              </a:spcAft>
              <a:buClr>
                <a:srgbClr val="5ED9FF"/>
              </a:buClr>
              <a:buSzPct val="80000"/>
              <a:defRPr lang="zh-CN" altLang="en-US" sz="2200" kern="1200" baseline="0" dirty="0" smtClean="0">
                <a:solidFill>
                  <a:schemeClr val="tx1"/>
                </a:solidFill>
                <a:latin typeface="+mj-ea"/>
                <a:ea typeface="+mj-ea"/>
                <a:cs typeface="Arial"/>
              </a:defRPr>
            </a:lvl2pPr>
            <a:lvl3pPr algn="l" defTabSz="257168" rtl="0" eaLnBrk="1" fontAlgn="base" hangingPunct="1">
              <a:spcBef>
                <a:spcPct val="0"/>
              </a:spcBef>
              <a:spcAft>
                <a:spcPts val="339"/>
              </a:spcAft>
              <a:buClr>
                <a:srgbClr val="5ED9FF"/>
              </a:buClr>
              <a:buSzPct val="80000"/>
              <a:defRPr lang="zh-CN" altLang="en-US" sz="1800" kern="1200" baseline="0" dirty="0" smtClean="0">
                <a:solidFill>
                  <a:schemeClr val="tx1"/>
                </a:solidFill>
                <a:latin typeface="+mj-ea"/>
                <a:ea typeface="+mj-ea"/>
                <a:cs typeface="Arial"/>
              </a:defRPr>
            </a:lvl3pPr>
          </a:lstStyle>
          <a:p>
            <a:pPr lvl="0"/>
            <a:r>
              <a:rPr lang="zh-CN" altLang="en-US" smtClean="0"/>
              <a:t>编辑母版文本样式</a:t>
            </a:r>
          </a:p>
          <a:p>
            <a:pPr lvl="1"/>
            <a:r>
              <a:rPr lang="zh-CN" altLang="en-US" smtClean="0"/>
              <a:t>第二级</a:t>
            </a:r>
          </a:p>
          <a:p>
            <a:pPr lvl="2"/>
            <a:r>
              <a:rPr lang="zh-CN" altLang="en-US" smtClean="0"/>
              <a:t>第三级</a:t>
            </a:r>
          </a:p>
        </p:txBody>
      </p:sp>
      <p:sp>
        <p:nvSpPr>
          <p:cNvPr id="4"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2" name="页脚占位符 1"/>
          <p:cNvSpPr>
            <a:spLocks noGrp="1"/>
          </p:cNvSpPr>
          <p:nvPr>
            <p:ph type="ftr" sz="quarter" idx="11"/>
          </p:nvPr>
        </p:nvSpPr>
        <p:spPr/>
        <p:txBody>
          <a:bodyPr/>
          <a:lstStyle>
            <a:lvl1pPr>
              <a:defRPr>
                <a:latin typeface="+mj-ea"/>
                <a:ea typeface="+mj-ea"/>
              </a:defRPr>
            </a:lvl1pPr>
          </a:lstStyle>
          <a:p>
            <a:r>
              <a:rPr lang="en-US" altLang="zh-CN" smtClean="0"/>
              <a:t>@AndOrLab</a:t>
            </a:r>
            <a:endParaRPr lang="zh-CN" altLang="en-US"/>
          </a:p>
        </p:txBody>
      </p:sp>
    </p:spTree>
    <p:extLst>
      <p:ext uri="{BB962C8B-B14F-4D97-AF65-F5344CB8AC3E}">
        <p14:creationId xmlns:p14="http://schemas.microsoft.com/office/powerpoint/2010/main" xmlns="" val="26284297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6" name="文本占位符 5"/>
          <p:cNvSpPr>
            <a:spLocks noGrp="1"/>
          </p:cNvSpPr>
          <p:nvPr>
            <p:ph type="body" sz="quarter" idx="11" hasCustomPrompt="1"/>
          </p:nvPr>
        </p:nvSpPr>
        <p:spPr>
          <a:xfrm>
            <a:off x="276945" y="908717"/>
            <a:ext cx="7602538" cy="428625"/>
          </a:xfrm>
        </p:spPr>
        <p:txBody>
          <a:bodyPr/>
          <a:lstStyle>
            <a:lvl1pPr marL="0" indent="0">
              <a:buNone/>
              <a:defRPr>
                <a:latin typeface="+mj-ea"/>
                <a:ea typeface="+mj-ea"/>
              </a:defRPr>
            </a:lvl1pPr>
            <a:lvl3pPr marL="914400" indent="0">
              <a:buNone/>
              <a:defRPr/>
            </a:lvl3pPr>
            <a:lvl4pPr marL="1371600" indent="0">
              <a:buNone/>
              <a:defRPr/>
            </a:lvl4pPr>
            <a:lvl5pPr marL="1828800" indent="0">
              <a:buNone/>
              <a:defRPr/>
            </a:lvl5pPr>
          </a:lstStyle>
          <a:p>
            <a:pPr lvl="0"/>
            <a:r>
              <a:rPr lang="zh-CN" altLang="en-US" dirty="0" smtClean="0"/>
              <a:t>二级标题</a:t>
            </a:r>
          </a:p>
        </p:txBody>
      </p:sp>
      <p:sp>
        <p:nvSpPr>
          <p:cNvPr id="5" name="Content Placeholder 4"/>
          <p:cNvSpPr>
            <a:spLocks noGrp="1"/>
          </p:cNvSpPr>
          <p:nvPr>
            <p:ph sz="quarter" idx="10"/>
          </p:nvPr>
        </p:nvSpPr>
        <p:spPr>
          <a:xfrm>
            <a:off x="464457" y="1476703"/>
            <a:ext cx="11234058" cy="5040211"/>
          </a:xfrm>
        </p:spPr>
        <p:txBody>
          <a:bodyPr/>
          <a:lstStyle>
            <a:lvl1pPr marL="228600" indent="-228600" algn="l" defTabSz="257168" rtl="0" eaLnBrk="1" fontAlgn="base" hangingPunct="1">
              <a:spcBef>
                <a:spcPct val="0"/>
              </a:spcBef>
              <a:spcAft>
                <a:spcPts val="339"/>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a:defRPr>
            </a:lvl1pPr>
            <a:lvl2pPr algn="l" defTabSz="257168" rtl="0" eaLnBrk="1" fontAlgn="base" hangingPunct="1">
              <a:spcBef>
                <a:spcPct val="0"/>
              </a:spcBef>
              <a:spcAft>
                <a:spcPts val="339"/>
              </a:spcAft>
              <a:buClr>
                <a:srgbClr val="5ED9FF"/>
              </a:buClr>
              <a:buSzPct val="80000"/>
              <a:defRPr lang="zh-CN" altLang="en-US" sz="2200" kern="1200" baseline="0" dirty="0" smtClean="0">
                <a:solidFill>
                  <a:schemeClr val="tx1"/>
                </a:solidFill>
                <a:latin typeface="+mj-ea"/>
                <a:ea typeface="+mj-ea"/>
                <a:cs typeface="Arial"/>
              </a:defRPr>
            </a:lvl2pPr>
            <a:lvl3pPr algn="l" defTabSz="257168" rtl="0" eaLnBrk="1" fontAlgn="base" hangingPunct="1">
              <a:spcBef>
                <a:spcPct val="0"/>
              </a:spcBef>
              <a:spcAft>
                <a:spcPts val="339"/>
              </a:spcAft>
              <a:buClr>
                <a:srgbClr val="5ED9FF"/>
              </a:buClr>
              <a:buSzPct val="80000"/>
              <a:defRPr lang="zh-CN" altLang="en-US" sz="1800" kern="1200" baseline="0" dirty="0" smtClean="0">
                <a:solidFill>
                  <a:schemeClr val="tx1"/>
                </a:solidFill>
                <a:latin typeface="+mj-ea"/>
                <a:ea typeface="+mj-ea"/>
                <a:cs typeface="Arial"/>
              </a:defRPr>
            </a:lvl3pPr>
          </a:lstStyle>
          <a:p>
            <a:pPr lvl="0"/>
            <a:r>
              <a:rPr lang="zh-CN" altLang="en-US" smtClean="0"/>
              <a:t>编辑母版文本样式</a:t>
            </a:r>
          </a:p>
          <a:p>
            <a:pPr lvl="1"/>
            <a:r>
              <a:rPr lang="zh-CN" altLang="en-US" smtClean="0"/>
              <a:t>第二级</a:t>
            </a:r>
          </a:p>
          <a:p>
            <a:pPr lvl="2"/>
            <a:r>
              <a:rPr lang="zh-CN" altLang="en-US" smtClean="0"/>
              <a:t>第三级</a:t>
            </a:r>
          </a:p>
        </p:txBody>
      </p:sp>
      <p:sp>
        <p:nvSpPr>
          <p:cNvPr id="3" name="页脚占位符 2"/>
          <p:cNvSpPr>
            <a:spLocks noGrp="1"/>
          </p:cNvSpPr>
          <p:nvPr>
            <p:ph type="ftr" sz="quarter" idx="12"/>
          </p:nvPr>
        </p:nvSpPr>
        <p:spPr/>
        <p:txBody>
          <a:bodyPr/>
          <a:lstStyle>
            <a:lvl1pPr>
              <a:defRPr>
                <a:latin typeface="+mj-ea"/>
                <a:ea typeface="+mj-ea"/>
              </a:defRPr>
            </a:lvl1pPr>
          </a:lstStyle>
          <a:p>
            <a:r>
              <a:rPr lang="en-US" altLang="zh-CN" smtClean="0"/>
              <a:t>@AndOrLab</a:t>
            </a:r>
            <a:endParaRPr lang="zh-CN" altLang="en-US"/>
          </a:p>
        </p:txBody>
      </p:sp>
    </p:spTree>
    <p:extLst>
      <p:ext uri="{BB962C8B-B14F-4D97-AF65-F5344CB8AC3E}">
        <p14:creationId xmlns:p14="http://schemas.microsoft.com/office/powerpoint/2010/main" xmlns="" val="1002043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谢谢">
    <p:spTree>
      <p:nvGrpSpPr>
        <p:cNvPr id="1" name=""/>
        <p:cNvGrpSpPr/>
        <p:nvPr/>
      </p:nvGrpSpPr>
      <p:grpSpPr>
        <a:xfrm>
          <a:off x="0" y="0"/>
          <a:ext cx="0" cy="0"/>
          <a:chOff x="0" y="0"/>
          <a:chExt cx="0" cy="0"/>
        </a:xfrm>
      </p:grpSpPr>
      <p:sp>
        <p:nvSpPr>
          <p:cNvPr id="7" name="文本框 6"/>
          <p:cNvSpPr txBox="1"/>
          <p:nvPr userDrawn="1"/>
        </p:nvSpPr>
        <p:spPr>
          <a:xfrm>
            <a:off x="4478457" y="2644170"/>
            <a:ext cx="3235086" cy="1569660"/>
          </a:xfrm>
          <a:prstGeom prst="rect">
            <a:avLst/>
          </a:prstGeom>
          <a:noFill/>
        </p:spPr>
        <p:txBody>
          <a:bodyPr wrap="square" rtlCol="0">
            <a:spAutoFit/>
          </a:bodyPr>
          <a:lstStyle/>
          <a:p>
            <a:pPr algn="ctr"/>
            <a:r>
              <a:rPr lang="zh-CN" altLang="en-US" sz="9600" dirty="0" smtClean="0">
                <a:latin typeface="+mj-ea"/>
                <a:ea typeface="+mj-ea"/>
              </a:rPr>
              <a:t>谢谢</a:t>
            </a:r>
            <a:endParaRPr lang="zh-CN" altLang="en-US" sz="9600" dirty="0">
              <a:latin typeface="+mj-ea"/>
              <a:ea typeface="+mj-ea"/>
            </a:endParaRPr>
          </a:p>
        </p:txBody>
      </p:sp>
    </p:spTree>
    <p:extLst>
      <p:ext uri="{BB962C8B-B14F-4D97-AF65-F5344CB8AC3E}">
        <p14:creationId xmlns:p14="http://schemas.microsoft.com/office/powerpoint/2010/main" xmlns="" val="2617326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3"/>
          </p:nvPr>
        </p:nvSpPr>
        <p:spPr>
          <a:xfrm>
            <a:off x="4038600" y="6582229"/>
            <a:ext cx="4114800" cy="26760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@AndOrLab</a:t>
            </a:r>
            <a:endParaRPr lang="zh-CN" altLang="en-US"/>
          </a:p>
        </p:txBody>
      </p:sp>
    </p:spTree>
    <p:extLst>
      <p:ext uri="{BB962C8B-B14F-4D97-AF65-F5344CB8AC3E}">
        <p14:creationId xmlns:p14="http://schemas.microsoft.com/office/powerpoint/2010/main" xmlns="" val="138377466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性能优化之页面渲染</a:t>
            </a:r>
            <a:endParaRPr lang="zh-CN" altLang="en-US" dirty="0"/>
          </a:p>
        </p:txBody>
      </p:sp>
      <p:sp>
        <p:nvSpPr>
          <p:cNvPr id="3" name="副标题 2"/>
          <p:cNvSpPr>
            <a:spLocks noGrp="1"/>
          </p:cNvSpPr>
          <p:nvPr>
            <p:ph type="subTitle" idx="1"/>
          </p:nvPr>
        </p:nvSpPr>
        <p:spPr/>
        <p:txBody>
          <a:bodyPr/>
          <a:lstStyle/>
          <a:p>
            <a:r>
              <a:rPr lang="zh-CN" altLang="en-US" dirty="0" smtClean="0"/>
              <a:t>王志强</a:t>
            </a:r>
            <a:endParaRPr lang="zh-CN" altLang="en-US" dirty="0"/>
          </a:p>
        </p:txBody>
      </p:sp>
      <p:sp>
        <p:nvSpPr>
          <p:cNvPr id="4" name="页脚占位符 3"/>
          <p:cNvSpPr>
            <a:spLocks noGrp="1"/>
          </p:cNvSpPr>
          <p:nvPr>
            <p:ph type="ftr" sz="quarter" idx="10"/>
          </p:nvPr>
        </p:nvSpPr>
        <p:spPr/>
        <p:txBody>
          <a:bodyPr/>
          <a:lstStyle/>
          <a:p>
            <a:r>
              <a:rPr lang="en-US" altLang="zh-CN" smtClean="0"/>
              <a:t>@AndOrLab</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渲染树生成大概经过以下过程：</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从</a:t>
            </a:r>
            <a:r>
              <a:rPr lang="en-US" altLang="zh-CN" dirty="0"/>
              <a:t>DOM</a:t>
            </a:r>
            <a:r>
              <a:rPr lang="zh-CN" altLang="en-US" dirty="0"/>
              <a:t>根节点根节点开始遍历每个在</a:t>
            </a:r>
            <a:r>
              <a:rPr lang="en-US" altLang="zh-CN" dirty="0"/>
              <a:t>HTML</a:t>
            </a:r>
            <a:r>
              <a:rPr lang="zh-CN" altLang="en-US" dirty="0"/>
              <a:t>和</a:t>
            </a:r>
            <a:r>
              <a:rPr lang="en-US" altLang="zh-CN" dirty="0"/>
              <a:t>CSS</a:t>
            </a:r>
            <a:r>
              <a:rPr lang="zh-CN" altLang="en-US" dirty="0"/>
              <a:t>意义上的可见节点</a:t>
            </a:r>
            <a:r>
              <a:rPr lang="zh-CN" altLang="en-US" dirty="0" smtClean="0"/>
              <a:t>。</a:t>
            </a:r>
            <a:endParaRPr lang="en-US" altLang="zh-CN" dirty="0"/>
          </a:p>
          <a:p>
            <a:endParaRPr lang="zh-CN" altLang="en-US" dirty="0"/>
          </a:p>
          <a:p>
            <a:r>
              <a:rPr lang="zh-CN" altLang="en-US" dirty="0"/>
              <a:t>对于每个可见节点，为其找到适配的</a:t>
            </a:r>
            <a:r>
              <a:rPr lang="en-US" altLang="zh-CN" dirty="0"/>
              <a:t>CSSOM</a:t>
            </a:r>
            <a:r>
              <a:rPr lang="zh-CN" altLang="en-US" dirty="0"/>
              <a:t>并且组合他</a:t>
            </a:r>
            <a:r>
              <a:rPr lang="zh-CN" altLang="en-US" dirty="0" smtClean="0"/>
              <a:t>们</a:t>
            </a:r>
            <a:endParaRPr lang="en-US" altLang="zh-CN" dirty="0" smtClean="0"/>
          </a:p>
          <a:p>
            <a:endParaRPr lang="zh-CN" altLang="en-US" dirty="0"/>
          </a:p>
          <a:p>
            <a:r>
              <a:rPr lang="zh-CN" altLang="en-US" dirty="0"/>
              <a:t>将每个节点（包括内容和样式）组建成</a:t>
            </a:r>
            <a:r>
              <a:rPr lang="en-US" altLang="zh-CN" dirty="0"/>
              <a:t>render-tree</a:t>
            </a:r>
          </a:p>
          <a:p>
            <a:endParaRPr lang="en-US" altLang="zh-CN" dirty="0" smtClean="0"/>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zh-CN" altLang="en-US" dirty="0" smtClean="0"/>
              <a:t>渲</a:t>
            </a:r>
            <a:r>
              <a:rPr lang="zh-CN" altLang="en-US" dirty="0"/>
              <a:t>染树包含了渲染网页所需的所有节点，不需要渲染的节点是不会合并到渲染树中</a:t>
            </a:r>
            <a:r>
              <a:rPr lang="zh-CN" altLang="en-US" dirty="0" smtClean="0"/>
              <a:t>的</a:t>
            </a:r>
            <a:endParaRPr lang="en-US" altLang="zh-CN" dirty="0" smtClean="0"/>
          </a:p>
          <a:p>
            <a:endParaRPr lang="en-US" altLang="zh-CN" dirty="0" smtClean="0"/>
          </a:p>
          <a:p>
            <a:r>
              <a:rPr lang="zh-CN" altLang="en-US" dirty="0" smtClean="0"/>
              <a:t>一</a:t>
            </a:r>
            <a:r>
              <a:rPr lang="zh-CN" altLang="en-US" dirty="0"/>
              <a:t>般情况下，对于每一个节点，会有一个</a:t>
            </a:r>
            <a:r>
              <a:rPr lang="en-US" altLang="zh-CN" dirty="0"/>
              <a:t>block</a:t>
            </a:r>
            <a:r>
              <a:rPr lang="zh-CN" altLang="en-US" dirty="0"/>
              <a:t>与之对应，占用一个矩形框，并且矩形框可以嵌套</a:t>
            </a:r>
            <a:r>
              <a:rPr lang="zh-CN" altLang="en-US" dirty="0" smtClean="0"/>
              <a:t>；</a:t>
            </a:r>
            <a:endParaRPr lang="en-US" altLang="zh-CN" dirty="0" smtClean="0"/>
          </a:p>
          <a:p>
            <a:endParaRPr lang="en-US" altLang="zh-CN" dirty="0"/>
          </a:p>
          <a:p>
            <a:r>
              <a:rPr lang="zh-CN" altLang="en-US" dirty="0" smtClean="0"/>
              <a:t>当</a:t>
            </a:r>
            <a:r>
              <a:rPr lang="zh-CN" altLang="en-US" dirty="0"/>
              <a:t>首先检测到</a:t>
            </a:r>
            <a:r>
              <a:rPr lang="en-US" altLang="zh-CN" dirty="0"/>
              <a:t>html</a:t>
            </a:r>
            <a:r>
              <a:rPr lang="zh-CN" altLang="en-US" dirty="0"/>
              <a:t>元素的时候，浏览器认为该节点是根节点，会将其作为</a:t>
            </a:r>
            <a:r>
              <a:rPr lang="en-US" altLang="zh-CN" dirty="0" err="1"/>
              <a:t>ViewPort</a:t>
            </a:r>
            <a:r>
              <a:rPr lang="zh-CN" altLang="en-US" dirty="0"/>
              <a:t>，也就是页面的最初包含的</a:t>
            </a:r>
            <a:r>
              <a:rPr lang="en-US" altLang="zh-CN" dirty="0"/>
              <a:t>block</a:t>
            </a:r>
          </a:p>
          <a:p>
            <a:endParaRPr lang="en-US" altLang="zh-CN" dirty="0"/>
          </a:p>
          <a:p>
            <a:r>
              <a:rPr lang="en-US" altLang="zh-CN" dirty="0"/>
              <a:t> </a:t>
            </a:r>
            <a:r>
              <a:rPr lang="zh-CN" altLang="en-US" dirty="0" smtClean="0"/>
              <a:t>但</a:t>
            </a:r>
            <a:r>
              <a:rPr lang="zh-CN" altLang="en-US" dirty="0"/>
              <a:t>是对于不可见的元素不会在</a:t>
            </a:r>
            <a:r>
              <a:rPr lang="en-US" altLang="zh-CN" dirty="0"/>
              <a:t>Render Tree</a:t>
            </a:r>
            <a:r>
              <a:rPr lang="zh-CN" altLang="en-US" dirty="0"/>
              <a:t>中出现；比如 </a:t>
            </a:r>
            <a:r>
              <a:rPr lang="en-US" altLang="zh-CN" dirty="0" smtClean="0"/>
              <a:t>header</a:t>
            </a:r>
            <a:r>
              <a:rPr lang="zh-CN" altLang="en-US" dirty="0" smtClean="0"/>
              <a:t>，</a:t>
            </a:r>
            <a:r>
              <a:rPr lang="en-US" altLang="zh-CN" dirty="0"/>
              <a:t> </a:t>
            </a:r>
            <a:r>
              <a:rPr lang="en-US" altLang="zh-CN" dirty="0" smtClean="0"/>
              <a:t>meta </a:t>
            </a:r>
            <a:r>
              <a:rPr lang="zh-CN" altLang="en-US" dirty="0"/>
              <a:t>标签</a:t>
            </a:r>
            <a:r>
              <a:rPr lang="zh-CN" altLang="en-US" dirty="0" smtClean="0"/>
              <a:t>；</a:t>
            </a:r>
            <a:endParaRPr lang="en-US" altLang="zh-CN" dirty="0" smtClean="0"/>
          </a:p>
          <a:p>
            <a:endParaRPr lang="en-US" altLang="zh-CN" dirty="0"/>
          </a:p>
          <a:p>
            <a:r>
              <a:rPr lang="zh-CN" altLang="en-US" dirty="0" smtClean="0"/>
              <a:t> 还</a:t>
            </a:r>
            <a:r>
              <a:rPr lang="zh-CN" altLang="en-US" dirty="0"/>
              <a:t>有</a:t>
            </a:r>
            <a:r>
              <a:rPr lang="en-US" altLang="zh-CN" dirty="0" err="1"/>
              <a:t>diplay</a:t>
            </a:r>
            <a:r>
              <a:rPr lang="zh-CN" altLang="en-US" dirty="0"/>
              <a:t>等于</a:t>
            </a:r>
            <a:r>
              <a:rPr lang="en-US" altLang="zh-CN" dirty="0"/>
              <a:t>none</a:t>
            </a:r>
            <a:r>
              <a:rPr lang="zh-CN" altLang="en-US" dirty="0"/>
              <a:t>的元</a:t>
            </a:r>
            <a:r>
              <a:rPr lang="zh-CN" altLang="en-US" dirty="0" smtClean="0"/>
              <a:t>素</a:t>
            </a:r>
            <a:endParaRPr lang="en-US" altLang="zh-CN" dirty="0" smtClean="0"/>
          </a:p>
          <a:p>
            <a:endParaRPr lang="en-US" altLang="zh-CN" dirty="0"/>
          </a:p>
          <a:p>
            <a:r>
              <a:rPr lang="zh-CN" altLang="en-US" b="1" dirty="0"/>
              <a:t>渲染树和</a:t>
            </a:r>
            <a:r>
              <a:rPr lang="en-US" altLang="zh-CN" b="1" dirty="0"/>
              <a:t>Dom</a:t>
            </a:r>
            <a:r>
              <a:rPr lang="zh-CN" altLang="en-US" b="1" dirty="0"/>
              <a:t>树的关系（</a:t>
            </a:r>
            <a:r>
              <a:rPr lang="en-US" altLang="zh-CN" b="1" dirty="0"/>
              <a:t>The render tree relation to the DOM tree</a:t>
            </a:r>
            <a:r>
              <a:rPr lang="zh-CN" altLang="en-US" b="1" dirty="0"/>
              <a:t>）</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但</a:t>
            </a:r>
            <a:r>
              <a:rPr lang="zh-CN" altLang="en-US" dirty="0" smtClean="0"/>
              <a:t>是，</a:t>
            </a:r>
            <a:r>
              <a:rPr lang="en-US" altLang="zh-CN" dirty="0" smtClean="0"/>
              <a:t>visibility</a:t>
            </a:r>
            <a:r>
              <a:rPr lang="zh-CN" altLang="en-US" dirty="0"/>
              <a:t>等于</a:t>
            </a:r>
            <a:r>
              <a:rPr lang="en-US" altLang="zh-CN" dirty="0"/>
              <a:t>hidden</a:t>
            </a:r>
            <a:r>
              <a:rPr lang="zh-CN" altLang="en-US" dirty="0"/>
              <a:t>的元素是会显示在</a:t>
            </a:r>
            <a:r>
              <a:rPr lang="en-US" altLang="zh-CN" dirty="0"/>
              <a:t>Render Tree</a:t>
            </a:r>
            <a:r>
              <a:rPr lang="zh-CN" altLang="en-US" dirty="0"/>
              <a:t>里的</a:t>
            </a:r>
            <a:r>
              <a:rPr lang="en-US" altLang="zh-CN" dirty="0" smtClean="0"/>
              <a:t>;</a:t>
            </a:r>
          </a:p>
          <a:p>
            <a:endParaRPr lang="en-US" altLang="zh-CN" dirty="0"/>
          </a:p>
          <a:p>
            <a:r>
              <a:rPr lang="zh-CN" altLang="en-US" dirty="0" smtClean="0"/>
              <a:t>因</a:t>
            </a:r>
            <a:r>
              <a:rPr lang="zh-CN" altLang="en-US" dirty="0"/>
              <a:t>为这种使用隐藏方式的标签还是在文档流里的</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pic>
        <p:nvPicPr>
          <p:cNvPr id="6" name="Picture 2" descr="C:\Users\Administrator\Desktop\ppt\meeting\contents\2018-10-31-王志强\img\02.png"/>
          <p:cNvPicPr>
            <a:picLocks noChangeAspect="1" noChangeArrowheads="1"/>
          </p:cNvPicPr>
          <p:nvPr/>
        </p:nvPicPr>
        <p:blipFill>
          <a:blip r:embed="rId2" cstate="print"/>
          <a:srcRect/>
          <a:stretch>
            <a:fillRect/>
          </a:stretch>
        </p:blipFill>
        <p:spPr bwMode="auto">
          <a:xfrm>
            <a:off x="2381685" y="643468"/>
            <a:ext cx="6961905" cy="377242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有些</a:t>
            </a:r>
            <a:r>
              <a:rPr lang="en-US" altLang="zh-CN" dirty="0" smtClean="0"/>
              <a:t>DOM</a:t>
            </a:r>
            <a:r>
              <a:rPr lang="zh-CN" altLang="en-US" dirty="0" smtClean="0"/>
              <a:t>元素却对应了好几个</a:t>
            </a:r>
            <a:r>
              <a:rPr lang="en-US" altLang="zh-CN" dirty="0" smtClean="0"/>
              <a:t>renderer</a:t>
            </a:r>
            <a:r>
              <a:rPr lang="zh-CN" altLang="en-US" dirty="0" smtClean="0"/>
              <a:t>？</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这</a:t>
            </a:r>
            <a:r>
              <a:rPr lang="zh-CN" altLang="en-US" dirty="0"/>
              <a:t>种情况是普遍存在</a:t>
            </a:r>
            <a:r>
              <a:rPr lang="zh-CN" altLang="en-US" dirty="0" smtClean="0"/>
              <a:t>的</a:t>
            </a:r>
            <a:endParaRPr lang="en-US" altLang="zh-CN" dirty="0" smtClean="0"/>
          </a:p>
          <a:p>
            <a:endParaRPr lang="en-US" altLang="zh-CN" dirty="0"/>
          </a:p>
          <a:p>
            <a:r>
              <a:rPr lang="zh-CN" altLang="en-US" dirty="0" smtClean="0"/>
              <a:t>就</a:t>
            </a:r>
            <a:r>
              <a:rPr lang="zh-CN" altLang="en-US" dirty="0"/>
              <a:t>是为了解决一个</a:t>
            </a:r>
            <a:r>
              <a:rPr lang="en-US" altLang="zh-CN" dirty="0"/>
              <a:t>renderer</a:t>
            </a:r>
            <a:r>
              <a:rPr lang="zh-CN" altLang="en-US" dirty="0"/>
              <a:t>描述不清楚如何显示出来的问</a:t>
            </a:r>
            <a:r>
              <a:rPr lang="zh-CN" altLang="en-US" dirty="0" smtClean="0"/>
              <a:t>题</a:t>
            </a:r>
            <a:endParaRPr lang="en-US" altLang="zh-CN" dirty="0" smtClean="0"/>
          </a:p>
          <a:p>
            <a:endParaRPr lang="en-US" altLang="zh-CN" dirty="0"/>
          </a:p>
          <a:p>
            <a:r>
              <a:rPr lang="zh-CN" altLang="en-US" dirty="0" smtClean="0"/>
              <a:t>比</a:t>
            </a:r>
            <a:r>
              <a:rPr lang="zh-CN" altLang="en-US" dirty="0"/>
              <a:t>如 </a:t>
            </a:r>
            <a:r>
              <a:rPr lang="en-US" altLang="zh-CN" dirty="0"/>
              <a:t>select </a:t>
            </a:r>
            <a:r>
              <a:rPr lang="zh-CN" altLang="en-US" dirty="0"/>
              <a:t>元素需要三个</a:t>
            </a:r>
            <a:r>
              <a:rPr lang="en-US" altLang="zh-CN" dirty="0" smtClean="0"/>
              <a:t>renderer</a:t>
            </a:r>
          </a:p>
          <a:p>
            <a:endParaRPr lang="en-US" altLang="zh-CN" dirty="0"/>
          </a:p>
          <a:p>
            <a:r>
              <a:rPr lang="en-US" altLang="zh-CN" dirty="0" smtClean="0"/>
              <a:t>one </a:t>
            </a:r>
            <a:r>
              <a:rPr lang="en-US" altLang="zh-CN" dirty="0"/>
              <a:t>for the display </a:t>
            </a:r>
            <a:r>
              <a:rPr lang="en-US" altLang="zh-CN" dirty="0" smtClean="0"/>
              <a:t>area</a:t>
            </a:r>
          </a:p>
          <a:p>
            <a:endParaRPr lang="en-US" altLang="zh-CN" dirty="0"/>
          </a:p>
          <a:p>
            <a:r>
              <a:rPr lang="en-US" altLang="zh-CN" dirty="0" smtClean="0"/>
              <a:t>one </a:t>
            </a:r>
            <a:r>
              <a:rPr lang="en-US" altLang="zh-CN" dirty="0"/>
              <a:t>for the drop down list box </a:t>
            </a:r>
          </a:p>
          <a:p>
            <a:endParaRPr lang="en-US" altLang="zh-CN" dirty="0" smtClean="0"/>
          </a:p>
          <a:p>
            <a:r>
              <a:rPr lang="en-US" altLang="zh-CN" dirty="0" smtClean="0"/>
              <a:t>one </a:t>
            </a:r>
            <a:r>
              <a:rPr lang="en-US" altLang="zh-CN" dirty="0"/>
              <a:t>for the button</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renderer</a:t>
            </a:r>
            <a:r>
              <a:rPr lang="zh-CN" altLang="en-US" dirty="0" smtClean="0"/>
              <a:t>与</a:t>
            </a:r>
            <a:r>
              <a:rPr lang="en-US" altLang="zh-CN" dirty="0" err="1" smtClean="0"/>
              <a:t>dom</a:t>
            </a:r>
            <a:r>
              <a:rPr lang="zh-CN" altLang="en-US" dirty="0" smtClean="0"/>
              <a:t>元素的位置也可能是不一样的</a:t>
            </a:r>
            <a:endParaRPr lang="zh-CN" altLang="en-US" dirty="0"/>
          </a:p>
        </p:txBody>
      </p:sp>
      <p:sp>
        <p:nvSpPr>
          <p:cNvPr id="4" name="内容占位符 3"/>
          <p:cNvSpPr>
            <a:spLocks noGrp="1"/>
          </p:cNvSpPr>
          <p:nvPr>
            <p:ph sz="quarter" idx="10"/>
          </p:nvPr>
        </p:nvSpPr>
        <p:spPr/>
        <p:txBody>
          <a:bodyPr/>
          <a:lstStyle/>
          <a:p>
            <a:pPr>
              <a:buNone/>
            </a:pPr>
            <a:endParaRPr lang="en-US" altLang="zh-CN" dirty="0"/>
          </a:p>
          <a:p>
            <a:r>
              <a:rPr lang="zh-CN" altLang="en-US" dirty="0" smtClean="0"/>
              <a:t>比</a:t>
            </a:r>
            <a:r>
              <a:rPr lang="zh-CN" altLang="en-US" dirty="0"/>
              <a:t>如添加了 </a:t>
            </a:r>
            <a:r>
              <a:rPr lang="en-US" altLang="zh-CN" dirty="0"/>
              <a:t>float </a:t>
            </a:r>
            <a:r>
              <a:rPr lang="zh-CN" altLang="en-US" dirty="0"/>
              <a:t>样式的元</a:t>
            </a:r>
            <a:r>
              <a:rPr lang="zh-CN" altLang="en-US" dirty="0" smtClean="0"/>
              <a:t>素</a:t>
            </a:r>
            <a:endParaRPr lang="en-US" altLang="zh-CN" dirty="0" smtClean="0"/>
          </a:p>
          <a:p>
            <a:endParaRPr lang="en-US" altLang="zh-CN" dirty="0"/>
          </a:p>
          <a:p>
            <a:r>
              <a:rPr lang="en-US" altLang="zh-CN" dirty="0" smtClean="0"/>
              <a:t>display </a:t>
            </a:r>
            <a:r>
              <a:rPr lang="zh-CN" altLang="en-US" dirty="0"/>
              <a:t>为</a:t>
            </a:r>
            <a:r>
              <a:rPr lang="en-US" altLang="zh-CN" dirty="0"/>
              <a:t>absolute </a:t>
            </a:r>
            <a:r>
              <a:rPr lang="zh-CN" altLang="en-US" dirty="0"/>
              <a:t>的元</a:t>
            </a:r>
            <a:r>
              <a:rPr lang="zh-CN" altLang="en-US" dirty="0" smtClean="0"/>
              <a:t>素</a:t>
            </a:r>
            <a:endParaRPr lang="en-US" altLang="zh-CN" dirty="0" smtClean="0"/>
          </a:p>
          <a:p>
            <a:endParaRPr lang="en-US" altLang="zh-CN" dirty="0"/>
          </a:p>
          <a:p>
            <a:r>
              <a:rPr lang="zh-CN" altLang="en-US" dirty="0" smtClean="0"/>
              <a:t>因</a:t>
            </a:r>
            <a:r>
              <a:rPr lang="zh-CN" altLang="en-US" dirty="0"/>
              <a:t>为它们脱离了正常的文档流顺</a:t>
            </a:r>
            <a:r>
              <a:rPr lang="zh-CN" altLang="en-US" dirty="0" smtClean="0"/>
              <a:t>序</a:t>
            </a:r>
            <a:endParaRPr lang="en-US" altLang="zh-CN" dirty="0" smtClean="0"/>
          </a:p>
          <a:p>
            <a:endParaRPr lang="en-US" altLang="zh-CN" dirty="0"/>
          </a:p>
          <a:p>
            <a:r>
              <a:rPr lang="zh-CN" altLang="en-US" dirty="0" smtClean="0"/>
              <a:t>构</a:t>
            </a:r>
            <a:r>
              <a:rPr lang="zh-CN" altLang="en-US" dirty="0"/>
              <a:t>造</a:t>
            </a:r>
            <a:r>
              <a:rPr lang="en-US" altLang="zh-CN" dirty="0"/>
              <a:t>Render</a:t>
            </a:r>
            <a:r>
              <a:rPr lang="zh-CN" altLang="en-US" dirty="0"/>
              <a:t>树的时候会针对它们实际的位置进行构造</a:t>
            </a:r>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Layout </a:t>
            </a:r>
            <a:r>
              <a:rPr lang="zh-CN" altLang="en-US" dirty="0" smtClean="0"/>
              <a:t>（布局）</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构</a:t>
            </a:r>
            <a:r>
              <a:rPr lang="zh-CN" altLang="en-US" dirty="0" smtClean="0"/>
              <a:t>建好了</a:t>
            </a:r>
            <a:r>
              <a:rPr lang="en-US" altLang="zh-CN" dirty="0" smtClean="0"/>
              <a:t>Render Tree</a:t>
            </a:r>
          </a:p>
          <a:p>
            <a:endParaRPr lang="en-US" altLang="zh-CN" dirty="0"/>
          </a:p>
          <a:p>
            <a:r>
              <a:rPr lang="zh-CN" altLang="en-US" dirty="0" smtClean="0"/>
              <a:t>浏</a:t>
            </a:r>
            <a:r>
              <a:rPr lang="zh-CN" altLang="en-US" dirty="0"/>
              <a:t>览器已经能知道网页中有哪些节点</a:t>
            </a:r>
            <a:r>
              <a:rPr lang="zh-CN" altLang="en-US" dirty="0" smtClean="0"/>
              <a:t>、</a:t>
            </a:r>
            <a:endParaRPr lang="en-US" altLang="zh-CN" dirty="0" smtClean="0"/>
          </a:p>
          <a:p>
            <a:endParaRPr lang="en-US" altLang="zh-CN" dirty="0"/>
          </a:p>
          <a:p>
            <a:r>
              <a:rPr lang="zh-CN" altLang="en-US" dirty="0" smtClean="0"/>
              <a:t>各</a:t>
            </a:r>
            <a:r>
              <a:rPr lang="zh-CN" altLang="en-US" dirty="0"/>
              <a:t>个节点的</a:t>
            </a:r>
            <a:r>
              <a:rPr lang="en-US" altLang="zh-CN" dirty="0"/>
              <a:t>CSS</a:t>
            </a:r>
            <a:r>
              <a:rPr lang="zh-CN" altLang="en-US" dirty="0"/>
              <a:t>定义以及他们的从属关</a:t>
            </a:r>
            <a:r>
              <a:rPr lang="zh-CN" altLang="en-US" dirty="0" smtClean="0"/>
              <a:t>系</a:t>
            </a:r>
            <a:endParaRPr lang="en-US" altLang="zh-CN" dirty="0"/>
          </a:p>
          <a:p>
            <a:endParaRPr lang="en-US" altLang="zh-CN" dirty="0"/>
          </a:p>
          <a:p>
            <a:r>
              <a:rPr lang="zh-CN" altLang="en-US" dirty="0" smtClean="0"/>
              <a:t>从</a:t>
            </a:r>
            <a:r>
              <a:rPr lang="zh-CN" altLang="en-US" dirty="0"/>
              <a:t>而去计算出每个节点在屏幕中的位置，来进行布</a:t>
            </a:r>
            <a:r>
              <a:rPr lang="zh-CN" altLang="en-US" dirty="0" smtClean="0"/>
              <a:t>局</a:t>
            </a:r>
            <a:endParaRPr lang="en-US" altLang="zh-CN" dirty="0" smtClean="0"/>
          </a:p>
          <a:p>
            <a:endParaRPr lang="en-US" altLang="zh-CN" dirty="0"/>
          </a:p>
          <a:p>
            <a:r>
              <a:rPr lang="zh-CN" altLang="en-US" dirty="0" smtClean="0"/>
              <a:t>布</a:t>
            </a:r>
            <a:r>
              <a:rPr lang="zh-CN" altLang="en-US" dirty="0"/>
              <a:t>局使用流模型的</a:t>
            </a:r>
            <a:r>
              <a:rPr lang="en-US" altLang="zh-CN" dirty="0"/>
              <a:t>Layout</a:t>
            </a:r>
            <a:r>
              <a:rPr lang="zh-CN" altLang="en-US" dirty="0"/>
              <a:t>算法</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流模型</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所</a:t>
            </a:r>
            <a:r>
              <a:rPr lang="zh-CN" altLang="en-US" dirty="0"/>
              <a:t>谓流模型，就是指</a:t>
            </a:r>
            <a:r>
              <a:rPr lang="en-US" altLang="zh-CN" dirty="0"/>
              <a:t>Layout</a:t>
            </a:r>
            <a:r>
              <a:rPr lang="zh-CN" altLang="en-US" dirty="0"/>
              <a:t>的过程只需进行一遍即可完</a:t>
            </a:r>
            <a:r>
              <a:rPr lang="zh-CN" altLang="en-US" dirty="0" smtClean="0"/>
              <a:t>成</a:t>
            </a:r>
            <a:endParaRPr lang="en-US" altLang="zh-CN" dirty="0" smtClean="0"/>
          </a:p>
          <a:p>
            <a:endParaRPr lang="en-US" altLang="zh-CN" dirty="0"/>
          </a:p>
          <a:p>
            <a:r>
              <a:rPr lang="zh-CN" altLang="en-US" dirty="0" smtClean="0"/>
              <a:t>后</a:t>
            </a:r>
            <a:r>
              <a:rPr lang="zh-CN" altLang="en-US" dirty="0"/>
              <a:t>出现在流中的元素不会影响前出现在流中的元</a:t>
            </a:r>
            <a:r>
              <a:rPr lang="zh-CN" altLang="en-US" dirty="0" smtClean="0"/>
              <a:t>素</a:t>
            </a:r>
            <a:endParaRPr lang="en-US" altLang="zh-CN" dirty="0" smtClean="0"/>
          </a:p>
          <a:p>
            <a:endParaRPr lang="en-US" altLang="zh-CN" dirty="0"/>
          </a:p>
          <a:p>
            <a:r>
              <a:rPr lang="en-US" altLang="zh-CN" dirty="0" smtClean="0"/>
              <a:t>Layout</a:t>
            </a:r>
            <a:r>
              <a:rPr lang="zh-CN" altLang="en-US" dirty="0"/>
              <a:t>过程只需从左至右从上至下一遍完成即</a:t>
            </a:r>
            <a:r>
              <a:rPr lang="zh-CN" altLang="en-US" dirty="0" smtClean="0"/>
              <a:t>可</a:t>
            </a:r>
            <a:endParaRPr lang="en-US" altLang="zh-CN" dirty="0" smtClean="0"/>
          </a:p>
          <a:p>
            <a:endParaRPr lang="en-US" altLang="zh-CN" dirty="0"/>
          </a:p>
          <a:p>
            <a:r>
              <a:rPr lang="zh-CN" altLang="en-US" dirty="0" smtClean="0"/>
              <a:t>但</a:t>
            </a:r>
            <a:r>
              <a:rPr lang="zh-CN" altLang="en-US" dirty="0"/>
              <a:t>实际实现中，流模型会有例</a:t>
            </a:r>
            <a:r>
              <a:rPr lang="zh-CN" altLang="en-US" dirty="0" smtClean="0"/>
              <a:t>外</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4" y="908717"/>
            <a:ext cx="9028981" cy="428625"/>
          </a:xfrm>
        </p:spPr>
        <p:txBody>
          <a:bodyPr>
            <a:normAutofit fontScale="92500" lnSpcReduction="10000"/>
          </a:bodyPr>
          <a:lstStyle/>
          <a:p>
            <a:r>
              <a:rPr lang="en-US" altLang="zh-CN" dirty="0" smtClean="0"/>
              <a:t>Layout</a:t>
            </a:r>
            <a:r>
              <a:rPr lang="zh-CN" altLang="en-US" dirty="0" smtClean="0"/>
              <a:t>是一个递归的过程</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每个节点都负责自己及其子节点的</a:t>
            </a:r>
            <a:r>
              <a:rPr lang="en-US" altLang="zh-CN" dirty="0"/>
              <a:t>Layout</a:t>
            </a:r>
            <a:r>
              <a:rPr lang="zh-CN" altLang="en-US" dirty="0"/>
              <a:t>，</a:t>
            </a:r>
            <a:r>
              <a:rPr lang="en-US" altLang="zh-CN" dirty="0"/>
              <a:t>Layout</a:t>
            </a:r>
            <a:r>
              <a:rPr lang="zh-CN" altLang="en-US" dirty="0"/>
              <a:t>结果是相对父节点的坐标和尺</a:t>
            </a:r>
            <a:r>
              <a:rPr lang="zh-CN" altLang="en-US" dirty="0" smtClean="0"/>
              <a:t>寸</a:t>
            </a:r>
            <a:endParaRPr lang="en-US" altLang="zh-CN" dirty="0" smtClean="0"/>
          </a:p>
          <a:p>
            <a:endParaRPr lang="en-US" altLang="zh-CN" dirty="0"/>
          </a:p>
          <a:p>
            <a:pPr>
              <a:buNone/>
            </a:pPr>
            <a:r>
              <a:rPr lang="en-US" altLang="zh-CN" dirty="0" smtClean="0"/>
              <a:t>	</a:t>
            </a:r>
            <a:r>
              <a:rPr lang="zh-CN" altLang="en-US" dirty="0" smtClean="0"/>
              <a:t>比如</a:t>
            </a:r>
            <a:endParaRPr lang="en-US" altLang="zh-CN" dirty="0" smtClean="0"/>
          </a:p>
          <a:p>
            <a:endParaRPr lang="en-US" altLang="zh-CN" dirty="0" smtClean="0"/>
          </a:p>
          <a:p>
            <a:r>
              <a:rPr lang="en-US" altLang="zh-CN" dirty="0" smtClean="0"/>
              <a:t> </a:t>
            </a:r>
            <a:r>
              <a:rPr lang="zh-CN" altLang="en-US" dirty="0" smtClean="0"/>
              <a:t>父</a:t>
            </a:r>
            <a:r>
              <a:rPr lang="zh-CN" altLang="en-US" dirty="0"/>
              <a:t>节点确定自己的宽度</a:t>
            </a:r>
          </a:p>
          <a:p>
            <a:endParaRPr lang="en-US" altLang="zh-CN" dirty="0" smtClean="0"/>
          </a:p>
          <a:p>
            <a:r>
              <a:rPr lang="zh-CN" altLang="en-US" dirty="0" smtClean="0"/>
              <a:t> 父节点完成子节点放置，确定其相对坐标</a:t>
            </a:r>
          </a:p>
          <a:p>
            <a:endParaRPr lang="en-US" altLang="zh-CN" dirty="0" smtClean="0"/>
          </a:p>
          <a:p>
            <a:r>
              <a:rPr lang="zh-CN" altLang="en-US" dirty="0" smtClean="0"/>
              <a:t> 节</a:t>
            </a:r>
            <a:r>
              <a:rPr lang="zh-CN" altLang="en-US" dirty="0"/>
              <a:t>点确定自己的宽度和高度</a:t>
            </a:r>
          </a:p>
          <a:p>
            <a:endParaRPr lang="en-US" altLang="zh-CN" dirty="0" smtClean="0"/>
          </a:p>
          <a:p>
            <a:r>
              <a:rPr lang="zh-CN" altLang="en-US" dirty="0" smtClean="0"/>
              <a:t> 父</a:t>
            </a:r>
            <a:r>
              <a:rPr lang="zh-CN" altLang="en-US" dirty="0"/>
              <a:t>节点根据所有的子节点高度计算自己的高度</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painting——</a:t>
            </a:r>
            <a:r>
              <a:rPr lang="zh-CN" altLang="en-US" b="1" dirty="0" smtClean="0"/>
              <a:t>绘制</a:t>
            </a:r>
          </a:p>
          <a:p>
            <a:endParaRPr lang="zh-CN" altLang="en-US" dirty="0"/>
          </a:p>
        </p:txBody>
      </p:sp>
      <p:sp>
        <p:nvSpPr>
          <p:cNvPr id="4" name="内容占位符 3"/>
          <p:cNvSpPr>
            <a:spLocks noGrp="1"/>
          </p:cNvSpPr>
          <p:nvPr>
            <p:ph sz="quarter" idx="10"/>
          </p:nvPr>
        </p:nvSpPr>
        <p:spPr/>
        <p:txBody>
          <a:bodyPr/>
          <a:lstStyle/>
          <a:p>
            <a:endParaRPr lang="en-US" altLang="zh-CN" dirty="0" smtClean="0"/>
          </a:p>
          <a:p>
            <a:endParaRPr lang="en-US" altLang="zh-CN" dirty="0" smtClean="0"/>
          </a:p>
          <a:p>
            <a:r>
              <a:rPr lang="zh-CN" altLang="en-US" dirty="0" smtClean="0"/>
              <a:t>按</a:t>
            </a:r>
            <a:r>
              <a:rPr lang="zh-CN" altLang="en-US" dirty="0"/>
              <a:t>照算出来的规则</a:t>
            </a:r>
            <a:r>
              <a:rPr lang="zh-CN" altLang="en-US" dirty="0" smtClean="0"/>
              <a:t>，</a:t>
            </a:r>
            <a:r>
              <a:rPr lang="zh-CN" altLang="en-US" dirty="0"/>
              <a:t>将</a:t>
            </a:r>
            <a:r>
              <a:rPr lang="en-US" altLang="zh-CN" dirty="0"/>
              <a:t>Layout</a:t>
            </a:r>
            <a:r>
              <a:rPr lang="zh-CN" altLang="en-US" dirty="0"/>
              <a:t>生成的区域填充为最终将显示在屏幕上的像素</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01.png"/>
          <p:cNvPicPr>
            <a:picLocks noGrp="1" noChangeAspect="1"/>
          </p:cNvPicPr>
          <p:nvPr>
            <p:ph sz="quarter" idx="10"/>
          </p:nvPr>
        </p:nvPicPr>
        <p:blipFill>
          <a:blip r:embed="rId2" cstate="print"/>
          <a:stretch>
            <a:fillRect/>
          </a:stretch>
        </p:blipFill>
        <p:spPr>
          <a:xfrm>
            <a:off x="2195989" y="2755953"/>
            <a:ext cx="7619048" cy="838095"/>
          </a:xfrm>
        </p:spPr>
      </p:pic>
      <p:sp>
        <p:nvSpPr>
          <p:cNvPr id="3" name="标题 2"/>
          <p:cNvSpPr>
            <a:spLocks noGrp="1"/>
          </p:cNvSpPr>
          <p:nvPr>
            <p:ph type="title"/>
          </p:nvPr>
        </p:nvSpPr>
        <p:spPr/>
        <p:txBody>
          <a:bodyPr>
            <a:normAutofit fontScale="90000"/>
          </a:bodyPr>
          <a:lstStyle/>
          <a:p>
            <a:r>
              <a:rPr lang="zh-CN" altLang="en-US" dirty="0" smtClean="0"/>
              <a:t>下图是页面渲染的基本流程</a:t>
            </a:r>
            <a:endParaRPr lang="zh-CN" altLang="en-US" dirty="0"/>
          </a:p>
        </p:txBody>
      </p:sp>
      <p:sp>
        <p:nvSpPr>
          <p:cNvPr id="4" name="页脚占位符 3"/>
          <p:cNvSpPr>
            <a:spLocks noGrp="1"/>
          </p:cNvSpPr>
          <p:nvPr>
            <p:ph type="ftr" sz="quarter" idx="11"/>
          </p:nvPr>
        </p:nvSpPr>
        <p:spPr/>
        <p:txBody>
          <a:bodyPr/>
          <a:lstStyle/>
          <a:p>
            <a:r>
              <a:rPr lang="en-US" altLang="zh-CN" smtClean="0"/>
              <a:t>@AndOrLab</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先解释几个概念</a:t>
            </a:r>
            <a:endParaRPr lang="zh-CN" altLang="en-US" dirty="0"/>
          </a:p>
        </p:txBody>
      </p:sp>
      <p:sp>
        <p:nvSpPr>
          <p:cNvPr id="3" name="文本占位符 2"/>
          <p:cNvSpPr>
            <a:spLocks noGrp="1"/>
          </p:cNvSpPr>
          <p:nvPr>
            <p:ph type="body" sz="quarter" idx="11"/>
          </p:nvPr>
        </p:nvSpPr>
        <p:spPr/>
        <p:txBody>
          <a:bodyPr>
            <a:normAutofit fontScale="92500" lnSpcReduction="10000"/>
          </a:bodyPr>
          <a:lstStyle/>
          <a:p>
            <a:r>
              <a:rPr lang="en-US" altLang="zh-CN" dirty="0" smtClean="0"/>
              <a:t>DOM Tree</a:t>
            </a:r>
            <a:endParaRPr lang="zh-CN" altLang="en-US" dirty="0" smtClean="0"/>
          </a:p>
          <a:p>
            <a:endParaRPr lang="zh-CN" altLang="en-US" dirty="0"/>
          </a:p>
        </p:txBody>
      </p:sp>
      <p:sp>
        <p:nvSpPr>
          <p:cNvPr id="4" name="内容占位符 3"/>
          <p:cNvSpPr>
            <a:spLocks noGrp="1"/>
          </p:cNvSpPr>
          <p:nvPr>
            <p:ph sz="quarter" idx="10"/>
          </p:nvPr>
        </p:nvSpPr>
        <p:spPr/>
        <p:txBody>
          <a:bodyPr/>
          <a:lstStyle/>
          <a:p>
            <a:pPr>
              <a:buNone/>
            </a:pPr>
            <a:endParaRPr lang="en-US" altLang="zh-CN" dirty="0"/>
          </a:p>
          <a:p>
            <a:r>
              <a:rPr lang="en-US" altLang="zh-CN" dirty="0"/>
              <a:t>DOM: Document Object Model, </a:t>
            </a:r>
            <a:r>
              <a:rPr lang="zh-CN" altLang="en-US" dirty="0"/>
              <a:t>文档对象模</a:t>
            </a:r>
            <a:r>
              <a:rPr lang="zh-CN" altLang="en-US" dirty="0" smtClean="0"/>
              <a:t>型</a:t>
            </a:r>
            <a:r>
              <a:rPr lang="zh-CN" altLang="en-US" dirty="0"/>
              <a:t>的简</a:t>
            </a:r>
            <a:r>
              <a:rPr lang="zh-CN" altLang="en-US" dirty="0" smtClean="0"/>
              <a:t>称</a:t>
            </a:r>
            <a:endParaRPr lang="en-US" altLang="zh-CN" dirty="0" smtClean="0"/>
          </a:p>
          <a:p>
            <a:endParaRPr lang="en-US" altLang="zh-CN" dirty="0"/>
          </a:p>
          <a:p>
            <a:r>
              <a:rPr lang="en-US" altLang="zh-CN" dirty="0"/>
              <a:t>DOM Tree</a:t>
            </a:r>
            <a:r>
              <a:rPr lang="zh-CN" altLang="en-US" dirty="0" smtClean="0"/>
              <a:t>：</a:t>
            </a:r>
            <a:r>
              <a:rPr lang="zh-CN" altLang="en-US" dirty="0"/>
              <a:t>指通过</a:t>
            </a:r>
            <a:r>
              <a:rPr lang="en-US" altLang="zh-CN" dirty="0"/>
              <a:t>DOM</a:t>
            </a:r>
            <a:r>
              <a:rPr lang="zh-CN" altLang="en-US" dirty="0"/>
              <a:t>将</a:t>
            </a:r>
            <a:r>
              <a:rPr lang="en-US" altLang="zh-CN" dirty="0"/>
              <a:t>HTML</a:t>
            </a:r>
            <a:r>
              <a:rPr lang="zh-CN" altLang="en-US" dirty="0"/>
              <a:t>页面进行解析，并生成的</a:t>
            </a:r>
            <a:r>
              <a:rPr lang="en-US" altLang="zh-CN" dirty="0"/>
              <a:t>HTML tree</a:t>
            </a:r>
            <a:r>
              <a:rPr lang="zh-CN" altLang="en-US" dirty="0"/>
              <a:t>树状结构和对应访问方</a:t>
            </a:r>
            <a:r>
              <a:rPr lang="zh-CN" altLang="en-US" dirty="0" smtClean="0"/>
              <a:t>法</a:t>
            </a:r>
            <a:endParaRPr lang="en-US" altLang="zh-CN" dirty="0" smtClean="0"/>
          </a:p>
          <a:p>
            <a:endParaRPr lang="en-US" altLang="zh-CN" dirty="0"/>
          </a:p>
          <a:p>
            <a:pPr lvl="1"/>
            <a:r>
              <a:rPr lang="zh-CN" altLang="en-US" dirty="0"/>
              <a:t>借助</a:t>
            </a:r>
            <a:r>
              <a:rPr lang="en-US" altLang="zh-CN" dirty="0"/>
              <a:t>DOM Tree</a:t>
            </a:r>
            <a:r>
              <a:rPr lang="zh-CN" altLang="en-US" dirty="0"/>
              <a:t>，</a:t>
            </a:r>
            <a:r>
              <a:rPr lang="zh-CN" altLang="en-US" dirty="0" smtClean="0"/>
              <a:t>我</a:t>
            </a:r>
            <a:r>
              <a:rPr lang="zh-CN" altLang="en-US" dirty="0"/>
              <a:t>们能直接而且简易的操作</a:t>
            </a:r>
            <a:r>
              <a:rPr lang="en-US" altLang="zh-CN" dirty="0"/>
              <a:t>HTML</a:t>
            </a:r>
            <a:r>
              <a:rPr lang="zh-CN" altLang="en-US" dirty="0"/>
              <a:t>页面上的每个标记内容</a:t>
            </a:r>
            <a:endParaRPr lang="en-US" altLang="zh-CN" dirty="0"/>
          </a:p>
          <a:p>
            <a:endParaRPr lang="en-US" altLang="zh-CN" dirty="0"/>
          </a:p>
          <a:p>
            <a:endParaRPr lang="en-US" altLang="zh-CN" dirty="0"/>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77500" lnSpcReduction="20000"/>
          </a:bodyPr>
          <a:lstStyle/>
          <a:p>
            <a:r>
              <a:rPr lang="en-US" altLang="zh-CN" dirty="0" smtClean="0"/>
              <a:t>1. </a:t>
            </a:r>
            <a:r>
              <a:rPr lang="zh-CN" altLang="en-US" dirty="0" smtClean="0"/>
              <a:t>渲染引擎开始解析</a:t>
            </a:r>
            <a:r>
              <a:rPr lang="en-US" altLang="zh-CN" dirty="0" smtClean="0"/>
              <a:t>html</a:t>
            </a:r>
            <a:r>
              <a:rPr lang="zh-CN" altLang="en-US" dirty="0" smtClean="0"/>
              <a:t>文档，根据标签构建</a:t>
            </a:r>
            <a:r>
              <a:rPr lang="en-US" altLang="zh-CN" dirty="0" smtClean="0"/>
              <a:t>DOM</a:t>
            </a:r>
            <a:r>
              <a:rPr lang="zh-CN" altLang="en-US" dirty="0" smtClean="0"/>
              <a:t>节点</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DOM </a:t>
            </a:r>
            <a:r>
              <a:rPr lang="zh-CN" altLang="en-US" dirty="0"/>
              <a:t>树的构建过程是一个深度遍历过</a:t>
            </a:r>
            <a:r>
              <a:rPr lang="zh-CN" altLang="en-US" dirty="0" smtClean="0"/>
              <a:t>程</a:t>
            </a:r>
            <a:endParaRPr lang="en-US" altLang="zh-CN" dirty="0" smtClean="0"/>
          </a:p>
          <a:p>
            <a:endParaRPr lang="en-US" altLang="zh-CN" dirty="0"/>
          </a:p>
          <a:p>
            <a:r>
              <a:rPr lang="zh-CN" altLang="en-US" dirty="0" smtClean="0"/>
              <a:t>当</a:t>
            </a:r>
            <a:r>
              <a:rPr lang="zh-CN" altLang="en-US" dirty="0"/>
              <a:t>前节点的所有子节点都构建好后才会去构建当前节点的下一个兄弟节点</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2. </a:t>
            </a:r>
            <a:r>
              <a:rPr lang="zh-CN" altLang="en-US" dirty="0" smtClean="0"/>
              <a:t>构建构建渲染树</a:t>
            </a:r>
          </a:p>
          <a:p>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遇</a:t>
            </a:r>
            <a:r>
              <a:rPr lang="zh-CN" altLang="en-US" dirty="0"/>
              <a:t>到</a:t>
            </a:r>
            <a:r>
              <a:rPr lang="en-US" altLang="zh-CN" dirty="0" err="1"/>
              <a:t>css</a:t>
            </a:r>
            <a:r>
              <a:rPr lang="zh-CN" altLang="en-US" dirty="0"/>
              <a:t>样式如</a:t>
            </a:r>
            <a:r>
              <a:rPr lang="en-US" altLang="zh-CN" dirty="0"/>
              <a:t>link</a:t>
            </a:r>
            <a:r>
              <a:rPr lang="zh-CN" altLang="en-US" dirty="0"/>
              <a:t>标签或者</a:t>
            </a:r>
            <a:r>
              <a:rPr lang="en-US" altLang="zh-CN" dirty="0"/>
              <a:t>style</a:t>
            </a:r>
            <a:r>
              <a:rPr lang="zh-CN" altLang="en-US" dirty="0"/>
              <a:t>标签时开始解析</a:t>
            </a:r>
            <a:r>
              <a:rPr lang="en-US" altLang="zh-CN" dirty="0" err="1"/>
              <a:t>css</a:t>
            </a:r>
            <a:r>
              <a:rPr lang="zh-CN" altLang="en-US" dirty="0" smtClean="0"/>
              <a:t>，开始构</a:t>
            </a:r>
            <a:r>
              <a:rPr lang="zh-CN" altLang="en-US" dirty="0"/>
              <a:t>建构建渲染</a:t>
            </a:r>
            <a:r>
              <a:rPr lang="zh-CN" altLang="en-US" dirty="0" smtClean="0"/>
              <a:t>树</a:t>
            </a:r>
            <a:endParaRPr lang="en-US" altLang="zh-CN" dirty="0" smtClean="0"/>
          </a:p>
          <a:p>
            <a:endParaRPr lang="en-US" altLang="zh-CN" dirty="0"/>
          </a:p>
          <a:p>
            <a:r>
              <a:rPr lang="zh-CN" altLang="en-US" dirty="0"/>
              <a:t>这里包括的是元素的大小、颜色</a:t>
            </a:r>
            <a:r>
              <a:rPr lang="zh-CN" altLang="en-US" dirty="0" smtClean="0"/>
              <a:t>，而</a:t>
            </a:r>
            <a:r>
              <a:rPr lang="zh-CN" altLang="en-US" dirty="0"/>
              <a:t>隐藏的元</a:t>
            </a:r>
            <a:r>
              <a:rPr lang="zh-CN" altLang="en-US" dirty="0" smtClean="0"/>
              <a:t>素则不</a:t>
            </a:r>
            <a:r>
              <a:rPr lang="zh-CN" altLang="en-US" dirty="0"/>
              <a:t>会被构建到该树中</a:t>
            </a:r>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4" y="908717"/>
            <a:ext cx="10124355" cy="428625"/>
          </a:xfrm>
        </p:spPr>
        <p:txBody>
          <a:bodyPr>
            <a:normAutofit fontScale="92500" lnSpcReduction="10000"/>
          </a:bodyPr>
          <a:lstStyle/>
          <a:p>
            <a:r>
              <a:rPr lang="en-US" altLang="zh-CN" dirty="0" smtClean="0"/>
              <a:t>3. </a:t>
            </a:r>
            <a:r>
              <a:rPr lang="zh-CN" altLang="en-US" dirty="0" smtClean="0"/>
              <a:t>根据</a:t>
            </a:r>
            <a:r>
              <a:rPr lang="en-US" altLang="zh-CN" dirty="0" err="1" smtClean="0"/>
              <a:t>css</a:t>
            </a:r>
            <a:r>
              <a:rPr lang="zh-CN" altLang="en-US" dirty="0" smtClean="0"/>
              <a:t>样式绘制的渲染树，确定各个元素要显示的具体位置</a:t>
            </a:r>
          </a:p>
          <a:p>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err="1" smtClean="0"/>
              <a:t>renderTree</a:t>
            </a:r>
            <a:r>
              <a:rPr lang="zh-CN" altLang="en-US" dirty="0"/>
              <a:t>构建完毕之</a:t>
            </a:r>
            <a:r>
              <a:rPr lang="zh-CN" altLang="en-US" dirty="0" smtClean="0"/>
              <a:t>后</a:t>
            </a:r>
            <a:endParaRPr lang="en-US" altLang="zh-CN" dirty="0" smtClean="0"/>
          </a:p>
          <a:p>
            <a:endParaRPr lang="en-US" altLang="zh-CN" dirty="0"/>
          </a:p>
          <a:p>
            <a:r>
              <a:rPr lang="zh-CN" altLang="en-US" dirty="0" smtClean="0"/>
              <a:t>浏</a:t>
            </a:r>
            <a:r>
              <a:rPr lang="zh-CN" altLang="en-US" dirty="0"/>
              <a:t>览器渲染引擎并不直接使用渲染树进行绘</a:t>
            </a:r>
            <a:r>
              <a:rPr lang="zh-CN" altLang="en-US" dirty="0" smtClean="0"/>
              <a:t>制</a:t>
            </a:r>
            <a:endParaRPr lang="en-US" altLang="zh-CN" dirty="0" smtClean="0"/>
          </a:p>
          <a:p>
            <a:endParaRPr lang="en-US" altLang="zh-CN" dirty="0"/>
          </a:p>
          <a:p>
            <a:r>
              <a:rPr lang="zh-CN" altLang="en-US" dirty="0" smtClean="0"/>
              <a:t>为</a:t>
            </a:r>
            <a:r>
              <a:rPr lang="zh-CN" altLang="en-US" dirty="0"/>
              <a:t>了方便处理定位（裁剪），溢出滚动（页内滚动），</a:t>
            </a:r>
            <a:r>
              <a:rPr lang="en-US" altLang="zh-CN" dirty="0"/>
              <a:t>CSS</a:t>
            </a:r>
            <a:r>
              <a:rPr lang="zh-CN" altLang="en-US" dirty="0"/>
              <a:t>转</a:t>
            </a:r>
            <a:r>
              <a:rPr lang="zh-CN" altLang="en-US" dirty="0" smtClean="0"/>
              <a:t>换</a:t>
            </a:r>
            <a:r>
              <a:rPr lang="zh-CN" altLang="en-US" dirty="0"/>
              <a:t>，</a:t>
            </a:r>
            <a:r>
              <a:rPr lang="zh-CN" altLang="en-US" dirty="0" smtClean="0"/>
              <a:t>不</a:t>
            </a:r>
            <a:r>
              <a:rPr lang="zh-CN" altLang="en-US" dirty="0"/>
              <a:t>透</a:t>
            </a:r>
            <a:r>
              <a:rPr lang="zh-CN" altLang="en-US" dirty="0" smtClean="0"/>
              <a:t>明，动画，滤镜</a:t>
            </a:r>
            <a:r>
              <a:rPr lang="en-US" altLang="zh-CN" dirty="0" smtClean="0"/>
              <a:t>(</a:t>
            </a:r>
            <a:r>
              <a:rPr lang="en-US" altLang="zh-CN" b="1" dirty="0" smtClean="0"/>
              <a:t>filter</a:t>
            </a:r>
            <a:r>
              <a:rPr lang="en-US" altLang="zh-CN" dirty="0" smtClean="0"/>
              <a:t>)</a:t>
            </a:r>
            <a:r>
              <a:rPr lang="zh-CN" altLang="en-US" dirty="0" smtClean="0"/>
              <a:t>，蒙版等</a:t>
            </a:r>
            <a:endParaRPr lang="en-US" altLang="zh-CN" dirty="0" smtClean="0"/>
          </a:p>
          <a:p>
            <a:endParaRPr lang="en-US" altLang="zh-CN" dirty="0"/>
          </a:p>
          <a:p>
            <a:r>
              <a:rPr lang="zh-CN" altLang="en-US" dirty="0" smtClean="0"/>
              <a:t>浏</a:t>
            </a:r>
            <a:r>
              <a:rPr lang="zh-CN" altLang="en-US" dirty="0"/>
              <a:t>览器需要生成另外一棵树 </a:t>
            </a:r>
            <a:r>
              <a:rPr lang="en-US" altLang="zh-CN" dirty="0"/>
              <a:t>- </a:t>
            </a:r>
            <a:r>
              <a:rPr lang="zh-CN" altLang="en-US" dirty="0"/>
              <a:t>层</a:t>
            </a:r>
            <a:r>
              <a:rPr lang="zh-CN" altLang="en-US" dirty="0" smtClean="0"/>
              <a:t>树</a:t>
            </a:r>
            <a:endParaRPr lang="en-US" altLang="zh-CN" dirty="0" smtClean="0"/>
          </a:p>
          <a:p>
            <a:endParaRPr lang="en-US" altLang="zh-CN"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绘制过程如下</a:t>
            </a:r>
          </a:p>
          <a:p>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获</a:t>
            </a:r>
            <a:r>
              <a:rPr lang="zh-CN" altLang="en-US" dirty="0"/>
              <a:t>取 </a:t>
            </a:r>
            <a:r>
              <a:rPr lang="en-US" altLang="zh-CN" dirty="0"/>
              <a:t>DOM </a:t>
            </a:r>
            <a:r>
              <a:rPr lang="zh-CN" altLang="en-US" dirty="0"/>
              <a:t>并将其分割为多个层</a:t>
            </a:r>
            <a:r>
              <a:rPr lang="en-US" altLang="zh-CN" dirty="0"/>
              <a:t>(</a:t>
            </a:r>
            <a:r>
              <a:rPr lang="en-US" altLang="zh-CN" dirty="0" err="1"/>
              <a:t>RenderLayer</a:t>
            </a:r>
            <a:r>
              <a:rPr lang="en-US" altLang="zh-CN" dirty="0"/>
              <a:t>) </a:t>
            </a:r>
          </a:p>
          <a:p>
            <a:endParaRPr lang="en-US" altLang="zh-CN" dirty="0" smtClean="0"/>
          </a:p>
          <a:p>
            <a:r>
              <a:rPr lang="zh-CN" altLang="en-US" dirty="0" smtClean="0"/>
              <a:t>将</a:t>
            </a:r>
            <a:r>
              <a:rPr lang="zh-CN" altLang="en-US" dirty="0"/>
              <a:t>每个层栅格化，并独立的绘制进位图中 </a:t>
            </a:r>
          </a:p>
          <a:p>
            <a:endParaRPr lang="en-US" altLang="zh-CN" dirty="0" smtClean="0"/>
          </a:p>
          <a:p>
            <a:r>
              <a:rPr lang="zh-CN" altLang="en-US" dirty="0" smtClean="0"/>
              <a:t>将</a:t>
            </a:r>
            <a:r>
              <a:rPr lang="zh-CN" altLang="en-US" dirty="0"/>
              <a:t>这些位图作为纹理上传至 </a:t>
            </a:r>
            <a:r>
              <a:rPr lang="en-US" altLang="zh-CN" dirty="0"/>
              <a:t>GPU </a:t>
            </a:r>
          </a:p>
          <a:p>
            <a:endParaRPr lang="en-US" altLang="zh-CN" dirty="0" smtClean="0"/>
          </a:p>
          <a:p>
            <a:r>
              <a:rPr lang="zh-CN" altLang="en-US" dirty="0" smtClean="0"/>
              <a:t>复</a:t>
            </a:r>
            <a:r>
              <a:rPr lang="zh-CN" altLang="en-US" dirty="0"/>
              <a:t>合多个层来生成最终的屏幕图像</a:t>
            </a:r>
            <a:r>
              <a:rPr lang="en-US" altLang="zh-CN" dirty="0"/>
              <a:t>(</a:t>
            </a:r>
            <a:r>
              <a:rPr lang="zh-CN" altLang="en-US" dirty="0"/>
              <a:t>终极</a:t>
            </a:r>
            <a:r>
              <a:rPr lang="en-US" altLang="zh-CN" dirty="0" smtClean="0"/>
              <a:t>layer)</a:t>
            </a:r>
          </a:p>
          <a:p>
            <a:endParaRPr lang="en-US" altLang="zh-CN" dirty="0" smtClean="0"/>
          </a:p>
          <a:p>
            <a:r>
              <a:rPr lang="en-US" altLang="zh-CN" dirty="0" smtClean="0"/>
              <a:t>GPU</a:t>
            </a:r>
            <a:r>
              <a:rPr lang="zh-CN" altLang="en-US" dirty="0"/>
              <a:t>全称为 </a:t>
            </a:r>
            <a:r>
              <a:rPr lang="en-US" altLang="zh-CN" dirty="0"/>
              <a:t>Graphics Processing Unit</a:t>
            </a:r>
            <a:r>
              <a:rPr lang="zh-CN" altLang="en-US" dirty="0"/>
              <a:t>，中文为图形处理器，又称显示核心、视觉处理器、显示芯</a:t>
            </a:r>
            <a:r>
              <a:rPr lang="zh-CN" altLang="en-US" dirty="0" smtClean="0"/>
              <a:t>片</a:t>
            </a:r>
            <a:endParaRPr lang="en-US" altLang="zh-CN" dirty="0" smtClean="0"/>
          </a:p>
          <a:p>
            <a:endParaRPr lang="en-US" altLang="zh-CN" dirty="0"/>
          </a:p>
          <a:p>
            <a:r>
              <a:rPr lang="en-US" altLang="zh-CN" dirty="0"/>
              <a:t>GPU</a:t>
            </a:r>
            <a:r>
              <a:rPr lang="zh-CN" altLang="en-US" dirty="0"/>
              <a:t>一种专门在个人电脑、工作站、游戏机和一些移动设备上图像运算工作的微处理器</a:t>
            </a:r>
          </a:p>
          <a:p>
            <a:endParaRPr lang="en-US" altLang="zh-CN" dirty="0"/>
          </a:p>
          <a:p>
            <a:pPr>
              <a:buNone/>
            </a:pP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4. Painting the render tree</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a:t>Layout</a:t>
            </a:r>
            <a:r>
              <a:rPr lang="zh-CN" altLang="en-US" dirty="0"/>
              <a:t>后，浏览器已经知道了哪些节点要显示（</a:t>
            </a:r>
            <a:r>
              <a:rPr lang="en-US" altLang="zh-CN" dirty="0"/>
              <a:t>which nodes are visible</a:t>
            </a:r>
            <a:r>
              <a:rPr lang="zh-CN" altLang="en-US" dirty="0" smtClean="0"/>
              <a:t>）</a:t>
            </a:r>
            <a:endParaRPr lang="en-US" altLang="zh-CN" dirty="0" smtClean="0"/>
          </a:p>
          <a:p>
            <a:endParaRPr lang="en-US" altLang="zh-CN" dirty="0"/>
          </a:p>
          <a:p>
            <a:r>
              <a:rPr lang="zh-CN" altLang="en-US" dirty="0" smtClean="0"/>
              <a:t>每</a:t>
            </a:r>
            <a:r>
              <a:rPr lang="zh-CN" altLang="en-US" dirty="0"/>
              <a:t>个节点的</a:t>
            </a:r>
            <a:r>
              <a:rPr lang="en-US" altLang="zh-CN" dirty="0"/>
              <a:t>CSS</a:t>
            </a:r>
            <a:r>
              <a:rPr lang="zh-CN" altLang="en-US" dirty="0"/>
              <a:t>属性是什么（</a:t>
            </a:r>
            <a:r>
              <a:rPr lang="en-US" altLang="zh-CN" dirty="0"/>
              <a:t>their computed styles</a:t>
            </a:r>
            <a:r>
              <a:rPr lang="zh-CN" altLang="en-US" dirty="0" smtClean="0"/>
              <a:t>）</a:t>
            </a:r>
            <a:endParaRPr lang="en-US" altLang="zh-CN" dirty="0" smtClean="0"/>
          </a:p>
          <a:p>
            <a:endParaRPr lang="en-US" altLang="zh-CN" dirty="0"/>
          </a:p>
          <a:p>
            <a:r>
              <a:rPr lang="zh-CN" altLang="en-US" dirty="0" smtClean="0"/>
              <a:t>每</a:t>
            </a:r>
            <a:r>
              <a:rPr lang="zh-CN" altLang="en-US" dirty="0"/>
              <a:t>个节点在屏幕中的位置是哪里（</a:t>
            </a:r>
            <a:r>
              <a:rPr lang="en-US" altLang="zh-CN" dirty="0"/>
              <a:t>geometry</a:t>
            </a:r>
            <a:r>
              <a:rPr lang="zh-CN" altLang="en-US" dirty="0" smtClean="0"/>
              <a:t>）</a:t>
            </a:r>
            <a:endParaRPr lang="en-US" altLang="zh-CN" dirty="0" smtClean="0"/>
          </a:p>
          <a:p>
            <a:endParaRPr lang="en-US" altLang="zh-CN" dirty="0"/>
          </a:p>
          <a:p>
            <a:r>
              <a:rPr lang="zh-CN" altLang="en-US" dirty="0" smtClean="0"/>
              <a:t>就</a:t>
            </a:r>
            <a:r>
              <a:rPr lang="zh-CN" altLang="en-US" dirty="0"/>
              <a:t>进入了最后一步：</a:t>
            </a:r>
            <a:r>
              <a:rPr lang="en-US" altLang="zh-CN" dirty="0"/>
              <a:t>Painting</a:t>
            </a:r>
            <a:r>
              <a:rPr lang="zh-CN" altLang="en-US" dirty="0"/>
              <a:t>，按照算出来的规则，通过显卡，把内容画到屏幕上</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注意</a:t>
            </a:r>
            <a:endParaRPr lang="zh-CN" altLang="en-US" dirty="0"/>
          </a:p>
        </p:txBody>
      </p:sp>
      <p:sp>
        <p:nvSpPr>
          <p:cNvPr id="4" name="内容占位符 3"/>
          <p:cNvSpPr>
            <a:spLocks noGrp="1"/>
          </p:cNvSpPr>
          <p:nvPr>
            <p:ph sz="quarter" idx="10"/>
          </p:nvPr>
        </p:nvSpPr>
        <p:spPr/>
        <p:txBody>
          <a:bodyPr/>
          <a:lstStyle/>
          <a:p>
            <a:endParaRPr lang="zh-CN" altLang="en-US" dirty="0"/>
          </a:p>
          <a:p>
            <a:r>
              <a:rPr lang="zh-CN" altLang="en-US" dirty="0" smtClean="0"/>
              <a:t>上</a:t>
            </a:r>
            <a:r>
              <a:rPr lang="zh-CN" altLang="en-US" dirty="0"/>
              <a:t>述这个过程是逐步完成</a:t>
            </a:r>
            <a:r>
              <a:rPr lang="zh-CN" altLang="en-US" dirty="0" smtClean="0"/>
              <a:t>的</a:t>
            </a:r>
            <a:endParaRPr lang="en-US" altLang="zh-CN" dirty="0" smtClean="0"/>
          </a:p>
          <a:p>
            <a:endParaRPr lang="en-US" altLang="zh-CN" dirty="0"/>
          </a:p>
          <a:p>
            <a:r>
              <a:rPr lang="zh-CN" altLang="en-US" dirty="0" smtClean="0"/>
              <a:t>为</a:t>
            </a:r>
            <a:r>
              <a:rPr lang="zh-CN" altLang="en-US" dirty="0"/>
              <a:t>了更好的用户体验</a:t>
            </a:r>
            <a:r>
              <a:rPr lang="zh-CN" altLang="en-US" dirty="0" smtClean="0"/>
              <a:t>，渲</a:t>
            </a:r>
            <a:r>
              <a:rPr lang="zh-CN" altLang="en-US" dirty="0"/>
              <a:t>染引擎将会尽可能早的将内容呈现到屏幕</a:t>
            </a:r>
            <a:r>
              <a:rPr lang="zh-CN" altLang="en-US" dirty="0" smtClean="0"/>
              <a:t>上</a:t>
            </a:r>
            <a:endParaRPr lang="en-US" altLang="zh-CN" dirty="0" smtClean="0"/>
          </a:p>
          <a:p>
            <a:endParaRPr lang="en-US" altLang="zh-CN" dirty="0"/>
          </a:p>
          <a:p>
            <a:r>
              <a:rPr lang="zh-CN" altLang="en-US" dirty="0" smtClean="0"/>
              <a:t>并</a:t>
            </a:r>
            <a:r>
              <a:rPr lang="zh-CN" altLang="en-US" dirty="0"/>
              <a:t>不会等到所有的</a:t>
            </a:r>
            <a:r>
              <a:rPr lang="en-US" altLang="zh-CN" dirty="0"/>
              <a:t>html</a:t>
            </a:r>
            <a:r>
              <a:rPr lang="zh-CN" altLang="en-US" dirty="0"/>
              <a:t>都解析完成之后再去构建和布局</a:t>
            </a:r>
            <a:r>
              <a:rPr lang="en-US" altLang="zh-CN" dirty="0"/>
              <a:t>render</a:t>
            </a:r>
            <a:r>
              <a:rPr lang="zh-CN" altLang="en-US" dirty="0"/>
              <a:t>树</a:t>
            </a:r>
            <a:r>
              <a:rPr lang="zh-CN" altLang="en-US" dirty="0" smtClean="0"/>
              <a:t>。</a:t>
            </a:r>
            <a:endParaRPr lang="en-US" altLang="zh-CN" dirty="0" smtClean="0"/>
          </a:p>
          <a:p>
            <a:endParaRPr lang="en-US" altLang="zh-CN" dirty="0"/>
          </a:p>
          <a:p>
            <a:r>
              <a:rPr lang="zh-CN" altLang="en-US" dirty="0" smtClean="0"/>
              <a:t>它</a:t>
            </a:r>
            <a:r>
              <a:rPr lang="zh-CN" altLang="en-US" dirty="0"/>
              <a:t>是解析完一部分内容就显示一部分</a:t>
            </a:r>
            <a:r>
              <a:rPr lang="zh-CN" altLang="en-US" dirty="0" smtClean="0"/>
              <a:t>内容</a:t>
            </a:r>
            <a:endParaRPr lang="en-US" altLang="zh-CN" dirty="0" smtClean="0"/>
          </a:p>
          <a:p>
            <a:endParaRPr lang="en-US" altLang="zh-CN" dirty="0"/>
          </a:p>
          <a:p>
            <a:r>
              <a:rPr lang="zh-CN" altLang="en-US" dirty="0" smtClean="0"/>
              <a:t>同</a:t>
            </a:r>
            <a:r>
              <a:rPr lang="zh-CN" altLang="en-US" dirty="0"/>
              <a:t>时，可能还在通过网络下载其余内容</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4" y="908717"/>
            <a:ext cx="9352831" cy="428625"/>
          </a:xfrm>
        </p:spPr>
        <p:txBody>
          <a:bodyPr>
            <a:normAutofit fontScale="92500" lnSpcReduction="10000"/>
          </a:bodyPr>
          <a:lstStyle/>
          <a:p>
            <a:r>
              <a:rPr lang="zh-CN" altLang="en-US" dirty="0" smtClean="0"/>
              <a:t>根据上述步骤的解释再来看下面 </a:t>
            </a:r>
            <a:r>
              <a:rPr lang="en-US" altLang="zh-CN" dirty="0" err="1" smtClean="0"/>
              <a:t>Webkit</a:t>
            </a:r>
            <a:r>
              <a:rPr lang="en-US" altLang="zh-CN" dirty="0" smtClean="0"/>
              <a:t> </a:t>
            </a:r>
            <a:r>
              <a:rPr lang="zh-CN" altLang="en-US" dirty="0" smtClean="0"/>
              <a:t>内核的流程图</a:t>
            </a:r>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7" name="矩形 6"/>
          <p:cNvSpPr/>
          <p:nvPr/>
        </p:nvSpPr>
        <p:spPr>
          <a:xfrm>
            <a:off x="1924050" y="2276474"/>
            <a:ext cx="8277225" cy="3876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内容占位符 5" descr="03.png"/>
          <p:cNvPicPr>
            <a:picLocks noGrp="1" noChangeAspect="1"/>
          </p:cNvPicPr>
          <p:nvPr>
            <p:ph sz="quarter" idx="10"/>
          </p:nvPr>
        </p:nvPicPr>
        <p:blipFill>
          <a:blip r:embed="rId2" cstate="print"/>
          <a:stretch>
            <a:fillRect/>
          </a:stretch>
        </p:blipFill>
        <p:spPr>
          <a:xfrm>
            <a:off x="2034083" y="2294960"/>
            <a:ext cx="7923810" cy="366984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5" y="908717"/>
            <a:ext cx="8971830" cy="428625"/>
          </a:xfrm>
        </p:spPr>
        <p:txBody>
          <a:bodyPr>
            <a:normAutofit fontScale="85000" lnSpcReduction="10000"/>
          </a:bodyPr>
          <a:lstStyle/>
          <a:p>
            <a:r>
              <a:rPr lang="en-US" altLang="zh-CN" dirty="0" smtClean="0"/>
              <a:t>Gecko </a:t>
            </a:r>
            <a:r>
              <a:rPr lang="zh-CN" altLang="en-US" dirty="0" smtClean="0"/>
              <a:t>内核的术语略有不同，但整体流程是基本相同的流程图</a:t>
            </a:r>
            <a:endParaRPr lang="zh-CN" altLang="en-US" dirty="0"/>
          </a:p>
        </p:txBody>
      </p:sp>
      <p:pic>
        <p:nvPicPr>
          <p:cNvPr id="6" name="内容占位符 5" descr="05.jpg"/>
          <p:cNvPicPr>
            <a:picLocks noGrp="1" noChangeAspect="1"/>
          </p:cNvPicPr>
          <p:nvPr>
            <p:ph sz="quarter" idx="10"/>
          </p:nvPr>
        </p:nvPicPr>
        <p:blipFill>
          <a:blip r:embed="rId2" cstate="print"/>
          <a:stretch>
            <a:fillRect/>
          </a:stretch>
        </p:blipFill>
        <p:spPr>
          <a:xfrm>
            <a:off x="3109913" y="2615406"/>
            <a:ext cx="5943600" cy="2762250"/>
          </a:xfrm>
        </p:spPr>
      </p:pic>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PS.</a:t>
            </a:r>
            <a:endParaRPr lang="zh-CN" altLang="en-US" dirty="0" smtClean="0"/>
          </a:p>
          <a:p>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DOM</a:t>
            </a:r>
            <a:r>
              <a:rPr lang="zh-CN" altLang="en-US" dirty="0" smtClean="0"/>
              <a:t>、</a:t>
            </a:r>
            <a:r>
              <a:rPr lang="en-US" altLang="zh-CN" dirty="0" smtClean="0"/>
              <a:t>CSSOM</a:t>
            </a:r>
            <a:r>
              <a:rPr lang="zh-CN" altLang="en-US" dirty="0"/>
              <a:t>、</a:t>
            </a:r>
            <a:r>
              <a:rPr lang="en-US" altLang="zh-CN" dirty="0"/>
              <a:t>Render Tree</a:t>
            </a:r>
            <a:r>
              <a:rPr lang="zh-CN" altLang="en-US" dirty="0"/>
              <a:t>都可能在第一次</a:t>
            </a:r>
            <a:r>
              <a:rPr lang="en-US" altLang="zh-CN" dirty="0"/>
              <a:t>Painting</a:t>
            </a:r>
            <a:r>
              <a:rPr lang="zh-CN" altLang="en-US" dirty="0"/>
              <a:t>后又被更新多</a:t>
            </a:r>
            <a:r>
              <a:rPr lang="zh-CN" altLang="en-US" dirty="0" smtClean="0"/>
              <a:t>次</a:t>
            </a:r>
            <a:endParaRPr lang="en-US" altLang="zh-CN" dirty="0" smtClean="0"/>
          </a:p>
          <a:p>
            <a:endParaRPr lang="en-US" altLang="zh-CN" dirty="0" smtClean="0"/>
          </a:p>
          <a:p>
            <a:r>
              <a:rPr lang="en-US" altLang="zh-CN" dirty="0"/>
              <a:t>JS</a:t>
            </a:r>
            <a:r>
              <a:rPr lang="zh-CN" altLang="en-US" dirty="0"/>
              <a:t>修改了</a:t>
            </a:r>
            <a:r>
              <a:rPr lang="en-US" altLang="zh-CN" dirty="0"/>
              <a:t>DOM</a:t>
            </a:r>
            <a:r>
              <a:rPr lang="zh-CN" altLang="en-US" dirty="0"/>
              <a:t>或者</a:t>
            </a:r>
            <a:r>
              <a:rPr lang="en-US" altLang="zh-CN" dirty="0"/>
              <a:t>CSS</a:t>
            </a:r>
            <a:r>
              <a:rPr lang="zh-CN" altLang="en-US" dirty="0"/>
              <a:t>属</a:t>
            </a:r>
            <a:r>
              <a:rPr lang="zh-CN" altLang="en-US" dirty="0" smtClean="0"/>
              <a:t>性</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Layout </a:t>
            </a:r>
            <a:r>
              <a:rPr lang="zh-CN" altLang="en-US" dirty="0" smtClean="0"/>
              <a:t>和 </a:t>
            </a:r>
            <a:r>
              <a:rPr lang="en-US" altLang="zh-CN" dirty="0" smtClean="0"/>
              <a:t>Painting </a:t>
            </a:r>
            <a:r>
              <a:rPr lang="zh-CN" altLang="en-US" dirty="0" smtClean="0"/>
              <a:t>也会被重复执行</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DOM</a:t>
            </a:r>
            <a:r>
              <a:rPr lang="zh-CN" altLang="en-US" dirty="0"/>
              <a:t>、</a:t>
            </a:r>
            <a:r>
              <a:rPr lang="en-US" altLang="zh-CN" dirty="0"/>
              <a:t>CSSOM</a:t>
            </a:r>
            <a:r>
              <a:rPr lang="zh-CN" altLang="en-US" dirty="0"/>
              <a:t>更新的原</a:t>
            </a:r>
            <a:r>
              <a:rPr lang="zh-CN" altLang="en-US" dirty="0" smtClean="0"/>
              <a:t>因</a:t>
            </a:r>
            <a:endParaRPr lang="en-US" altLang="zh-CN" dirty="0" smtClean="0"/>
          </a:p>
          <a:p>
            <a:endParaRPr lang="en-US" altLang="zh-CN" dirty="0"/>
          </a:p>
          <a:p>
            <a:r>
              <a:rPr lang="zh-CN" altLang="en-US" dirty="0" smtClean="0"/>
              <a:t>图</a:t>
            </a:r>
            <a:r>
              <a:rPr lang="zh-CN" altLang="en-US" dirty="0"/>
              <a:t>片下载完成后也需要调用</a:t>
            </a:r>
            <a:r>
              <a:rPr lang="en-US" altLang="zh-CN" dirty="0"/>
              <a:t>Layout </a:t>
            </a:r>
            <a:r>
              <a:rPr lang="zh-CN" altLang="en-US" dirty="0"/>
              <a:t>和 </a:t>
            </a:r>
            <a:r>
              <a:rPr lang="en-US" altLang="zh-CN" dirty="0"/>
              <a:t>Painting</a:t>
            </a:r>
            <a:r>
              <a:rPr lang="zh-CN" altLang="en-US" dirty="0"/>
              <a:t>来更新网页</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77500" lnSpcReduction="20000"/>
          </a:bodyPr>
          <a:lstStyle/>
          <a:p>
            <a:r>
              <a:rPr lang="zh-CN" altLang="en-US" dirty="0" smtClean="0"/>
              <a:t> 下图展示了从</a:t>
            </a:r>
            <a:r>
              <a:rPr lang="en-US" altLang="zh-CN" dirty="0" smtClean="0"/>
              <a:t>html</a:t>
            </a:r>
            <a:r>
              <a:rPr lang="zh-CN" altLang="en-US" dirty="0" smtClean="0"/>
              <a:t>的字节码被浏览器处理为</a:t>
            </a:r>
            <a:r>
              <a:rPr lang="en-US" altLang="zh-CN" dirty="0" smtClean="0"/>
              <a:t>DOM</a:t>
            </a:r>
            <a:r>
              <a:rPr lang="zh-CN" altLang="en-US" dirty="0" smtClean="0"/>
              <a:t>的过程</a:t>
            </a:r>
            <a:endParaRPr lang="zh-CN" altLang="en-US" dirty="0"/>
          </a:p>
        </p:txBody>
      </p:sp>
      <p:sp>
        <p:nvSpPr>
          <p:cNvPr id="4" name="内容占位符 3"/>
          <p:cNvSpPr>
            <a:spLocks noGrp="1"/>
          </p:cNvSpPr>
          <p:nvPr>
            <p:ph sz="quarter" idx="10"/>
          </p:nvPr>
        </p:nvSpPr>
        <p:spPr/>
        <p:txBody>
          <a:bodyPr/>
          <a:lstStyle/>
          <a:p>
            <a:r>
              <a:rPr lang="zh-CN" altLang="en-US" dirty="0"/>
              <a:t> </a:t>
            </a:r>
            <a:r>
              <a:rPr lang="en-US" altLang="zh-CN" dirty="0" smtClean="0"/>
              <a:t>	1</a:t>
            </a:r>
            <a:r>
              <a:rPr lang="en-US" altLang="zh-CN" dirty="0"/>
              <a:t>. </a:t>
            </a:r>
            <a:r>
              <a:rPr lang="zh-CN" altLang="en-US" dirty="0"/>
              <a:t>转换：根据字节的编码规则将其转化为特定字符，也就是</a:t>
            </a:r>
            <a:r>
              <a:rPr lang="en-US" altLang="zh-CN" dirty="0"/>
              <a:t>characters</a:t>
            </a:r>
          </a:p>
          <a:p>
            <a:endParaRPr lang="en-US" altLang="zh-CN" dirty="0"/>
          </a:p>
          <a:p>
            <a:r>
              <a:rPr lang="en-US" altLang="zh-CN" dirty="0"/>
              <a:t>    2. </a:t>
            </a:r>
            <a:r>
              <a:rPr lang="zh-CN" altLang="en-US" dirty="0"/>
              <a:t>生成</a:t>
            </a:r>
            <a:r>
              <a:rPr lang="en-US" altLang="zh-CN" dirty="0"/>
              <a:t>tokens</a:t>
            </a:r>
            <a:r>
              <a:rPr lang="zh-CN" altLang="en-US" dirty="0"/>
              <a:t>：将</a:t>
            </a:r>
            <a:r>
              <a:rPr lang="en-US" altLang="zh-CN" dirty="0"/>
              <a:t>character</a:t>
            </a:r>
            <a:r>
              <a:rPr lang="zh-CN" altLang="en-US" dirty="0"/>
              <a:t>转化为</a:t>
            </a:r>
            <a:r>
              <a:rPr lang="en-US" altLang="zh-CN" dirty="0"/>
              <a:t>w3c</a:t>
            </a:r>
            <a:r>
              <a:rPr lang="zh-CN" altLang="en-US" dirty="0"/>
              <a:t>定义的各种特定标签 ，生成</a:t>
            </a:r>
            <a:r>
              <a:rPr lang="en-US" altLang="zh-CN" dirty="0"/>
              <a:t>tokens</a:t>
            </a:r>
            <a:r>
              <a:rPr lang="zh-CN" altLang="en-US" dirty="0"/>
              <a:t>（令牌）</a:t>
            </a:r>
          </a:p>
          <a:p>
            <a:endParaRPr lang="zh-CN" altLang="en-US" dirty="0"/>
          </a:p>
          <a:p>
            <a:r>
              <a:rPr lang="zh-CN" altLang="en-US" dirty="0"/>
              <a:t>    </a:t>
            </a:r>
            <a:r>
              <a:rPr lang="en-US" altLang="zh-CN" dirty="0"/>
              <a:t>3. </a:t>
            </a:r>
            <a:r>
              <a:rPr lang="zh-CN" altLang="en-US" dirty="0"/>
              <a:t>词法解析：匹配字符串，将</a:t>
            </a:r>
            <a:r>
              <a:rPr lang="en-US" altLang="zh-CN" dirty="0"/>
              <a:t>tokens</a:t>
            </a:r>
            <a:r>
              <a:rPr lang="zh-CN" altLang="en-US" dirty="0"/>
              <a:t>按照规则转换为包含特定属性和规则的节点对象（</a:t>
            </a:r>
            <a:r>
              <a:rPr lang="en-US" altLang="zh-CN" dirty="0"/>
              <a:t>nodes</a:t>
            </a:r>
            <a:r>
              <a:rPr lang="zh-CN" altLang="en-US" dirty="0"/>
              <a:t>）</a:t>
            </a:r>
          </a:p>
          <a:p>
            <a:endParaRPr lang="zh-CN" altLang="en-US" dirty="0"/>
          </a:p>
          <a:p>
            <a:r>
              <a:rPr lang="zh-CN" altLang="en-US" dirty="0"/>
              <a:t>    </a:t>
            </a:r>
            <a:r>
              <a:rPr lang="en-US" altLang="zh-CN" dirty="0"/>
              <a:t>4. DOM</a:t>
            </a:r>
            <a:r>
              <a:rPr lang="zh-CN" altLang="en-US" dirty="0"/>
              <a:t>构建：根据每个节点的层次关系和规则转换为直观的树形结构，具有明确的父子关系。</a:t>
            </a:r>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由此引出了两个概念，</a:t>
            </a:r>
            <a:r>
              <a:rPr lang="en-US" altLang="zh-CN" dirty="0" smtClean="0"/>
              <a:t> repaint</a:t>
            </a:r>
            <a:r>
              <a:rPr lang="zh-CN" altLang="en-US" dirty="0" smtClean="0"/>
              <a:t>、</a:t>
            </a:r>
            <a:r>
              <a:rPr lang="en-US" altLang="zh-CN" dirty="0" smtClean="0"/>
              <a:t>reflow</a:t>
            </a:r>
            <a:endParaRPr lang="zh-CN" altLang="en-US" dirty="0"/>
          </a:p>
        </p:txBody>
      </p:sp>
      <p:sp>
        <p:nvSpPr>
          <p:cNvPr id="3" name="文本占位符 2"/>
          <p:cNvSpPr>
            <a:spLocks noGrp="1"/>
          </p:cNvSpPr>
          <p:nvPr>
            <p:ph type="body" sz="quarter" idx="11"/>
          </p:nvPr>
        </p:nvSpPr>
        <p:spPr>
          <a:xfrm>
            <a:off x="276945" y="908717"/>
            <a:ext cx="8266980" cy="428625"/>
          </a:xfrm>
        </p:spPr>
        <p:txBody>
          <a:bodyPr>
            <a:normAutofit fontScale="92500" lnSpcReduction="10000"/>
          </a:bodyPr>
          <a:lstStyle/>
          <a:p>
            <a:r>
              <a:rPr lang="en-US" altLang="zh-CN" dirty="0" smtClean="0"/>
              <a:t>Repaint —— </a:t>
            </a:r>
            <a:r>
              <a:rPr lang="zh-CN" altLang="en-US" dirty="0" smtClean="0"/>
              <a:t>重绘</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改变某个元素的背景色、文字颜色、边框颜色等等不影响它周围或内部布局的属性时，屏幕的一部分要重画，但是元素的几何尺寸没有</a:t>
            </a:r>
            <a:r>
              <a:rPr lang="zh-CN" altLang="en-US" dirty="0" smtClean="0"/>
              <a:t>变；比</a:t>
            </a:r>
            <a:r>
              <a:rPr lang="zh-CN" altLang="en-US" dirty="0"/>
              <a:t>如：</a:t>
            </a:r>
          </a:p>
          <a:p>
            <a:endParaRPr lang="zh-CN" altLang="en-US" dirty="0"/>
          </a:p>
          <a:p>
            <a:r>
              <a:rPr lang="zh-CN" altLang="en-US" dirty="0"/>
              <a:t> </a:t>
            </a:r>
            <a:r>
              <a:rPr lang="en-US" altLang="zh-CN" dirty="0" smtClean="0"/>
              <a:t>background-color</a:t>
            </a:r>
            <a:r>
              <a:rPr lang="en-US" altLang="zh-CN" dirty="0"/>
              <a:t>,</a:t>
            </a:r>
          </a:p>
          <a:p>
            <a:endParaRPr lang="en-US" altLang="zh-CN" dirty="0" smtClean="0"/>
          </a:p>
          <a:p>
            <a:r>
              <a:rPr lang="en-US" altLang="zh-CN" dirty="0" smtClean="0"/>
              <a:t> border-color</a:t>
            </a:r>
            <a:endParaRPr lang="en-US" altLang="zh-CN" dirty="0"/>
          </a:p>
          <a:p>
            <a:pPr>
              <a:buNone/>
            </a:pPr>
            <a:r>
              <a:rPr lang="en-US" altLang="zh-CN" dirty="0"/>
              <a:t> </a:t>
            </a:r>
          </a:p>
          <a:p>
            <a:r>
              <a:rPr lang="en-US" altLang="zh-CN" dirty="0" smtClean="0"/>
              <a:t>visibility</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Reflow —— </a:t>
            </a:r>
            <a:r>
              <a:rPr lang="zh-CN" altLang="en-US" dirty="0" smtClean="0"/>
              <a:t>回流、重排</a:t>
            </a:r>
            <a:endParaRPr lang="zh-CN" altLang="en-US" dirty="0"/>
          </a:p>
        </p:txBody>
      </p:sp>
      <p:sp>
        <p:nvSpPr>
          <p:cNvPr id="4" name="内容占位符 3"/>
          <p:cNvSpPr>
            <a:spLocks noGrp="1"/>
          </p:cNvSpPr>
          <p:nvPr>
            <p:ph sz="quarter" idx="10"/>
          </p:nvPr>
        </p:nvSpPr>
        <p:spPr/>
        <p:txBody>
          <a:bodyPr>
            <a:normAutofit lnSpcReduction="10000"/>
          </a:bodyPr>
          <a:lstStyle/>
          <a:p>
            <a:endParaRPr lang="en-US" altLang="zh-CN" dirty="0" smtClean="0"/>
          </a:p>
          <a:p>
            <a:r>
              <a:rPr lang="zh-CN" altLang="en-US" dirty="0"/>
              <a:t>当浏览器发现页面某个部分发生了变化影响了布</a:t>
            </a:r>
            <a:r>
              <a:rPr lang="zh-CN" altLang="en-US" dirty="0" smtClean="0"/>
              <a:t>局需</a:t>
            </a:r>
            <a:r>
              <a:rPr lang="zh-CN" altLang="en-US" dirty="0"/>
              <a:t>要倒回去重新渲染， 这个回退的过程叫 </a:t>
            </a:r>
            <a:r>
              <a:rPr lang="en-US" altLang="zh-CN" dirty="0" smtClean="0"/>
              <a:t>reflow</a:t>
            </a:r>
            <a:r>
              <a:rPr lang="zh-CN" altLang="en-US" dirty="0" smtClean="0"/>
              <a:t>；通</a:t>
            </a:r>
            <a:r>
              <a:rPr lang="zh-CN" altLang="en-US" dirty="0"/>
              <a:t>常由以下改变触</a:t>
            </a:r>
            <a:r>
              <a:rPr lang="zh-CN" altLang="en-US" dirty="0" smtClean="0"/>
              <a:t>发</a:t>
            </a:r>
            <a:endParaRPr lang="en-US" altLang="zh-CN" dirty="0" smtClean="0"/>
          </a:p>
          <a:p>
            <a:endParaRPr lang="en-US" altLang="zh-CN" dirty="0"/>
          </a:p>
          <a:p>
            <a:r>
              <a:rPr lang="en-US" altLang="zh-CN" dirty="0"/>
              <a:t>DOM </a:t>
            </a:r>
            <a:r>
              <a:rPr lang="zh-CN" altLang="en-US" dirty="0"/>
              <a:t>操作（如元素增、删、改或者改变元素顺序</a:t>
            </a:r>
            <a:r>
              <a:rPr lang="zh-CN" altLang="en-US" dirty="0" smtClean="0"/>
              <a:t>）</a:t>
            </a:r>
            <a:endParaRPr lang="en-US" altLang="zh-CN" dirty="0" smtClean="0"/>
          </a:p>
          <a:p>
            <a:endParaRPr lang="zh-CN" altLang="en-US" dirty="0"/>
          </a:p>
          <a:p>
            <a:r>
              <a:rPr lang="zh-CN" altLang="en-US" dirty="0"/>
              <a:t> </a:t>
            </a:r>
            <a:r>
              <a:rPr lang="zh-CN" altLang="en-US" dirty="0" smtClean="0"/>
              <a:t>内</a:t>
            </a:r>
            <a:r>
              <a:rPr lang="zh-CN" altLang="en-US" dirty="0"/>
              <a:t>容的改变，包括 </a:t>
            </a:r>
            <a:r>
              <a:rPr lang="en-US" altLang="zh-CN" dirty="0"/>
              <a:t>Form </a:t>
            </a:r>
            <a:r>
              <a:rPr lang="zh-CN" altLang="en-US" dirty="0"/>
              <a:t>表单中文字的变</a:t>
            </a:r>
            <a:r>
              <a:rPr lang="zh-CN" altLang="en-US" dirty="0" smtClean="0"/>
              <a:t>化</a:t>
            </a:r>
            <a:endParaRPr lang="en-US" altLang="zh-CN" dirty="0" smtClean="0"/>
          </a:p>
          <a:p>
            <a:endParaRPr lang="zh-CN" altLang="en-US" dirty="0"/>
          </a:p>
          <a:p>
            <a:r>
              <a:rPr lang="zh-CN" altLang="en-US" dirty="0"/>
              <a:t> </a:t>
            </a:r>
            <a:r>
              <a:rPr lang="zh-CN" altLang="en-US" dirty="0" smtClean="0"/>
              <a:t>计</a:t>
            </a:r>
            <a:r>
              <a:rPr lang="zh-CN" altLang="en-US" dirty="0"/>
              <a:t>算或改变 </a:t>
            </a:r>
            <a:r>
              <a:rPr lang="en-US" altLang="zh-CN" dirty="0"/>
              <a:t>CSS </a:t>
            </a:r>
            <a:r>
              <a:rPr lang="zh-CN" altLang="en-US" dirty="0"/>
              <a:t>属</a:t>
            </a:r>
            <a:r>
              <a:rPr lang="zh-CN" altLang="en-US" dirty="0" smtClean="0"/>
              <a:t>性</a:t>
            </a:r>
            <a:endParaRPr lang="en-US" altLang="zh-CN" dirty="0" smtClean="0"/>
          </a:p>
          <a:p>
            <a:endParaRPr lang="zh-CN" altLang="en-US" dirty="0"/>
          </a:p>
          <a:p>
            <a:r>
              <a:rPr lang="zh-CN" altLang="en-US" dirty="0"/>
              <a:t> </a:t>
            </a:r>
            <a:r>
              <a:rPr lang="zh-CN" altLang="en-US" dirty="0" smtClean="0"/>
              <a:t>增</a:t>
            </a:r>
            <a:r>
              <a:rPr lang="zh-CN" altLang="en-US" dirty="0"/>
              <a:t>加或删除一个样式</a:t>
            </a:r>
            <a:r>
              <a:rPr lang="zh-CN" altLang="en-US" dirty="0" smtClean="0"/>
              <a:t>表</a:t>
            </a:r>
            <a:endParaRPr lang="en-US" altLang="zh-CN" dirty="0" smtClean="0"/>
          </a:p>
          <a:p>
            <a:endParaRPr lang="zh-CN" altLang="en-US" dirty="0"/>
          </a:p>
          <a:p>
            <a:r>
              <a:rPr lang="zh-CN" altLang="en-US" dirty="0"/>
              <a:t> </a:t>
            </a:r>
            <a:r>
              <a:rPr lang="zh-CN" altLang="en-US" dirty="0" smtClean="0"/>
              <a:t>浏</a:t>
            </a:r>
            <a:r>
              <a:rPr lang="zh-CN" altLang="en-US" dirty="0"/>
              <a:t>览器窗口的操作（改变大小、滚动窗口</a:t>
            </a:r>
            <a:r>
              <a:rPr lang="zh-CN" altLang="en-US" dirty="0" smtClean="0"/>
              <a:t>）</a:t>
            </a:r>
            <a:endParaRPr lang="en-US" altLang="zh-CN" dirty="0" smtClean="0"/>
          </a:p>
          <a:p>
            <a:endParaRPr lang="zh-CN" altLang="en-US" dirty="0"/>
          </a:p>
          <a:p>
            <a:r>
              <a:rPr lang="zh-CN" altLang="en-US" dirty="0"/>
              <a:t> </a:t>
            </a:r>
            <a:r>
              <a:rPr lang="zh-CN" altLang="en-US" dirty="0" smtClean="0"/>
              <a:t>激</a:t>
            </a:r>
            <a:r>
              <a:rPr lang="zh-CN" altLang="en-US" dirty="0"/>
              <a:t>活伪类（如</a:t>
            </a:r>
            <a:r>
              <a:rPr lang="en-US" altLang="zh-CN" dirty="0"/>
              <a:t>:hover</a:t>
            </a:r>
            <a:r>
              <a:rPr lang="zh-CN" altLang="en-US" dirty="0"/>
              <a:t>状态）</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en-US" altLang="zh-CN" dirty="0"/>
              <a:t>reflow(</a:t>
            </a:r>
            <a:r>
              <a:rPr lang="zh-CN" altLang="en-US" dirty="0"/>
              <a:t>回流</a:t>
            </a:r>
            <a:r>
              <a:rPr lang="en-US" altLang="zh-CN" dirty="0"/>
              <a:t>)</a:t>
            </a:r>
            <a:r>
              <a:rPr lang="zh-CN" altLang="en-US" dirty="0"/>
              <a:t>和 </a:t>
            </a:r>
            <a:r>
              <a:rPr lang="en-US" altLang="zh-CN" dirty="0"/>
              <a:t>repaint(</a:t>
            </a:r>
            <a:r>
              <a:rPr lang="zh-CN" altLang="en-US" dirty="0"/>
              <a:t>重绘</a:t>
            </a:r>
            <a:r>
              <a:rPr lang="en-US" altLang="zh-CN" dirty="0"/>
              <a:t>)</a:t>
            </a:r>
            <a:r>
              <a:rPr lang="zh-CN" altLang="en-US" dirty="0"/>
              <a:t>对于浏览器的性能都有较大的影响</a:t>
            </a:r>
          </a:p>
          <a:p>
            <a:endParaRPr lang="en-US" altLang="zh-CN" dirty="0" smtClean="0"/>
          </a:p>
          <a:p>
            <a:r>
              <a:rPr lang="zh-CN" altLang="en-US" dirty="0"/>
              <a:t>当然</a:t>
            </a:r>
            <a:r>
              <a:rPr lang="en-US" altLang="zh-CN" dirty="0"/>
              <a:t>reflow</a:t>
            </a:r>
            <a:r>
              <a:rPr lang="zh-CN" altLang="en-US" dirty="0"/>
              <a:t>的成本比</a:t>
            </a:r>
            <a:r>
              <a:rPr lang="en-US" altLang="zh-CN" dirty="0"/>
              <a:t>repaint</a:t>
            </a:r>
            <a:r>
              <a:rPr lang="zh-CN" altLang="en-US" dirty="0"/>
              <a:t>的成本高好</a:t>
            </a:r>
            <a:r>
              <a:rPr lang="zh-CN" altLang="en-US" dirty="0" smtClean="0"/>
              <a:t>多</a:t>
            </a:r>
            <a:endParaRPr lang="en-US" altLang="zh-CN" dirty="0" smtClean="0"/>
          </a:p>
          <a:p>
            <a:endParaRPr lang="en-US" altLang="zh-CN" dirty="0"/>
          </a:p>
          <a:p>
            <a:r>
              <a:rPr lang="zh-CN" altLang="en-US" dirty="0"/>
              <a:t>那么，浏览器为了避免成本增加，从而优化了渲染方式</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4" y="908717"/>
            <a:ext cx="10772055" cy="428625"/>
          </a:xfrm>
        </p:spPr>
        <p:txBody>
          <a:bodyPr>
            <a:normAutofit fontScale="92500" lnSpcReduction="10000"/>
          </a:bodyPr>
          <a:lstStyle/>
          <a:p>
            <a:r>
              <a:rPr lang="en-US" altLang="zh-CN" dirty="0" smtClean="0"/>
              <a:t>1. </a:t>
            </a:r>
            <a:r>
              <a:rPr lang="zh-CN" altLang="en-US" dirty="0" smtClean="0"/>
              <a:t>缩小影响范围</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浏览器尽最大努力限制重排的过程仅覆盖已更改的元素的区</a:t>
            </a:r>
            <a:r>
              <a:rPr lang="zh-CN" altLang="en-US" dirty="0" smtClean="0"/>
              <a:t>域</a:t>
            </a:r>
            <a:endParaRPr lang="en-US" altLang="zh-CN" dirty="0" smtClean="0"/>
          </a:p>
          <a:p>
            <a:endParaRPr lang="en-US" altLang="zh-CN" dirty="0" smtClean="0"/>
          </a:p>
          <a:p>
            <a:r>
              <a:rPr lang="zh-CN" altLang="en-US" dirty="0"/>
              <a:t>一个 </a:t>
            </a:r>
            <a:r>
              <a:rPr lang="en-US" altLang="zh-CN" dirty="0"/>
              <a:t>position </a:t>
            </a:r>
            <a:r>
              <a:rPr lang="zh-CN" altLang="en-US" dirty="0"/>
              <a:t>为 </a:t>
            </a:r>
            <a:r>
              <a:rPr lang="en-US" altLang="zh-CN" dirty="0" err="1"/>
              <a:t>absolue</a:t>
            </a:r>
            <a:r>
              <a:rPr lang="en-US" altLang="zh-CN" dirty="0"/>
              <a:t> </a:t>
            </a:r>
            <a:r>
              <a:rPr lang="zh-CN" altLang="en-US" dirty="0"/>
              <a:t>或 </a:t>
            </a:r>
            <a:r>
              <a:rPr lang="en-US" altLang="zh-CN" dirty="0"/>
              <a:t>fixed </a:t>
            </a:r>
            <a:r>
              <a:rPr lang="zh-CN" altLang="en-US" dirty="0"/>
              <a:t>的元素的大小变化只影响它自身和子孙元</a:t>
            </a:r>
            <a:r>
              <a:rPr lang="zh-CN" altLang="en-US" dirty="0" smtClean="0"/>
              <a:t>素</a:t>
            </a:r>
            <a:endParaRPr lang="en-US" altLang="zh-CN" dirty="0" smtClean="0"/>
          </a:p>
          <a:p>
            <a:endParaRPr lang="en-US" altLang="zh-CN" dirty="0"/>
          </a:p>
          <a:p>
            <a:r>
              <a:rPr lang="zh-CN" altLang="en-US" dirty="0" smtClean="0"/>
              <a:t>而</a:t>
            </a:r>
            <a:r>
              <a:rPr lang="zh-CN" altLang="en-US" dirty="0"/>
              <a:t>对一个 </a:t>
            </a:r>
            <a:r>
              <a:rPr lang="en-US" altLang="zh-CN" dirty="0"/>
              <a:t>position </a:t>
            </a:r>
            <a:r>
              <a:rPr lang="zh-CN" altLang="en-US" dirty="0"/>
              <a:t>为 </a:t>
            </a:r>
            <a:r>
              <a:rPr lang="en-US" altLang="zh-CN" dirty="0"/>
              <a:t>static </a:t>
            </a:r>
            <a:r>
              <a:rPr lang="zh-CN" altLang="en-US" dirty="0"/>
              <a:t>的元素做同样的操作就会引起所有它后面元素的重排</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2. </a:t>
            </a:r>
            <a:r>
              <a:rPr lang="zh-CN" altLang="en-US" dirty="0" smtClean="0"/>
              <a:t>异步</a:t>
            </a:r>
            <a:r>
              <a:rPr lang="en-US" altLang="zh-CN" dirty="0" smtClean="0"/>
              <a:t>reflow</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当</a:t>
            </a:r>
            <a:r>
              <a:rPr lang="zh-CN" altLang="en-US" dirty="0"/>
              <a:t>运行一段通过</a:t>
            </a:r>
            <a:r>
              <a:rPr lang="en-US" altLang="zh-CN" dirty="0" err="1"/>
              <a:t>Jjavascript</a:t>
            </a:r>
            <a:r>
              <a:rPr lang="en-US" altLang="zh-CN" dirty="0"/>
              <a:t>  </a:t>
            </a:r>
            <a:r>
              <a:rPr lang="zh-CN" altLang="en-US" dirty="0"/>
              <a:t>操作元素代码的时</a:t>
            </a:r>
            <a:r>
              <a:rPr lang="zh-CN" altLang="en-US" dirty="0" smtClean="0"/>
              <a:t>候</a:t>
            </a:r>
            <a:endParaRPr lang="en-US" altLang="zh-CN" dirty="0" smtClean="0"/>
          </a:p>
          <a:p>
            <a:endParaRPr lang="en-US" altLang="zh-CN" dirty="0"/>
          </a:p>
          <a:p>
            <a:r>
              <a:rPr lang="zh-CN" altLang="en-US" dirty="0" smtClean="0"/>
              <a:t>浏</a:t>
            </a:r>
            <a:r>
              <a:rPr lang="zh-CN" altLang="en-US" dirty="0"/>
              <a:t>览器会将一些修改缓存起</a:t>
            </a:r>
            <a:r>
              <a:rPr lang="zh-CN" altLang="en-US" dirty="0" smtClean="0"/>
              <a:t>来</a:t>
            </a:r>
            <a:endParaRPr lang="en-US" altLang="zh-CN" dirty="0" smtClean="0"/>
          </a:p>
          <a:p>
            <a:endParaRPr lang="en-US" altLang="zh-CN" dirty="0"/>
          </a:p>
          <a:p>
            <a:r>
              <a:rPr lang="zh-CN" altLang="en-US" dirty="0" smtClean="0"/>
              <a:t>然</a:t>
            </a:r>
            <a:r>
              <a:rPr lang="zh-CN" altLang="en-US" dirty="0"/>
              <a:t>后当代码执行的时候，一次性的将这些修改执行</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例如下面这段代码会触发一次重绘和一次重排：</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pic>
        <p:nvPicPr>
          <p:cNvPr id="1026" name="Picture 2"/>
          <p:cNvPicPr>
            <a:picLocks noGrp="1" noChangeAspect="1" noChangeArrowheads="1"/>
          </p:cNvPicPr>
          <p:nvPr>
            <p:ph sz="quarter" idx="10"/>
          </p:nvPr>
        </p:nvPicPr>
        <p:blipFill>
          <a:blip r:embed="rId2" cstate="print"/>
          <a:srcRect/>
          <a:stretch>
            <a:fillRect/>
          </a:stretch>
        </p:blipFill>
        <p:spPr bwMode="auto">
          <a:xfrm>
            <a:off x="719653" y="2244040"/>
            <a:ext cx="10602885" cy="222318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6944" y="908717"/>
            <a:ext cx="10943506" cy="428625"/>
          </a:xfrm>
        </p:spPr>
        <p:txBody>
          <a:bodyPr>
            <a:normAutofit fontScale="85000" lnSpcReduction="10000"/>
          </a:bodyPr>
          <a:lstStyle/>
          <a:p>
            <a:r>
              <a:rPr lang="zh-CN" altLang="en-US" dirty="0" smtClean="0"/>
              <a:t>事实上浏览器不会像上面那样，你每改一次样式，它就</a:t>
            </a:r>
            <a:r>
              <a:rPr lang="en-US" altLang="zh-CN" dirty="0" smtClean="0"/>
              <a:t>reflow</a:t>
            </a:r>
            <a:r>
              <a:rPr lang="zh-CN" altLang="en-US" dirty="0" smtClean="0"/>
              <a:t>或</a:t>
            </a:r>
            <a:r>
              <a:rPr lang="en-US" altLang="zh-CN" dirty="0" smtClean="0"/>
              <a:t>repaint</a:t>
            </a:r>
            <a:r>
              <a:rPr lang="zh-CN" altLang="en-US" dirty="0" smtClean="0"/>
              <a:t>一次</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一般来说，浏览器会把这样的（都是设置</a:t>
            </a:r>
            <a:r>
              <a:rPr lang="en-US" altLang="zh-CN" dirty="0"/>
              <a:t>style</a:t>
            </a:r>
            <a:r>
              <a:rPr lang="zh-CN" altLang="en-US" dirty="0"/>
              <a:t>属性，而不涉及其他类似读取属性的操作）操作积攒一</a:t>
            </a:r>
            <a:r>
              <a:rPr lang="zh-CN" altLang="en-US" dirty="0" smtClean="0"/>
              <a:t>批</a:t>
            </a:r>
            <a:endParaRPr lang="en-US" altLang="zh-CN" dirty="0" smtClean="0"/>
          </a:p>
          <a:p>
            <a:endParaRPr lang="en-US" altLang="zh-CN" dirty="0"/>
          </a:p>
          <a:p>
            <a:r>
              <a:rPr lang="zh-CN" altLang="en-US" dirty="0" smtClean="0"/>
              <a:t>然</a:t>
            </a:r>
            <a:r>
              <a:rPr lang="zh-CN" altLang="en-US" dirty="0"/>
              <a:t>后做</a:t>
            </a:r>
            <a:r>
              <a:rPr lang="zh-CN" altLang="en-US" dirty="0" smtClean="0"/>
              <a:t>一次</a:t>
            </a:r>
            <a:r>
              <a:rPr lang="en-US" altLang="zh-CN" dirty="0"/>
              <a:t>reflow</a:t>
            </a:r>
            <a:r>
              <a:rPr lang="zh-CN" altLang="en-US" dirty="0"/>
              <a:t>，这又</a:t>
            </a:r>
            <a:r>
              <a:rPr lang="zh-CN" altLang="en-US" dirty="0" smtClean="0"/>
              <a:t>叫异</a:t>
            </a:r>
            <a:r>
              <a:rPr lang="zh-CN" altLang="en-US" dirty="0"/>
              <a:t>步</a:t>
            </a:r>
            <a:r>
              <a:rPr lang="en-US" altLang="zh-CN" dirty="0" smtClean="0"/>
              <a:t>reflow</a:t>
            </a:r>
            <a:r>
              <a:rPr lang="zh-CN" altLang="en-US" dirty="0" smtClean="0"/>
              <a:t>或增</a:t>
            </a:r>
            <a:r>
              <a:rPr lang="zh-CN" altLang="en-US" dirty="0"/>
              <a:t>量异步</a:t>
            </a:r>
            <a:r>
              <a:rPr lang="en-US" altLang="zh-CN" dirty="0" smtClean="0"/>
              <a:t>reflow</a:t>
            </a:r>
          </a:p>
          <a:p>
            <a:endParaRPr lang="en-US" altLang="zh-CN" dirty="0"/>
          </a:p>
          <a:p>
            <a:r>
              <a:rPr lang="zh-CN" altLang="en-US" dirty="0"/>
              <a:t>但是有些情况浏览器是不会这么做</a:t>
            </a:r>
            <a:r>
              <a:rPr lang="zh-CN" altLang="en-US" dirty="0" smtClean="0"/>
              <a:t>的</a:t>
            </a:r>
            <a:endParaRPr lang="en-US" altLang="zh-CN" dirty="0" smtClean="0"/>
          </a:p>
          <a:p>
            <a:endParaRPr lang="en-US" altLang="zh-CN" dirty="0"/>
          </a:p>
          <a:p>
            <a:r>
              <a:rPr lang="zh-CN" altLang="en-US" dirty="0" smtClean="0"/>
              <a:t>比</a:t>
            </a:r>
            <a:r>
              <a:rPr lang="zh-CN" altLang="en-US" dirty="0"/>
              <a:t>如</a:t>
            </a:r>
            <a:r>
              <a:rPr lang="zh-CN" altLang="en-US" dirty="0" smtClean="0"/>
              <a:t>：调</a:t>
            </a:r>
            <a:r>
              <a:rPr lang="zh-CN" altLang="en-US" dirty="0"/>
              <a:t>整浏览器窗口的大小，改变了页面默认的字体</a:t>
            </a:r>
            <a:r>
              <a:rPr lang="zh-CN" altLang="en-US" dirty="0" smtClean="0"/>
              <a:t>等</a:t>
            </a:r>
            <a:endParaRPr lang="en-US" altLang="zh-CN" dirty="0" smtClean="0"/>
          </a:p>
          <a:p>
            <a:endParaRPr lang="en-US" altLang="zh-CN" dirty="0"/>
          </a:p>
          <a:p>
            <a:r>
              <a:rPr lang="zh-CN" altLang="en-US" dirty="0" smtClean="0"/>
              <a:t>对</a:t>
            </a:r>
            <a:r>
              <a:rPr lang="zh-CN" altLang="en-US" dirty="0"/>
              <a:t>于这些操作，浏览器会马上进行</a:t>
            </a:r>
            <a:r>
              <a:rPr lang="en-US" altLang="zh-CN" dirty="0"/>
              <a:t>reflow</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err="1" smtClean="0"/>
              <a:t>js</a:t>
            </a:r>
            <a:r>
              <a:rPr lang="zh-CN" altLang="en-US" dirty="0" smtClean="0"/>
              <a:t>会阻止浏览器异步</a:t>
            </a:r>
            <a:r>
              <a:rPr lang="en-US" altLang="zh-CN" dirty="0" smtClean="0"/>
              <a:t>reflow</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比</a:t>
            </a:r>
            <a:r>
              <a:rPr lang="zh-CN" altLang="en-US" dirty="0" smtClean="0"/>
              <a:t>如请</a:t>
            </a:r>
            <a:r>
              <a:rPr lang="zh-CN" altLang="en-US" dirty="0"/>
              <a:t>求下面的一些</a:t>
            </a:r>
            <a:r>
              <a:rPr lang="en-US" altLang="zh-CN" dirty="0"/>
              <a:t>DOM</a:t>
            </a:r>
            <a:r>
              <a:rPr lang="zh-CN" altLang="en-US" dirty="0"/>
              <a:t>值</a:t>
            </a:r>
            <a:r>
              <a:rPr lang="zh-CN" altLang="en-US" dirty="0" smtClean="0"/>
              <a:t>：</a:t>
            </a:r>
            <a:endParaRPr lang="en-US" altLang="zh-CN" dirty="0" smtClean="0"/>
          </a:p>
          <a:p>
            <a:endParaRPr lang="en-US" altLang="zh-CN" dirty="0"/>
          </a:p>
          <a:p>
            <a:r>
              <a:rPr lang="en-US" altLang="zh-CN" dirty="0" err="1" smtClean="0"/>
              <a:t>offsetXXX</a:t>
            </a:r>
            <a:endParaRPr lang="en-US" altLang="zh-CN" b="1" dirty="0" smtClean="0"/>
          </a:p>
          <a:p>
            <a:endParaRPr lang="en-US" altLang="zh-CN" dirty="0"/>
          </a:p>
          <a:p>
            <a:r>
              <a:rPr lang="en-US" altLang="zh-CN" dirty="0" err="1" smtClean="0"/>
              <a:t>scrollXXX</a:t>
            </a:r>
            <a:endParaRPr lang="en-US" altLang="zh-CN" dirty="0"/>
          </a:p>
          <a:p>
            <a:endParaRPr lang="en-US" altLang="zh-CN" dirty="0"/>
          </a:p>
          <a:p>
            <a:r>
              <a:rPr lang="en-US" altLang="zh-CN" dirty="0" err="1" smtClean="0"/>
              <a:t>clientXXX</a:t>
            </a:r>
            <a:endParaRPr lang="en-US" altLang="zh-CN" dirty="0"/>
          </a:p>
          <a:p>
            <a:endParaRPr lang="en-US" altLang="zh-CN" dirty="0"/>
          </a:p>
          <a:p>
            <a:r>
              <a:rPr lang="en-US" altLang="zh-CN" dirty="0" smtClean="0"/>
              <a:t>IE</a:t>
            </a:r>
            <a:r>
              <a:rPr lang="zh-CN" altLang="en-US" dirty="0"/>
              <a:t>中的 </a:t>
            </a:r>
            <a:r>
              <a:rPr lang="en-US" altLang="zh-CN" dirty="0" err="1"/>
              <a:t>getComputedStyle</a:t>
            </a:r>
            <a:r>
              <a:rPr lang="en-US" altLang="zh-CN" dirty="0"/>
              <a:t>(), </a:t>
            </a:r>
            <a:r>
              <a:rPr lang="zh-CN" altLang="en-US" dirty="0"/>
              <a:t>或 </a:t>
            </a:r>
            <a:r>
              <a:rPr lang="en-US" altLang="zh-CN" dirty="0" err="1" smtClean="0"/>
              <a:t>currentStyle</a:t>
            </a:r>
            <a:endParaRPr lang="en-US" altLang="zh-CN" dirty="0" smtClean="0"/>
          </a:p>
          <a:p>
            <a:endParaRPr lang="en-US" altLang="zh-CN" dirty="0" smtClean="0"/>
          </a:p>
          <a:p>
            <a:r>
              <a:rPr lang="zh-CN" altLang="en-US" dirty="0"/>
              <a:t>因为，如果我们的程序需要这些值，那么浏览器需要返回最新的</a:t>
            </a:r>
            <a:r>
              <a:rPr lang="zh-CN" altLang="en-US" dirty="0" smtClean="0"/>
              <a:t>值</a:t>
            </a:r>
            <a:endParaRPr lang="en-US" altLang="zh-CN" dirty="0" smtClean="0"/>
          </a:p>
          <a:p>
            <a:endParaRPr lang="en-US" altLang="zh-CN" dirty="0"/>
          </a:p>
          <a:p>
            <a:r>
              <a:rPr lang="zh-CN" altLang="en-US" dirty="0" smtClean="0"/>
              <a:t>而</a:t>
            </a:r>
            <a:r>
              <a:rPr lang="zh-CN" altLang="en-US" dirty="0"/>
              <a:t>这样一样会</a:t>
            </a:r>
            <a:r>
              <a:rPr lang="en-US" altLang="zh-CN" dirty="0"/>
              <a:t>flush</a:t>
            </a:r>
            <a:r>
              <a:rPr lang="zh-CN" altLang="en-US" dirty="0"/>
              <a:t>出去一些样式的改变，从而造成频繁的</a:t>
            </a:r>
            <a:r>
              <a:rPr lang="en-US" altLang="zh-CN" dirty="0" smtClean="0"/>
              <a:t>reflow/repaint</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如何减少</a:t>
            </a:r>
            <a:r>
              <a:rPr lang="en-US" altLang="zh-CN" dirty="0" smtClean="0"/>
              <a:t> reflow</a:t>
            </a:r>
            <a:r>
              <a:rPr lang="zh-CN" altLang="en-US" dirty="0" smtClean="0"/>
              <a:t>，</a:t>
            </a:r>
            <a:r>
              <a:rPr lang="en-US" altLang="zh-CN" dirty="0" smtClean="0"/>
              <a:t>repaint</a:t>
            </a:r>
            <a:endParaRPr lang="zh-CN" altLang="en-US" dirty="0"/>
          </a:p>
        </p:txBody>
      </p:sp>
      <p:sp>
        <p:nvSpPr>
          <p:cNvPr id="4" name="内容占位符 3"/>
          <p:cNvSpPr>
            <a:spLocks noGrp="1"/>
          </p:cNvSpPr>
          <p:nvPr>
            <p:ph sz="quarter" idx="10"/>
          </p:nvPr>
        </p:nvSpPr>
        <p:spPr/>
        <p:txBody>
          <a:bodyPr>
            <a:normAutofit lnSpcReduction="10000"/>
          </a:bodyPr>
          <a:lstStyle/>
          <a:p>
            <a:endParaRPr lang="en-US" altLang="zh-CN" dirty="0" smtClean="0"/>
          </a:p>
          <a:p>
            <a:r>
              <a:rPr lang="en-US" altLang="zh-CN" dirty="0" smtClean="0"/>
              <a:t>Style </a:t>
            </a:r>
            <a:r>
              <a:rPr lang="zh-CN" altLang="en-US" dirty="0"/>
              <a:t>写在 </a:t>
            </a:r>
            <a:r>
              <a:rPr lang="en-US" altLang="zh-CN" dirty="0"/>
              <a:t>head </a:t>
            </a:r>
            <a:r>
              <a:rPr lang="zh-CN" altLang="en-US" dirty="0"/>
              <a:t>标签中， </a:t>
            </a:r>
            <a:r>
              <a:rPr lang="en-US" altLang="zh-CN" dirty="0"/>
              <a:t>script </a:t>
            </a:r>
            <a:r>
              <a:rPr lang="zh-CN" altLang="en-US" dirty="0"/>
              <a:t>标签写在 </a:t>
            </a:r>
            <a:r>
              <a:rPr lang="en-US" altLang="zh-CN" dirty="0"/>
              <a:t>body </a:t>
            </a:r>
            <a:r>
              <a:rPr lang="zh-CN" altLang="en-US" dirty="0"/>
              <a:t>标签结束的位</a:t>
            </a:r>
            <a:r>
              <a:rPr lang="zh-CN" altLang="en-US" dirty="0" smtClean="0"/>
              <a:t>置</a:t>
            </a:r>
            <a:endParaRPr lang="en-US" altLang="zh-CN" dirty="0" smtClean="0"/>
          </a:p>
          <a:p>
            <a:endParaRPr lang="en-US" altLang="zh-CN" dirty="0"/>
          </a:p>
          <a:p>
            <a:r>
              <a:rPr lang="zh-CN" altLang="en-US" dirty="0"/>
              <a:t>简化</a:t>
            </a:r>
            <a:r>
              <a:rPr lang="zh-CN" altLang="en-US" dirty="0" smtClean="0"/>
              <a:t>和优</a:t>
            </a:r>
            <a:r>
              <a:rPr lang="zh-CN" altLang="en-US" dirty="0"/>
              <a:t>化 </a:t>
            </a:r>
            <a:r>
              <a:rPr lang="en-US" altLang="zh-CN" dirty="0"/>
              <a:t>CSS </a:t>
            </a:r>
            <a:r>
              <a:rPr lang="zh-CN" altLang="en-US" dirty="0"/>
              <a:t>选择</a:t>
            </a:r>
            <a:r>
              <a:rPr lang="zh-CN" altLang="en-US" dirty="0" smtClean="0"/>
              <a:t>器，</a:t>
            </a:r>
            <a:r>
              <a:rPr lang="zh-CN" altLang="en-US" dirty="0"/>
              <a:t>将嵌套层数控制在最</a:t>
            </a:r>
            <a:r>
              <a:rPr lang="zh-CN" altLang="en-US" dirty="0" smtClean="0"/>
              <a:t>小</a:t>
            </a:r>
            <a:endParaRPr lang="en-US" altLang="zh-CN" dirty="0" smtClean="0"/>
          </a:p>
          <a:p>
            <a:endParaRPr lang="en-US" altLang="zh-CN" dirty="0"/>
          </a:p>
          <a:p>
            <a:r>
              <a:rPr lang="zh-CN" altLang="en-US" dirty="0" smtClean="0"/>
              <a:t>在</a:t>
            </a:r>
            <a:r>
              <a:rPr lang="en-US" altLang="zh-CN" dirty="0" err="1" smtClean="0"/>
              <a:t>js</a:t>
            </a:r>
            <a:r>
              <a:rPr lang="zh-CN" altLang="en-US" dirty="0" smtClean="0"/>
              <a:t>中，</a:t>
            </a:r>
            <a:r>
              <a:rPr lang="zh-CN" altLang="en-US" dirty="0"/>
              <a:t>尽可能的减少 </a:t>
            </a:r>
            <a:r>
              <a:rPr lang="en-US" altLang="zh-CN" dirty="0"/>
              <a:t>DOM </a:t>
            </a:r>
            <a:r>
              <a:rPr lang="zh-CN" altLang="en-US" dirty="0"/>
              <a:t>的操</a:t>
            </a:r>
            <a:r>
              <a:rPr lang="zh-CN" altLang="en-US" dirty="0" smtClean="0"/>
              <a:t>作</a:t>
            </a:r>
            <a:endParaRPr lang="en-US" altLang="zh-CN" dirty="0" smtClean="0"/>
          </a:p>
          <a:p>
            <a:endParaRPr lang="en-US" altLang="zh-CN" dirty="0" smtClean="0"/>
          </a:p>
          <a:p>
            <a:r>
              <a:rPr lang="zh-CN" altLang="en-US" dirty="0"/>
              <a:t>不要一条一条地修改</a:t>
            </a:r>
            <a:r>
              <a:rPr lang="en-US" altLang="zh-CN" dirty="0"/>
              <a:t>DOM</a:t>
            </a:r>
            <a:r>
              <a:rPr lang="zh-CN" altLang="en-US" dirty="0"/>
              <a:t>的样</a:t>
            </a:r>
            <a:r>
              <a:rPr lang="zh-CN" altLang="en-US" dirty="0" smtClean="0"/>
              <a:t>式，可以预</a:t>
            </a:r>
            <a:r>
              <a:rPr lang="zh-CN" altLang="en-US" dirty="0"/>
              <a:t>先定义好</a:t>
            </a:r>
            <a:r>
              <a:rPr lang="en-US" altLang="zh-CN" dirty="0"/>
              <a:t>css</a:t>
            </a:r>
            <a:r>
              <a:rPr lang="zh-CN" altLang="en-US" dirty="0"/>
              <a:t>的</a:t>
            </a:r>
            <a:r>
              <a:rPr lang="en-US" altLang="zh-CN" dirty="0"/>
              <a:t>class</a:t>
            </a:r>
            <a:r>
              <a:rPr lang="zh-CN" altLang="en-US" dirty="0"/>
              <a:t>，然后修改</a:t>
            </a:r>
            <a:r>
              <a:rPr lang="en-US" altLang="zh-CN" dirty="0"/>
              <a:t>DOM</a:t>
            </a:r>
            <a:r>
              <a:rPr lang="zh-CN" altLang="en-US" dirty="0"/>
              <a:t>的</a:t>
            </a:r>
            <a:r>
              <a:rPr lang="en-US" altLang="zh-CN" dirty="0" err="1" smtClean="0"/>
              <a:t>className</a:t>
            </a:r>
            <a:endParaRPr lang="en-US" altLang="zh-CN" dirty="0" smtClean="0"/>
          </a:p>
          <a:p>
            <a:endParaRPr lang="en-US" altLang="zh-CN" dirty="0"/>
          </a:p>
          <a:p>
            <a:r>
              <a:rPr lang="zh-CN" altLang="en-US" dirty="0"/>
              <a:t>尽可能的只对 </a:t>
            </a:r>
            <a:r>
              <a:rPr lang="en-US" altLang="zh-CN" dirty="0"/>
              <a:t>position </a:t>
            </a:r>
            <a:r>
              <a:rPr lang="zh-CN" altLang="en-US" dirty="0"/>
              <a:t>为 </a:t>
            </a:r>
            <a:r>
              <a:rPr lang="en-US" altLang="zh-CN" dirty="0"/>
              <a:t>absolute </a:t>
            </a:r>
            <a:r>
              <a:rPr lang="zh-CN" altLang="en-US" dirty="0"/>
              <a:t>或 </a:t>
            </a:r>
            <a:r>
              <a:rPr lang="en-US" altLang="zh-CN" dirty="0"/>
              <a:t>fix </a:t>
            </a:r>
            <a:r>
              <a:rPr lang="zh-CN" altLang="en-US" dirty="0"/>
              <a:t>的元素做动</a:t>
            </a:r>
            <a:r>
              <a:rPr lang="zh-CN" altLang="en-US" dirty="0" smtClean="0"/>
              <a:t>画</a:t>
            </a:r>
            <a:endParaRPr lang="en-US" altLang="zh-CN" dirty="0" smtClean="0"/>
          </a:p>
          <a:p>
            <a:endParaRPr lang="zh-CN" altLang="en-US" dirty="0"/>
          </a:p>
          <a:p>
            <a:r>
              <a:rPr lang="zh-CN" altLang="en-US" dirty="0"/>
              <a:t>当滚动时禁用一些复杂的 </a:t>
            </a:r>
            <a:r>
              <a:rPr lang="en-US" altLang="zh-CN" dirty="0"/>
              <a:t>:hover </a:t>
            </a:r>
            <a:r>
              <a:rPr lang="zh-CN" altLang="en-US" dirty="0" smtClean="0"/>
              <a:t>（例如，给 </a:t>
            </a:r>
            <a:r>
              <a:rPr lang="en-US" altLang="zh-CN" dirty="0" smtClean="0"/>
              <a:t>body </a:t>
            </a:r>
            <a:r>
              <a:rPr lang="zh-CN" altLang="en-US" dirty="0" smtClean="0"/>
              <a:t>标签加一个 </a:t>
            </a:r>
            <a:r>
              <a:rPr lang="en-US" altLang="zh-CN" dirty="0" smtClean="0"/>
              <a:t>no-hover </a:t>
            </a:r>
            <a:r>
              <a:rPr lang="zh-CN" altLang="en-US" dirty="0" smtClean="0"/>
              <a:t>的 </a:t>
            </a:r>
            <a:r>
              <a:rPr lang="en-US" altLang="zh-CN" dirty="0" smtClean="0"/>
              <a:t>class</a:t>
            </a:r>
            <a:r>
              <a:rPr lang="zh-CN" altLang="en-US" dirty="0" smtClean="0"/>
              <a:t>）</a:t>
            </a:r>
            <a:endParaRPr lang="en-US" altLang="zh-CN" dirty="0" smtClean="0"/>
          </a:p>
          <a:p>
            <a:endParaRPr lang="en-US" altLang="zh-CN" dirty="0"/>
          </a:p>
          <a:p>
            <a:r>
              <a:rPr lang="zh-CN" altLang="en-US" dirty="0"/>
              <a:t>千万不要使用</a:t>
            </a:r>
            <a:r>
              <a:rPr lang="en-US" altLang="zh-CN" dirty="0"/>
              <a:t>table</a:t>
            </a:r>
            <a:r>
              <a:rPr lang="zh-CN" altLang="en-US" dirty="0"/>
              <a:t>布局。因为可能很小的一个小改动会造成整个</a:t>
            </a:r>
            <a:r>
              <a:rPr lang="en-US" altLang="zh-CN" dirty="0"/>
              <a:t>table</a:t>
            </a:r>
            <a:r>
              <a:rPr lang="zh-CN" altLang="en-US" dirty="0"/>
              <a:t>的重新布局</a:t>
            </a:r>
          </a:p>
          <a:p>
            <a:endParaRPr lang="en-US" altLang="zh-CN"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如何减少 </a:t>
            </a:r>
            <a:r>
              <a:rPr lang="en-US" altLang="zh-CN" dirty="0" smtClean="0"/>
              <a:t>DOM </a:t>
            </a:r>
            <a:r>
              <a:rPr lang="zh-CN" altLang="en-US" dirty="0" smtClean="0"/>
              <a:t>的操作</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 </a:t>
            </a:r>
            <a:r>
              <a:rPr lang="zh-CN" altLang="en-US" dirty="0" smtClean="0"/>
              <a:t>把</a:t>
            </a:r>
            <a:r>
              <a:rPr lang="zh-CN" altLang="en-US" dirty="0"/>
              <a:t>可被重复使用</a:t>
            </a:r>
            <a:r>
              <a:rPr lang="zh-CN" altLang="en-US" dirty="0" smtClean="0"/>
              <a:t>东</a:t>
            </a:r>
            <a:r>
              <a:rPr lang="zh-CN" altLang="en-US" dirty="0"/>
              <a:t>西都缓存起来，包括属性和对</a:t>
            </a:r>
            <a:r>
              <a:rPr lang="zh-CN" altLang="en-US" dirty="0" smtClean="0"/>
              <a:t>象</a:t>
            </a:r>
            <a:endParaRPr lang="en-US" altLang="zh-CN" dirty="0" smtClean="0"/>
          </a:p>
          <a:p>
            <a:endParaRPr lang="en-US" altLang="zh-CN" dirty="0"/>
          </a:p>
          <a:p>
            <a:r>
              <a:rPr lang="zh-CN" altLang="en-US" dirty="0"/>
              <a:t>进行复杂的操作的时候，最好操作一个“离线”的元</a:t>
            </a:r>
            <a:r>
              <a:rPr lang="zh-CN" altLang="en-US" dirty="0" smtClean="0"/>
              <a:t>素，</a:t>
            </a:r>
            <a:r>
              <a:rPr lang="zh-CN" altLang="en-US" dirty="0"/>
              <a:t>然后将这个元素</a:t>
            </a:r>
            <a:r>
              <a:rPr lang="zh-CN" altLang="en-US" dirty="0" smtClean="0"/>
              <a:t>插入到 </a:t>
            </a:r>
            <a:r>
              <a:rPr lang="en-US" altLang="zh-CN" dirty="0"/>
              <a:t>DOM </a:t>
            </a:r>
            <a:r>
              <a:rPr lang="zh-CN" altLang="en-US" dirty="0" smtClean="0"/>
              <a:t>中</a:t>
            </a:r>
            <a:endParaRPr lang="en-US" altLang="zh-CN" dirty="0" smtClean="0"/>
          </a:p>
          <a:p>
            <a:pPr>
              <a:buNone/>
            </a:pPr>
            <a:r>
              <a:rPr lang="en-US" altLang="zh-CN" dirty="0" smtClean="0"/>
              <a:t>	</a:t>
            </a:r>
            <a:endParaRPr lang="en-US" altLang="zh-CN" dirty="0"/>
          </a:p>
          <a:p>
            <a:pPr>
              <a:buNone/>
            </a:pPr>
            <a:r>
              <a:rPr lang="en-US" altLang="zh-CN" dirty="0" smtClean="0"/>
              <a:t>	</a:t>
            </a:r>
            <a:r>
              <a:rPr lang="zh-CN" altLang="en-US" dirty="0" smtClean="0"/>
              <a:t>离线：“</a:t>
            </a:r>
            <a:r>
              <a:rPr lang="zh-CN" altLang="en-US" dirty="0"/>
              <a:t>离线”元素的意思是与 </a:t>
            </a:r>
            <a:r>
              <a:rPr lang="en-US" altLang="zh-CN" dirty="0"/>
              <a:t>DOM </a:t>
            </a:r>
            <a:r>
              <a:rPr lang="zh-CN" altLang="en-US" dirty="0"/>
              <a:t>对象分开、仅存在内存中的元素</a:t>
            </a:r>
            <a:endParaRPr lang="en-US" altLang="zh-CN" dirty="0" smtClean="0"/>
          </a:p>
          <a:p>
            <a:pPr>
              <a:buNone/>
            </a:pPr>
            <a:r>
              <a:rPr lang="en-US" altLang="zh-CN" dirty="0"/>
              <a:t>	</a:t>
            </a:r>
            <a:endParaRPr lang="en-US" altLang="zh-CN" dirty="0" smtClean="0"/>
          </a:p>
          <a:p>
            <a:pPr>
              <a:buNone/>
            </a:pPr>
            <a:r>
              <a:rPr lang="en-US" altLang="zh-CN" dirty="0"/>
              <a:t>	</a:t>
            </a:r>
            <a:r>
              <a:rPr lang="zh-CN" altLang="en-US" dirty="0" smtClean="0"/>
              <a:t>比如： </a:t>
            </a:r>
            <a:r>
              <a:rPr lang="en-US" altLang="zh-CN" dirty="0" smtClean="0"/>
              <a:t>clone </a:t>
            </a:r>
            <a:r>
              <a:rPr lang="zh-CN" altLang="en-US" dirty="0" smtClean="0"/>
              <a:t>一</a:t>
            </a:r>
            <a:r>
              <a:rPr lang="zh-CN" altLang="en-US" dirty="0"/>
              <a:t>个</a:t>
            </a:r>
            <a:r>
              <a:rPr lang="en-US" altLang="zh-CN" dirty="0"/>
              <a:t>DOM</a:t>
            </a:r>
            <a:r>
              <a:rPr lang="zh-CN" altLang="en-US" dirty="0"/>
              <a:t>结点到内存</a:t>
            </a:r>
            <a:r>
              <a:rPr lang="zh-CN" altLang="en-US" dirty="0" smtClean="0"/>
              <a:t>里，</a:t>
            </a:r>
            <a:r>
              <a:rPr lang="zh-CN" altLang="en-US" dirty="0"/>
              <a:t>改完后，和在线的那</a:t>
            </a:r>
            <a:r>
              <a:rPr lang="zh-CN" altLang="en-US" dirty="0" smtClean="0"/>
              <a:t>个节点交</a:t>
            </a:r>
            <a:r>
              <a:rPr lang="zh-CN" altLang="en-US" dirty="0"/>
              <a:t>换一</a:t>
            </a:r>
            <a:r>
              <a:rPr lang="zh-CN" altLang="en-US" dirty="0" smtClean="0"/>
              <a:t>下</a:t>
            </a:r>
            <a:endParaRPr lang="en-US" altLang="zh-CN" dirty="0" smtClean="0"/>
          </a:p>
          <a:p>
            <a:endParaRPr lang="en-US" altLang="zh-CN" dirty="0"/>
          </a:p>
          <a:p>
            <a:r>
              <a:rPr lang="zh-CN" altLang="en-US" dirty="0" smtClean="0"/>
              <a:t>先给</a:t>
            </a:r>
            <a:r>
              <a:rPr lang="en-US" altLang="zh-CN" dirty="0" smtClean="0"/>
              <a:t>DOM</a:t>
            </a:r>
            <a:r>
              <a:rPr lang="zh-CN" altLang="en-US" dirty="0" smtClean="0"/>
              <a:t>元素设置 </a:t>
            </a:r>
            <a:r>
              <a:rPr lang="en-US" altLang="zh-CN" dirty="0" smtClean="0"/>
              <a:t>display </a:t>
            </a:r>
            <a:r>
              <a:rPr lang="zh-CN" altLang="en-US" dirty="0" smtClean="0"/>
              <a:t>为</a:t>
            </a:r>
            <a:r>
              <a:rPr lang="en-US" altLang="zh-CN" dirty="0" smtClean="0"/>
              <a:t> none</a:t>
            </a:r>
            <a:r>
              <a:rPr lang="zh-CN" altLang="en-US" dirty="0" smtClean="0"/>
              <a:t>，在对</a:t>
            </a:r>
            <a:r>
              <a:rPr lang="en-US" altLang="zh-CN" dirty="0" smtClean="0"/>
              <a:t>DOM</a:t>
            </a:r>
            <a:r>
              <a:rPr lang="zh-CN" altLang="en-US" dirty="0"/>
              <a:t>进</a:t>
            </a:r>
            <a:r>
              <a:rPr lang="zh-CN" altLang="en-US" dirty="0" smtClean="0"/>
              <a:t>行多次操作之后，再将</a:t>
            </a:r>
            <a:r>
              <a:rPr lang="en-US" altLang="zh-CN" dirty="0" smtClean="0"/>
              <a:t>DOM</a:t>
            </a:r>
            <a:r>
              <a:rPr lang="zh-CN" altLang="en-US" dirty="0" smtClean="0"/>
              <a:t>元素显</a:t>
            </a:r>
            <a:r>
              <a:rPr lang="zh-CN" altLang="en-US" dirty="0"/>
              <a:t>示出来</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7" name="矩形 6"/>
          <p:cNvSpPr/>
          <p:nvPr/>
        </p:nvSpPr>
        <p:spPr>
          <a:xfrm>
            <a:off x="2171700" y="1362075"/>
            <a:ext cx="7648575" cy="428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C:\Users\Administrator\Desktop\ppt\meeting\contents\2018-10-31-王志强\img\04.png"/>
          <p:cNvPicPr>
            <a:picLocks noChangeAspect="1" noChangeArrowheads="1"/>
          </p:cNvPicPr>
          <p:nvPr/>
        </p:nvPicPr>
        <p:blipFill>
          <a:blip r:embed="rId2" cstate="print"/>
          <a:srcRect/>
          <a:stretch>
            <a:fillRect/>
          </a:stretch>
        </p:blipFill>
        <p:spPr bwMode="auto">
          <a:xfrm>
            <a:off x="2247900" y="1423988"/>
            <a:ext cx="7620000" cy="4219575"/>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CSS </a:t>
            </a:r>
            <a:r>
              <a:rPr lang="zh-CN" altLang="en-US" dirty="0" smtClean="0"/>
              <a:t>阻塞渲染</a:t>
            </a:r>
            <a:endParaRPr lang="zh-CN" altLang="en-US" dirty="0"/>
          </a:p>
        </p:txBody>
      </p:sp>
      <p:sp>
        <p:nvSpPr>
          <p:cNvPr id="4" name="内容占位符 3"/>
          <p:cNvSpPr>
            <a:spLocks noGrp="1"/>
          </p:cNvSpPr>
          <p:nvPr>
            <p:ph sz="quarter" idx="10"/>
          </p:nvPr>
        </p:nvSpPr>
        <p:spPr/>
        <p:txBody>
          <a:bodyPr/>
          <a:lstStyle/>
          <a:p>
            <a:r>
              <a:rPr lang="en-US" altLang="zh-CN" dirty="0"/>
              <a:t>CSSOM</a:t>
            </a:r>
            <a:r>
              <a:rPr lang="zh-CN" altLang="en-US" dirty="0"/>
              <a:t>形成</a:t>
            </a:r>
            <a:r>
              <a:rPr lang="zh-CN" altLang="en-US" dirty="0" smtClean="0"/>
              <a:t>前</a:t>
            </a:r>
            <a:endParaRPr lang="en-US" altLang="zh-CN" dirty="0" smtClean="0"/>
          </a:p>
          <a:p>
            <a:endParaRPr lang="en-US" altLang="zh-CN" dirty="0" smtClean="0"/>
          </a:p>
          <a:p>
            <a:r>
              <a:rPr lang="zh-CN" altLang="en-US" dirty="0"/>
              <a:t>浏览器不会渲染任何已处理内</a:t>
            </a:r>
            <a:r>
              <a:rPr lang="zh-CN" altLang="en-US" dirty="0" smtClean="0"/>
              <a:t>容</a:t>
            </a:r>
            <a:endParaRPr lang="en-US" altLang="zh-CN" dirty="0" smtClean="0"/>
          </a:p>
          <a:p>
            <a:endParaRPr lang="en-US" altLang="zh-CN" dirty="0" smtClean="0"/>
          </a:p>
          <a:p>
            <a:r>
              <a:rPr lang="zh-CN" altLang="en-US" dirty="0"/>
              <a:t>所以</a:t>
            </a:r>
            <a:r>
              <a:rPr lang="en-US" altLang="zh-CN" dirty="0"/>
              <a:t>CSS</a:t>
            </a:r>
            <a:r>
              <a:rPr lang="zh-CN" altLang="en-US" dirty="0"/>
              <a:t>被视为阻塞渲染的资源</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err="1" smtClean="0"/>
              <a:t>css</a:t>
            </a:r>
            <a:r>
              <a:rPr lang="en-US" altLang="zh-CN" dirty="0" smtClean="0"/>
              <a:t> </a:t>
            </a:r>
            <a:r>
              <a:rPr lang="zh-CN" altLang="en-US" dirty="0" smtClean="0"/>
              <a:t>加载的影响</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err="1" smtClean="0"/>
              <a:t>css</a:t>
            </a:r>
            <a:r>
              <a:rPr lang="zh-CN" altLang="en-US" dirty="0"/>
              <a:t>加载不会阻塞</a:t>
            </a:r>
            <a:r>
              <a:rPr lang="en-US" altLang="zh-CN" dirty="0"/>
              <a:t>DOM</a:t>
            </a:r>
            <a:r>
              <a:rPr lang="zh-CN" altLang="en-US" dirty="0"/>
              <a:t>树的解析 </a:t>
            </a:r>
            <a:endParaRPr lang="en-US" altLang="zh-CN" dirty="0" smtClean="0"/>
          </a:p>
          <a:p>
            <a:endParaRPr lang="zh-CN" altLang="en-US" dirty="0"/>
          </a:p>
          <a:p>
            <a:r>
              <a:rPr lang="en-US" altLang="zh-CN" dirty="0" err="1" smtClean="0"/>
              <a:t>css</a:t>
            </a:r>
            <a:r>
              <a:rPr lang="zh-CN" altLang="en-US" dirty="0"/>
              <a:t>加载会阻塞</a:t>
            </a:r>
            <a:r>
              <a:rPr lang="en-US" altLang="zh-CN" dirty="0"/>
              <a:t>DOM</a:t>
            </a:r>
            <a:r>
              <a:rPr lang="zh-CN" altLang="en-US" dirty="0"/>
              <a:t>树的渲染 </a:t>
            </a:r>
            <a:endParaRPr lang="en-US" altLang="zh-CN" dirty="0" smtClean="0"/>
          </a:p>
          <a:p>
            <a:endParaRPr lang="zh-CN" altLang="en-US" dirty="0"/>
          </a:p>
          <a:p>
            <a:r>
              <a:rPr lang="zh-CN" altLang="en-US" dirty="0"/>
              <a:t> </a:t>
            </a:r>
            <a:r>
              <a:rPr lang="en-US" altLang="zh-CN" dirty="0" err="1" smtClean="0"/>
              <a:t>css</a:t>
            </a:r>
            <a:r>
              <a:rPr lang="zh-CN" altLang="en-US" dirty="0"/>
              <a:t>加载会阻塞后面</a:t>
            </a:r>
            <a:r>
              <a:rPr lang="en-US" altLang="zh-CN" dirty="0" err="1"/>
              <a:t>js</a:t>
            </a:r>
            <a:r>
              <a:rPr lang="zh-CN" altLang="en-US" dirty="0"/>
              <a:t>语句的执行</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sp>
        <p:nvSpPr>
          <p:cNvPr id="3" name="文本占位符 2"/>
          <p:cNvSpPr>
            <a:spLocks noGrp="1"/>
          </p:cNvSpPr>
          <p:nvPr>
            <p:ph type="body" sz="quarter" idx="11"/>
          </p:nvPr>
        </p:nvSpPr>
        <p:spPr/>
        <p:txBody>
          <a:bodyPr>
            <a:normAutofit fontScale="92500" lnSpcReduction="10000"/>
          </a:bodyPr>
          <a:lstStyle/>
          <a:p>
            <a:r>
              <a:rPr lang="zh-CN" altLang="en-US" dirty="0" smtClean="0"/>
              <a:t>解决</a:t>
            </a:r>
            <a:r>
              <a:rPr lang="en-US" altLang="zh-CN" dirty="0" smtClean="0"/>
              <a:t>CSS</a:t>
            </a:r>
            <a:r>
              <a:rPr lang="zh-CN" altLang="en-US" dirty="0" smtClean="0"/>
              <a:t>阻塞的问题的几个方向</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a:t> 网</a:t>
            </a:r>
            <a:r>
              <a:rPr lang="zh-CN" altLang="en-US" dirty="0" smtClean="0"/>
              <a:t>速</a:t>
            </a:r>
            <a:endParaRPr lang="en-US" altLang="zh-CN" dirty="0" smtClean="0"/>
          </a:p>
          <a:p>
            <a:endParaRPr lang="zh-CN" altLang="en-US" dirty="0"/>
          </a:p>
          <a:p>
            <a:r>
              <a:rPr lang="zh-CN" altLang="en-US" dirty="0"/>
              <a:t> </a:t>
            </a:r>
            <a:r>
              <a:rPr lang="zh-CN" altLang="en-US" dirty="0" smtClean="0"/>
              <a:t>大</a:t>
            </a:r>
            <a:r>
              <a:rPr lang="zh-CN" altLang="en-US" dirty="0"/>
              <a:t>小</a:t>
            </a:r>
          </a:p>
          <a:p>
            <a:endParaRPr lang="en-US" altLang="zh-CN" dirty="0" smtClean="0"/>
          </a:p>
          <a:p>
            <a:r>
              <a:rPr lang="zh-CN" altLang="en-US" dirty="0" smtClean="0"/>
              <a:t> 尽</a:t>
            </a:r>
            <a:r>
              <a:rPr lang="zh-CN" altLang="en-US" dirty="0"/>
              <a:t>早并行下</a:t>
            </a:r>
            <a:r>
              <a:rPr lang="zh-CN" altLang="en-US" dirty="0" smtClean="0"/>
              <a:t>载</a:t>
            </a:r>
            <a:endParaRPr lang="en-US" altLang="zh-CN" dirty="0" smtClean="0"/>
          </a:p>
          <a:p>
            <a:endParaRPr lang="zh-CN" altLang="en-US" dirty="0"/>
          </a:p>
          <a:p>
            <a:r>
              <a:rPr lang="zh-CN" altLang="en-US" dirty="0" smtClean="0"/>
              <a:t> </a:t>
            </a:r>
            <a:r>
              <a:rPr lang="zh-CN" altLang="en-US" dirty="0"/>
              <a:t>尽早开始构建</a:t>
            </a:r>
            <a:r>
              <a:rPr lang="en-US" altLang="zh-CN" dirty="0" smtClean="0"/>
              <a:t>CSSOM</a:t>
            </a:r>
          </a:p>
          <a:p>
            <a:endParaRPr lang="en-US" altLang="zh-CN" dirty="0"/>
          </a:p>
          <a:p>
            <a:r>
              <a:rPr lang="en-US" altLang="zh-CN" dirty="0"/>
              <a:t> </a:t>
            </a:r>
            <a:r>
              <a:rPr lang="zh-CN" altLang="en-US" dirty="0" smtClean="0"/>
              <a:t>构</a:t>
            </a:r>
            <a:r>
              <a:rPr lang="zh-CN" altLang="en-US" dirty="0"/>
              <a:t>建</a:t>
            </a:r>
            <a:r>
              <a:rPr lang="en-US" altLang="zh-CN" dirty="0"/>
              <a:t>CSSOM</a:t>
            </a:r>
            <a:r>
              <a:rPr lang="zh-CN" altLang="en-US" dirty="0"/>
              <a:t>的速度</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CSS </a:t>
            </a:r>
            <a:r>
              <a:rPr lang="zh-CN" altLang="en-US" dirty="0" smtClean="0"/>
              <a:t>阻塞的解决方案</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1. </a:t>
            </a:r>
            <a:r>
              <a:rPr lang="zh-CN" altLang="en-US" dirty="0" smtClean="0"/>
              <a:t>媒</a:t>
            </a:r>
            <a:r>
              <a:rPr lang="zh-CN" altLang="en-US" dirty="0"/>
              <a:t>体查</a:t>
            </a:r>
            <a:r>
              <a:rPr lang="zh-CN" altLang="en-US" dirty="0" smtClean="0"/>
              <a:t>询 </a:t>
            </a:r>
            <a:r>
              <a:rPr lang="en-US" altLang="zh-CN" dirty="0" smtClean="0"/>
              <a:t>—— </a:t>
            </a:r>
            <a:r>
              <a:rPr lang="en-US" altLang="zh-CN" b="1" dirty="0"/>
              <a:t> @</a:t>
            </a:r>
            <a:r>
              <a:rPr lang="en-US" altLang="zh-CN" b="1" dirty="0" smtClean="0"/>
              <a:t>media</a:t>
            </a:r>
          </a:p>
          <a:p>
            <a:pPr lvl="1"/>
            <a:endParaRPr lang="en-US" altLang="zh-CN" dirty="0" smtClean="0"/>
          </a:p>
          <a:p>
            <a:pPr lvl="1"/>
            <a:r>
              <a:rPr lang="zh-CN" altLang="en-US" dirty="0" smtClean="0"/>
              <a:t>虽</a:t>
            </a:r>
            <a:r>
              <a:rPr lang="zh-CN" altLang="en-US" dirty="0"/>
              <a:t>然媒体查询也下载全部</a:t>
            </a:r>
            <a:r>
              <a:rPr lang="en-US" altLang="zh-CN" dirty="0"/>
              <a:t>CSS</a:t>
            </a:r>
            <a:r>
              <a:rPr lang="zh-CN" altLang="en-US" dirty="0"/>
              <a:t>代码，但是只会解析符合媒体查询条件的代码，这就</a:t>
            </a:r>
            <a:r>
              <a:rPr lang="zh-CN" altLang="en-US" dirty="0" smtClean="0"/>
              <a:t>做到了</a:t>
            </a:r>
            <a:r>
              <a:rPr lang="zh-CN" altLang="en-US" dirty="0"/>
              <a:t>尽量少的阻塞渲</a:t>
            </a:r>
            <a:r>
              <a:rPr lang="zh-CN" altLang="en-US" dirty="0" smtClean="0"/>
              <a:t>染</a:t>
            </a:r>
            <a:endParaRPr lang="en-US" altLang="zh-CN" dirty="0"/>
          </a:p>
          <a:p>
            <a:endParaRPr lang="en-US" altLang="zh-CN" dirty="0" smtClean="0"/>
          </a:p>
          <a:p>
            <a:r>
              <a:rPr lang="en-US" altLang="zh-CN" dirty="0" smtClean="0"/>
              <a:t>2. </a:t>
            </a:r>
            <a:r>
              <a:rPr lang="zh-CN" altLang="en-US" dirty="0" smtClean="0"/>
              <a:t>避</a:t>
            </a:r>
            <a:r>
              <a:rPr lang="zh-CN" altLang="en-US" dirty="0"/>
              <a:t>免使</a:t>
            </a:r>
            <a:r>
              <a:rPr lang="zh-CN" altLang="en-US" dirty="0" smtClean="0"/>
              <a:t>用 </a:t>
            </a:r>
            <a:r>
              <a:rPr lang="en-US" altLang="zh-CN" dirty="0" smtClean="0"/>
              <a:t>CSS </a:t>
            </a:r>
            <a:r>
              <a:rPr lang="en-US" altLang="zh-CN" dirty="0"/>
              <a:t>@ </a:t>
            </a:r>
            <a:r>
              <a:rPr lang="en-US" altLang="zh-CN" dirty="0" smtClean="0"/>
              <a:t>import</a:t>
            </a:r>
          </a:p>
          <a:p>
            <a:endParaRPr lang="en-US" altLang="zh-CN" dirty="0" smtClean="0"/>
          </a:p>
          <a:p>
            <a:pPr lvl="1"/>
            <a:r>
              <a:rPr lang="zh-CN" altLang="en-US" dirty="0" smtClean="0"/>
              <a:t>在</a:t>
            </a:r>
            <a:r>
              <a:rPr lang="en-US" altLang="zh-CN" dirty="0"/>
              <a:t>CSS</a:t>
            </a:r>
            <a:r>
              <a:rPr lang="zh-CN" altLang="en-US" dirty="0"/>
              <a:t>中可以</a:t>
            </a:r>
            <a:r>
              <a:rPr lang="zh-CN" altLang="en-US" dirty="0" smtClean="0"/>
              <a:t>用 </a:t>
            </a:r>
            <a:r>
              <a:rPr lang="en-US" altLang="zh-CN" dirty="0"/>
              <a:t>@ </a:t>
            </a:r>
            <a:r>
              <a:rPr lang="en-US" altLang="zh-CN" dirty="0" smtClean="0"/>
              <a:t>import </a:t>
            </a:r>
            <a:r>
              <a:rPr lang="zh-CN" altLang="en-US" dirty="0" smtClean="0"/>
              <a:t>将</a:t>
            </a:r>
            <a:r>
              <a:rPr lang="zh-CN" altLang="en-US" dirty="0"/>
              <a:t>另一个样式表引入，不过这样显</a:t>
            </a:r>
            <a:r>
              <a:rPr lang="zh-CN" altLang="en-US" dirty="0" smtClean="0"/>
              <a:t>然延迟构建</a:t>
            </a:r>
            <a:r>
              <a:rPr lang="en-US" altLang="zh-CN" dirty="0" err="1" smtClean="0"/>
              <a:t>rendertree</a:t>
            </a:r>
            <a:endParaRPr lang="en-US" altLang="zh-CN" dirty="0" smtClean="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err="1" smtClean="0"/>
              <a:t>Lingk</a:t>
            </a:r>
            <a:r>
              <a:rPr lang="en-US" altLang="zh-CN" dirty="0" smtClean="0"/>
              <a:t> </a:t>
            </a:r>
            <a:r>
              <a:rPr lang="zh-CN" altLang="en-US" dirty="0" smtClean="0"/>
              <a:t>和 </a:t>
            </a:r>
            <a:r>
              <a:rPr lang="en-US" altLang="zh-CN" dirty="0" smtClean="0"/>
              <a:t>@ import </a:t>
            </a:r>
            <a:r>
              <a:rPr lang="zh-CN" altLang="en-US" dirty="0" smtClean="0"/>
              <a:t>的区别</a:t>
            </a:r>
            <a:endParaRPr lang="zh-CN" altLang="en-US" dirty="0"/>
          </a:p>
        </p:txBody>
      </p:sp>
      <p:sp>
        <p:nvSpPr>
          <p:cNvPr id="4" name="内容占位符 3"/>
          <p:cNvSpPr>
            <a:spLocks noGrp="1"/>
          </p:cNvSpPr>
          <p:nvPr>
            <p:ph sz="quarter" idx="10"/>
          </p:nvPr>
        </p:nvSpPr>
        <p:spPr/>
        <p:txBody>
          <a:bodyPr>
            <a:normAutofit fontScale="92500"/>
          </a:bodyPr>
          <a:lstStyle/>
          <a:p>
            <a:endParaRPr lang="en-US" altLang="zh-CN" dirty="0" smtClean="0"/>
          </a:p>
          <a:p>
            <a:r>
              <a:rPr lang="en-US" altLang="zh-CN" dirty="0"/>
              <a:t>link</a:t>
            </a:r>
            <a:r>
              <a:rPr lang="zh-CN" altLang="en-US" dirty="0"/>
              <a:t>属于</a:t>
            </a:r>
            <a:r>
              <a:rPr lang="en-US" altLang="zh-CN" dirty="0"/>
              <a:t>HTML</a:t>
            </a:r>
            <a:r>
              <a:rPr lang="zh-CN" altLang="en-US" dirty="0"/>
              <a:t>标签，而</a:t>
            </a:r>
            <a:r>
              <a:rPr lang="en-US" altLang="zh-CN" dirty="0"/>
              <a:t>@import</a:t>
            </a:r>
            <a:r>
              <a:rPr lang="zh-CN" altLang="en-US" dirty="0"/>
              <a:t>完全是</a:t>
            </a:r>
            <a:r>
              <a:rPr lang="en-US" altLang="zh-CN" dirty="0"/>
              <a:t>CSS</a:t>
            </a:r>
            <a:r>
              <a:rPr lang="zh-CN" altLang="en-US" dirty="0"/>
              <a:t>提供的一种方</a:t>
            </a:r>
            <a:r>
              <a:rPr lang="zh-CN" altLang="en-US" dirty="0" smtClean="0"/>
              <a:t>式</a:t>
            </a:r>
            <a:r>
              <a:rPr lang="en-US" altLang="zh-CN" dirty="0" smtClean="0"/>
              <a:t/>
            </a:r>
            <a:br>
              <a:rPr lang="en-US" altLang="zh-CN" dirty="0" smtClean="0"/>
            </a:br>
            <a:r>
              <a:rPr lang="en-US" altLang="zh-CN" dirty="0" smtClean="0"/>
              <a:t>	</a:t>
            </a:r>
          </a:p>
          <a:p>
            <a:pPr lvl="1"/>
            <a:r>
              <a:rPr lang="en-US" altLang="zh-CN" dirty="0" smtClean="0"/>
              <a:t>link</a:t>
            </a:r>
            <a:r>
              <a:rPr lang="zh-CN" altLang="en-US" dirty="0"/>
              <a:t>标签除了可以加载</a:t>
            </a:r>
            <a:r>
              <a:rPr lang="en-US" altLang="zh-CN" dirty="0"/>
              <a:t>CSS</a:t>
            </a:r>
            <a:r>
              <a:rPr lang="zh-CN" altLang="en-US" dirty="0"/>
              <a:t>外，还可以做很多其它的事情</a:t>
            </a:r>
            <a:r>
              <a:rPr lang="zh-CN" altLang="en-US" dirty="0" smtClean="0"/>
              <a:t>，定</a:t>
            </a:r>
            <a:r>
              <a:rPr lang="zh-CN" altLang="en-US" dirty="0"/>
              <a:t>义</a:t>
            </a:r>
            <a:r>
              <a:rPr lang="en-US" altLang="zh-CN" dirty="0" err="1"/>
              <a:t>rel</a:t>
            </a:r>
            <a:r>
              <a:rPr lang="zh-CN" altLang="en-US" dirty="0"/>
              <a:t>连接属性等，</a:t>
            </a:r>
            <a:r>
              <a:rPr lang="en-US" altLang="zh-CN" dirty="0"/>
              <a:t>@import</a:t>
            </a:r>
            <a:r>
              <a:rPr lang="zh-CN" altLang="en-US" dirty="0"/>
              <a:t>就只能加载</a:t>
            </a:r>
            <a:r>
              <a:rPr lang="en-US" altLang="zh-CN" dirty="0"/>
              <a:t>CSS</a:t>
            </a:r>
            <a:r>
              <a:rPr lang="zh-CN" altLang="en-US" dirty="0" smtClean="0"/>
              <a:t>了</a:t>
            </a:r>
            <a:endParaRPr lang="en-US" altLang="zh-CN" dirty="0" smtClean="0"/>
          </a:p>
          <a:p>
            <a:endParaRPr lang="en-US" altLang="zh-CN" dirty="0" smtClean="0"/>
          </a:p>
          <a:p>
            <a:r>
              <a:rPr lang="zh-CN" altLang="en-US" dirty="0"/>
              <a:t>加载顺序的差</a:t>
            </a:r>
            <a:r>
              <a:rPr lang="zh-CN" altLang="en-US" dirty="0" smtClean="0"/>
              <a:t>别</a:t>
            </a:r>
            <a:endParaRPr lang="en-US" altLang="zh-CN" dirty="0" smtClean="0"/>
          </a:p>
          <a:p>
            <a:pPr>
              <a:buNone/>
            </a:pPr>
            <a:endParaRPr lang="en-US" altLang="zh-CN" dirty="0" smtClean="0"/>
          </a:p>
          <a:p>
            <a:pPr lvl="1"/>
            <a:r>
              <a:rPr lang="zh-CN" altLang="en-US" dirty="0"/>
              <a:t>当一个页面被加载的时候，</a:t>
            </a:r>
            <a:r>
              <a:rPr lang="en-US" altLang="zh-CN" dirty="0"/>
              <a:t>link</a:t>
            </a:r>
            <a:r>
              <a:rPr lang="zh-CN" altLang="en-US" dirty="0"/>
              <a:t>引用的</a:t>
            </a:r>
            <a:r>
              <a:rPr lang="en-US" altLang="zh-CN" dirty="0"/>
              <a:t>CSS</a:t>
            </a:r>
            <a:r>
              <a:rPr lang="zh-CN" altLang="en-US" dirty="0"/>
              <a:t>会同时被加载，而</a:t>
            </a:r>
            <a:r>
              <a:rPr lang="en-US" altLang="zh-CN" dirty="0"/>
              <a:t>@import</a:t>
            </a:r>
            <a:r>
              <a:rPr lang="zh-CN" altLang="en-US" dirty="0"/>
              <a:t>引用的</a:t>
            </a:r>
            <a:r>
              <a:rPr lang="en-US" altLang="zh-CN" dirty="0"/>
              <a:t>CSS</a:t>
            </a:r>
            <a:r>
              <a:rPr lang="zh-CN" altLang="en-US" dirty="0"/>
              <a:t>会等到页面全部被下载完再被加</a:t>
            </a:r>
            <a:r>
              <a:rPr lang="zh-CN" altLang="en-US" dirty="0" smtClean="0"/>
              <a:t>载，</a:t>
            </a:r>
            <a:r>
              <a:rPr lang="zh-CN" altLang="en-US" dirty="0"/>
              <a:t>所以有时候浏览</a:t>
            </a:r>
            <a:r>
              <a:rPr lang="en-US" altLang="zh-CN" dirty="0"/>
              <a:t>@import</a:t>
            </a:r>
            <a:r>
              <a:rPr lang="zh-CN" altLang="en-US" dirty="0"/>
              <a:t>加载</a:t>
            </a:r>
            <a:r>
              <a:rPr lang="en-US" altLang="zh-CN" dirty="0"/>
              <a:t>CSS</a:t>
            </a:r>
            <a:r>
              <a:rPr lang="zh-CN" altLang="en-US" dirty="0"/>
              <a:t>的页面时开始会没有样</a:t>
            </a:r>
            <a:r>
              <a:rPr lang="zh-CN" altLang="en-US" dirty="0" smtClean="0"/>
              <a:t>式</a:t>
            </a:r>
            <a:endParaRPr lang="en-US" altLang="zh-CN" dirty="0" smtClean="0"/>
          </a:p>
          <a:p>
            <a:pPr>
              <a:buNone/>
            </a:pPr>
            <a:endParaRPr lang="en-US" altLang="zh-CN" dirty="0" smtClean="0"/>
          </a:p>
          <a:p>
            <a:r>
              <a:rPr lang="zh-CN" altLang="en-US" dirty="0"/>
              <a:t>当使用</a:t>
            </a:r>
            <a:r>
              <a:rPr lang="en-US" altLang="zh-CN" dirty="0"/>
              <a:t>javascript</a:t>
            </a:r>
            <a:r>
              <a:rPr lang="zh-CN" altLang="en-US" dirty="0"/>
              <a:t>控制</a:t>
            </a:r>
            <a:r>
              <a:rPr lang="en-US" altLang="zh-CN" dirty="0"/>
              <a:t>dom</a:t>
            </a:r>
            <a:r>
              <a:rPr lang="zh-CN" altLang="en-US" dirty="0"/>
              <a:t>去改变样式的时候，只能使用</a:t>
            </a:r>
            <a:r>
              <a:rPr lang="en-US" altLang="zh-CN" dirty="0"/>
              <a:t>link</a:t>
            </a:r>
            <a:r>
              <a:rPr lang="zh-CN" altLang="en-US" dirty="0"/>
              <a:t>标签，因为</a:t>
            </a:r>
            <a:r>
              <a:rPr lang="en-US" altLang="zh-CN" dirty="0"/>
              <a:t>@import</a:t>
            </a:r>
            <a:r>
              <a:rPr lang="zh-CN" altLang="en-US" dirty="0"/>
              <a:t>不是</a:t>
            </a:r>
            <a:r>
              <a:rPr lang="en-US" altLang="zh-CN" dirty="0"/>
              <a:t>dom</a:t>
            </a:r>
            <a:r>
              <a:rPr lang="zh-CN" altLang="en-US" dirty="0"/>
              <a:t>可以控制的</a:t>
            </a:r>
            <a:endParaRPr lang="en-US" altLang="zh-CN" dirty="0"/>
          </a:p>
          <a:p>
            <a:endParaRPr lang="en-US" altLang="zh-CN" dirty="0" smtClean="0"/>
          </a:p>
          <a:p>
            <a:r>
              <a:rPr lang="zh-CN" altLang="en-US" dirty="0"/>
              <a:t>兼容性的差别。由于</a:t>
            </a:r>
            <a:r>
              <a:rPr lang="en-US" altLang="zh-CN" dirty="0"/>
              <a:t>@import</a:t>
            </a:r>
            <a:r>
              <a:rPr lang="zh-CN" altLang="en-US" dirty="0"/>
              <a:t>是</a:t>
            </a:r>
            <a:r>
              <a:rPr lang="en-US" altLang="zh-CN" dirty="0"/>
              <a:t>CSS2.1</a:t>
            </a:r>
            <a:r>
              <a:rPr lang="zh-CN" altLang="en-US" dirty="0"/>
              <a:t>提出的所以老的浏览器不支持，</a:t>
            </a:r>
            <a:r>
              <a:rPr lang="en-US" altLang="zh-CN" dirty="0"/>
              <a:t>@import</a:t>
            </a:r>
            <a:r>
              <a:rPr lang="zh-CN" altLang="en-US" dirty="0"/>
              <a:t>只有在</a:t>
            </a:r>
            <a:r>
              <a:rPr lang="en-US" altLang="zh-CN" dirty="0"/>
              <a:t>IE5</a:t>
            </a:r>
            <a:r>
              <a:rPr lang="zh-CN" altLang="en-US" dirty="0"/>
              <a:t>以上的才能识别，而</a:t>
            </a:r>
            <a:r>
              <a:rPr lang="en-US" altLang="zh-CN" dirty="0"/>
              <a:t>link</a:t>
            </a:r>
            <a:r>
              <a:rPr lang="zh-CN" altLang="en-US" dirty="0"/>
              <a:t>标签无此问题</a:t>
            </a:r>
            <a:endParaRPr lang="en-US" altLang="zh-CN" dirty="0" smtClean="0"/>
          </a:p>
          <a:p>
            <a:pPr lvl="1"/>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en-US" altLang="zh-CN" dirty="0" smtClean="0"/>
              <a:t>3. </a:t>
            </a:r>
            <a:r>
              <a:rPr lang="zh-CN" altLang="en-US" dirty="0" smtClean="0"/>
              <a:t>适</a:t>
            </a:r>
            <a:r>
              <a:rPr lang="zh-CN" altLang="en-US" dirty="0"/>
              <a:t>度内联</a:t>
            </a:r>
            <a:r>
              <a:rPr lang="en-US" altLang="zh-CN" dirty="0" smtClean="0"/>
              <a:t>CSS</a:t>
            </a:r>
          </a:p>
          <a:p>
            <a:endParaRPr lang="en-US" altLang="zh-CN" dirty="0"/>
          </a:p>
          <a:p>
            <a:pPr lvl="1"/>
            <a:r>
              <a:rPr lang="zh-CN" altLang="en-US" dirty="0"/>
              <a:t>衡量其他因素，比如外联网络来回影响多大，</a:t>
            </a:r>
            <a:r>
              <a:rPr lang="en-US" altLang="zh-CN" dirty="0"/>
              <a:t>HTML</a:t>
            </a:r>
            <a:r>
              <a:rPr lang="zh-CN" altLang="en-US" dirty="0"/>
              <a:t>的大小，</a:t>
            </a:r>
            <a:r>
              <a:rPr lang="en-US" altLang="zh-CN" dirty="0"/>
              <a:t>CSS</a:t>
            </a:r>
            <a:r>
              <a:rPr lang="zh-CN" altLang="en-US" dirty="0"/>
              <a:t>的大小</a:t>
            </a:r>
            <a:endParaRPr lang="en-US" altLang="zh-CN" dirty="0" smtClean="0"/>
          </a:p>
          <a:p>
            <a:endParaRPr lang="en-US" altLang="zh-CN" dirty="0"/>
          </a:p>
          <a:p>
            <a:r>
              <a:rPr lang="en-US" altLang="zh-CN" dirty="0" smtClean="0"/>
              <a:t>4. </a:t>
            </a:r>
            <a:r>
              <a:rPr lang="zh-CN" altLang="en-US" dirty="0" smtClean="0"/>
              <a:t>将</a:t>
            </a:r>
            <a:r>
              <a:rPr lang="en-US" altLang="zh-CN" dirty="0"/>
              <a:t>CSS</a:t>
            </a:r>
            <a:r>
              <a:rPr lang="zh-CN" altLang="en-US" dirty="0"/>
              <a:t>放在</a:t>
            </a:r>
            <a:r>
              <a:rPr lang="en-US" altLang="zh-CN" dirty="0" smtClean="0"/>
              <a:t>head</a:t>
            </a:r>
            <a:r>
              <a:rPr lang="zh-CN" altLang="en-US" dirty="0"/>
              <a:t>，尽早开始下载或者构建</a:t>
            </a:r>
            <a:r>
              <a:rPr lang="en-US" altLang="zh-CN" dirty="0" smtClean="0"/>
              <a:t>CSSOM</a:t>
            </a:r>
          </a:p>
          <a:p>
            <a:endParaRPr lang="en-US" altLang="zh-CN" dirty="0"/>
          </a:p>
          <a:p>
            <a:r>
              <a:rPr lang="en-US" altLang="zh-CN" dirty="0" smtClean="0"/>
              <a:t>5. </a:t>
            </a:r>
            <a:r>
              <a:rPr lang="zh-CN" altLang="en-US" dirty="0" smtClean="0"/>
              <a:t>动</a:t>
            </a:r>
            <a:r>
              <a:rPr lang="zh-CN" altLang="en-US" dirty="0"/>
              <a:t>态添加</a:t>
            </a:r>
            <a:r>
              <a:rPr lang="en-US" altLang="zh-CN" dirty="0" smtClean="0"/>
              <a:t>link</a:t>
            </a:r>
          </a:p>
          <a:p>
            <a:endParaRPr lang="en-US" altLang="zh-CN" dirty="0"/>
          </a:p>
          <a:p>
            <a:endParaRPr lang="en-US" altLang="zh-CN" dirty="0" smtClean="0"/>
          </a:p>
          <a:p>
            <a:endParaRPr lang="en-US" altLang="zh-CN" dirty="0"/>
          </a:p>
          <a:p>
            <a:endParaRPr lang="en-US" altLang="zh-CN" dirty="0" smtClean="0"/>
          </a:p>
          <a:p>
            <a:endParaRPr lang="en-US" altLang="zh-CN" dirty="0"/>
          </a:p>
          <a:p>
            <a:pPr lvl="1"/>
            <a:r>
              <a:rPr lang="en-US" altLang="zh-CN" dirty="0"/>
              <a:t>js</a:t>
            </a:r>
            <a:r>
              <a:rPr lang="zh-CN" altLang="en-US" dirty="0"/>
              <a:t>动态添加</a:t>
            </a:r>
            <a:r>
              <a:rPr lang="en-US" altLang="zh-CN" dirty="0"/>
              <a:t>DOM</a:t>
            </a:r>
            <a:r>
              <a:rPr lang="zh-CN" altLang="en-US" dirty="0"/>
              <a:t>元素</a:t>
            </a:r>
            <a:r>
              <a:rPr lang="en-US" altLang="zh-CN" dirty="0"/>
              <a:t>link</a:t>
            </a:r>
            <a:r>
              <a:rPr lang="zh-CN" altLang="en-US" dirty="0"/>
              <a:t>，不会阻塞渲</a:t>
            </a:r>
            <a:r>
              <a:rPr lang="zh-CN" altLang="en-US" dirty="0" smtClean="0"/>
              <a:t>染； </a:t>
            </a:r>
            <a:r>
              <a:rPr lang="en-US" altLang="zh-CN" dirty="0" err="1" smtClean="0"/>
              <a:t>loadCSS.js</a:t>
            </a:r>
            <a:r>
              <a:rPr lang="zh-CN" altLang="en-US" dirty="0"/>
              <a:t>，</a:t>
            </a:r>
            <a:r>
              <a:rPr lang="en-US" altLang="zh-CN" dirty="0"/>
              <a:t>CSS preload polyfill</a:t>
            </a:r>
            <a:r>
              <a:rPr lang="zh-CN" altLang="en-US" dirty="0"/>
              <a:t>第三方库，原理同上</a:t>
            </a:r>
            <a:endParaRPr lang="en-US" altLang="zh-CN" dirty="0"/>
          </a:p>
          <a:p>
            <a:endParaRPr lang="en-US" altLang="zh-CN" dirty="0"/>
          </a:p>
          <a:p>
            <a:endParaRPr lang="en-US" altLang="zh-CN"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7" name="矩形 6"/>
          <p:cNvSpPr/>
          <p:nvPr/>
        </p:nvSpPr>
        <p:spPr>
          <a:xfrm>
            <a:off x="1133475" y="4133851"/>
            <a:ext cx="8296275"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2" cstate="print"/>
          <a:srcRect/>
          <a:stretch>
            <a:fillRect/>
          </a:stretch>
        </p:blipFill>
        <p:spPr bwMode="auto">
          <a:xfrm>
            <a:off x="1119188" y="4133850"/>
            <a:ext cx="8275637" cy="10096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en-US" altLang="zh-CN" dirty="0"/>
              <a:t>6. </a:t>
            </a:r>
            <a:r>
              <a:rPr lang="en-US" altLang="zh-CN" dirty="0" smtClean="0"/>
              <a:t>preload</a:t>
            </a:r>
          </a:p>
          <a:p>
            <a:pPr lvl="1"/>
            <a:endParaRPr lang="en-US" altLang="zh-CN" dirty="0"/>
          </a:p>
          <a:p>
            <a:pPr lvl="1"/>
            <a:endParaRPr lang="en-US" altLang="zh-CN" dirty="0" smtClean="0"/>
          </a:p>
          <a:p>
            <a:pPr lvl="1"/>
            <a:endParaRPr lang="en-US" altLang="zh-CN" dirty="0"/>
          </a:p>
          <a:p>
            <a:pPr lvl="1"/>
            <a:endParaRPr lang="en-US" altLang="zh-CN" dirty="0" smtClean="0"/>
          </a:p>
          <a:p>
            <a:pPr lvl="1"/>
            <a:r>
              <a:rPr lang="en-US" altLang="zh-CN" dirty="0" smtClean="0"/>
              <a:t>preload</a:t>
            </a:r>
            <a:r>
              <a:rPr lang="zh-CN" altLang="en-US" dirty="0"/>
              <a:t>是</a:t>
            </a:r>
            <a:r>
              <a:rPr lang="en-US" altLang="zh-CN" dirty="0" err="1"/>
              <a:t>resoure</a:t>
            </a:r>
            <a:r>
              <a:rPr lang="en-US" altLang="zh-CN" dirty="0"/>
              <a:t> hint</a:t>
            </a:r>
            <a:r>
              <a:rPr lang="zh-CN" altLang="en-US" dirty="0"/>
              <a:t>规范中定义的一个功能，也就是预加</a:t>
            </a:r>
            <a:r>
              <a:rPr lang="zh-CN" altLang="en-US" dirty="0" smtClean="0"/>
              <a:t>载</a:t>
            </a:r>
            <a:endParaRPr lang="en-US" altLang="zh-CN" dirty="0" smtClean="0"/>
          </a:p>
          <a:p>
            <a:pPr lvl="1"/>
            <a:endParaRPr lang="en-US" altLang="zh-CN" dirty="0"/>
          </a:p>
          <a:p>
            <a:pPr lvl="1"/>
            <a:r>
              <a:rPr lang="zh-CN" altLang="en-US" dirty="0" smtClean="0"/>
              <a:t>将</a:t>
            </a:r>
            <a:r>
              <a:rPr lang="en-US" altLang="zh-CN" dirty="0" err="1"/>
              <a:t>rel</a:t>
            </a:r>
            <a:r>
              <a:rPr lang="zh-CN" altLang="en-US" dirty="0"/>
              <a:t>改为</a:t>
            </a:r>
            <a:r>
              <a:rPr lang="en-US" altLang="zh-CN" dirty="0"/>
              <a:t>preload</a:t>
            </a:r>
            <a:r>
              <a:rPr lang="zh-CN" altLang="en-US" dirty="0" smtClean="0"/>
              <a:t>后</a:t>
            </a:r>
            <a:endParaRPr lang="en-US" altLang="zh-CN" dirty="0" smtClean="0"/>
          </a:p>
          <a:p>
            <a:pPr lvl="1"/>
            <a:endParaRPr lang="en-US" altLang="zh-CN" dirty="0"/>
          </a:p>
          <a:p>
            <a:pPr lvl="1"/>
            <a:r>
              <a:rPr lang="zh-CN" altLang="en-US" dirty="0" smtClean="0"/>
              <a:t>浏</a:t>
            </a:r>
            <a:r>
              <a:rPr lang="zh-CN" altLang="en-US" dirty="0"/>
              <a:t>览器解析的时候会提前建立连接或加载资源，做到尽早并行下</a:t>
            </a:r>
            <a:r>
              <a:rPr lang="zh-CN" altLang="en-US" dirty="0" smtClean="0"/>
              <a:t>载</a:t>
            </a:r>
            <a:endParaRPr lang="en-US" altLang="zh-CN" dirty="0" smtClean="0"/>
          </a:p>
          <a:p>
            <a:pPr lvl="1"/>
            <a:endParaRPr lang="en-US" altLang="zh-CN" dirty="0"/>
          </a:p>
          <a:p>
            <a:pPr lvl="1"/>
            <a:r>
              <a:rPr lang="zh-CN" altLang="en-US" dirty="0" smtClean="0"/>
              <a:t>然</a:t>
            </a:r>
            <a:r>
              <a:rPr lang="zh-CN" altLang="en-US" dirty="0"/>
              <a:t>后在</a:t>
            </a:r>
            <a:r>
              <a:rPr lang="en-US" altLang="zh-CN" dirty="0" err="1"/>
              <a:t>onload</a:t>
            </a:r>
            <a:r>
              <a:rPr lang="zh-CN" altLang="en-US" dirty="0"/>
              <a:t>事件响应后将</a:t>
            </a:r>
            <a:r>
              <a:rPr lang="en-US" altLang="zh-CN" dirty="0"/>
              <a:t>link</a:t>
            </a:r>
            <a:r>
              <a:rPr lang="zh-CN" altLang="en-US" dirty="0"/>
              <a:t>的</a:t>
            </a:r>
            <a:r>
              <a:rPr lang="en-US" altLang="zh-CN" dirty="0" err="1"/>
              <a:t>rel</a:t>
            </a:r>
            <a:r>
              <a:rPr lang="zh-CN" altLang="en-US" dirty="0"/>
              <a:t>属性改为</a:t>
            </a:r>
            <a:r>
              <a:rPr lang="en-US" altLang="zh-CN" dirty="0" err="1"/>
              <a:t>stylesheet</a:t>
            </a:r>
            <a:r>
              <a:rPr lang="zh-CN" altLang="en-US" dirty="0"/>
              <a:t>即可进行解析</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8" name="矩形 7"/>
          <p:cNvSpPr/>
          <p:nvPr/>
        </p:nvSpPr>
        <p:spPr>
          <a:xfrm>
            <a:off x="885825" y="2324100"/>
            <a:ext cx="8067675"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6" name="Picture 4"/>
          <p:cNvPicPr>
            <a:picLocks noChangeAspect="1" noChangeArrowheads="1"/>
          </p:cNvPicPr>
          <p:nvPr/>
        </p:nvPicPr>
        <p:blipFill>
          <a:blip r:embed="rId2" cstate="print"/>
          <a:srcRect/>
          <a:stretch>
            <a:fillRect/>
          </a:stretch>
        </p:blipFill>
        <p:spPr bwMode="auto">
          <a:xfrm>
            <a:off x="881063" y="2324100"/>
            <a:ext cx="8256587" cy="476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dirty="0" smtClean="0"/>
              <a:t>还有几个和渲染相关的概念</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a:t>1. </a:t>
            </a:r>
            <a:r>
              <a:rPr lang="en-US" altLang="zh-CN" dirty="0" err="1"/>
              <a:t>onload</a:t>
            </a:r>
            <a:r>
              <a:rPr lang="zh-CN" altLang="en-US" dirty="0"/>
              <a:t>事</a:t>
            </a:r>
            <a:r>
              <a:rPr lang="zh-CN" altLang="en-US" dirty="0" smtClean="0"/>
              <a:t>件</a:t>
            </a:r>
            <a:endParaRPr lang="en-US" altLang="zh-CN" dirty="0"/>
          </a:p>
          <a:p>
            <a:pPr lvl="1"/>
            <a:endParaRPr lang="en-US" altLang="zh-CN" dirty="0" smtClean="0"/>
          </a:p>
          <a:p>
            <a:pPr lvl="1"/>
            <a:r>
              <a:rPr lang="zh-CN" altLang="en-US" dirty="0" smtClean="0"/>
              <a:t>当 </a:t>
            </a:r>
            <a:r>
              <a:rPr lang="en-US" altLang="zh-CN" dirty="0" err="1"/>
              <a:t>onload</a:t>
            </a:r>
            <a:r>
              <a:rPr lang="en-US" altLang="zh-CN" dirty="0"/>
              <a:t> </a:t>
            </a:r>
            <a:r>
              <a:rPr lang="zh-CN" altLang="en-US" dirty="0"/>
              <a:t>事件触发时，页面上所有的</a:t>
            </a:r>
            <a:r>
              <a:rPr lang="en-US" altLang="zh-CN" dirty="0"/>
              <a:t>DOM</a:t>
            </a:r>
            <a:r>
              <a:rPr lang="zh-CN" altLang="en-US" dirty="0"/>
              <a:t>，样式表，脚本，图片，</a:t>
            </a:r>
            <a:r>
              <a:rPr lang="en-US" altLang="zh-CN" dirty="0"/>
              <a:t>flash</a:t>
            </a:r>
            <a:r>
              <a:rPr lang="zh-CN" altLang="en-US" dirty="0"/>
              <a:t>都已经加载完成了</a:t>
            </a:r>
            <a:endParaRPr lang="en-US" altLang="zh-CN" dirty="0"/>
          </a:p>
          <a:p>
            <a:endParaRPr lang="en-US" altLang="zh-CN" dirty="0" smtClean="0"/>
          </a:p>
          <a:p>
            <a:r>
              <a:rPr lang="en-US" altLang="zh-CN" dirty="0"/>
              <a:t>2. </a:t>
            </a:r>
            <a:r>
              <a:rPr lang="en-US" altLang="zh-CN" dirty="0" err="1"/>
              <a:t>DOMContentLoaded</a:t>
            </a:r>
            <a:r>
              <a:rPr lang="en-US" altLang="zh-CN" dirty="0"/>
              <a:t> </a:t>
            </a:r>
            <a:r>
              <a:rPr lang="zh-CN" altLang="en-US" dirty="0"/>
              <a:t>事</a:t>
            </a:r>
            <a:r>
              <a:rPr lang="zh-CN" altLang="en-US" dirty="0" smtClean="0"/>
              <a:t>件</a:t>
            </a:r>
            <a:endParaRPr lang="en-US" altLang="zh-CN" dirty="0" smtClean="0"/>
          </a:p>
          <a:p>
            <a:endParaRPr lang="en-US" altLang="zh-CN" dirty="0"/>
          </a:p>
          <a:p>
            <a:pPr lvl="1"/>
            <a:r>
              <a:rPr lang="zh-CN" altLang="en-US" dirty="0"/>
              <a:t>当 </a:t>
            </a:r>
            <a:r>
              <a:rPr lang="en-US" altLang="zh-CN" dirty="0" err="1"/>
              <a:t>DOMContentLoaded</a:t>
            </a:r>
            <a:r>
              <a:rPr lang="en-US" altLang="zh-CN" dirty="0"/>
              <a:t> </a:t>
            </a:r>
            <a:r>
              <a:rPr lang="zh-CN" altLang="en-US" dirty="0"/>
              <a:t>事件触发时，仅当</a:t>
            </a:r>
            <a:r>
              <a:rPr lang="en-US" altLang="zh-CN" dirty="0"/>
              <a:t>DOM</a:t>
            </a:r>
            <a:r>
              <a:rPr lang="zh-CN" altLang="en-US" dirty="0"/>
              <a:t>加载完成，不包括样式表，图片，</a:t>
            </a:r>
            <a:r>
              <a:rPr lang="en-US" altLang="zh-CN" dirty="0" smtClean="0"/>
              <a:t>flash</a:t>
            </a:r>
          </a:p>
          <a:p>
            <a:pPr lvl="1"/>
            <a:endParaRPr lang="en-US" altLang="zh-CN" dirty="0" smtClean="0"/>
          </a:p>
          <a:p>
            <a:pPr lvl="1">
              <a:buNone/>
            </a:pPr>
            <a:endParaRPr lang="en-US" altLang="zh-CN" dirty="0" smtClean="0"/>
          </a:p>
          <a:p>
            <a:pPr lvl="1">
              <a:buNone/>
            </a:pPr>
            <a:endParaRPr lang="en-US" altLang="zh-CN"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normAutofit lnSpcReduction="10000"/>
          </a:bodyPr>
          <a:lstStyle/>
          <a:p>
            <a:r>
              <a:rPr lang="en-US" altLang="zh-CN" dirty="0"/>
              <a:t>3. </a:t>
            </a:r>
            <a:r>
              <a:rPr lang="zh-CN" altLang="en-US" dirty="0"/>
              <a:t>首屏时</a:t>
            </a:r>
            <a:r>
              <a:rPr lang="zh-CN" altLang="en-US" dirty="0" smtClean="0"/>
              <a:t>间</a:t>
            </a:r>
            <a:endParaRPr lang="en-US" altLang="zh-CN" dirty="0" smtClean="0"/>
          </a:p>
          <a:p>
            <a:pPr lvl="1"/>
            <a:endParaRPr lang="en-US" altLang="zh-CN" dirty="0" smtClean="0"/>
          </a:p>
          <a:p>
            <a:pPr lvl="1"/>
            <a:r>
              <a:rPr lang="zh-CN" altLang="en-US" dirty="0"/>
              <a:t>指用户看到第一屏，即整个网页顶部大小为当前窗口的区域，显示完整的时</a:t>
            </a:r>
            <a:r>
              <a:rPr lang="zh-CN" altLang="en-US" dirty="0" smtClean="0"/>
              <a:t>间</a:t>
            </a:r>
            <a:endParaRPr lang="en-US" altLang="zh-CN" dirty="0" smtClean="0"/>
          </a:p>
          <a:p>
            <a:pPr lvl="1"/>
            <a:endParaRPr lang="en-US" altLang="zh-CN" dirty="0"/>
          </a:p>
          <a:p>
            <a:pPr lvl="1"/>
            <a:r>
              <a:rPr lang="zh-CN" altLang="en-US" dirty="0"/>
              <a:t>通常一个网站，如果“首屏时间”在</a:t>
            </a:r>
            <a:r>
              <a:rPr lang="en-US" altLang="zh-CN" dirty="0"/>
              <a:t>2</a:t>
            </a:r>
            <a:r>
              <a:rPr lang="zh-CN" altLang="en-US" dirty="0"/>
              <a:t>秒以内是比较优秀的，</a:t>
            </a:r>
            <a:r>
              <a:rPr lang="en-US" altLang="zh-CN" dirty="0"/>
              <a:t>5</a:t>
            </a:r>
            <a:r>
              <a:rPr lang="zh-CN" altLang="en-US" dirty="0"/>
              <a:t>秒以内用户可以接受，</a:t>
            </a:r>
            <a:r>
              <a:rPr lang="en-US" altLang="zh-CN" dirty="0"/>
              <a:t>10</a:t>
            </a:r>
            <a:r>
              <a:rPr lang="zh-CN" altLang="en-US" dirty="0"/>
              <a:t>秒以上就不可容忍了</a:t>
            </a:r>
            <a:endParaRPr lang="en-US" altLang="zh-CN" dirty="0"/>
          </a:p>
          <a:p>
            <a:endParaRPr lang="en-US" altLang="zh-CN" dirty="0" smtClean="0"/>
          </a:p>
          <a:p>
            <a:r>
              <a:rPr lang="en-US" altLang="zh-CN" dirty="0" smtClean="0"/>
              <a:t>4. </a:t>
            </a:r>
            <a:r>
              <a:rPr lang="zh-CN" altLang="en-US" dirty="0" smtClean="0"/>
              <a:t>白</a:t>
            </a:r>
            <a:r>
              <a:rPr lang="zh-CN" altLang="en-US" dirty="0"/>
              <a:t>屏时</a:t>
            </a:r>
            <a:r>
              <a:rPr lang="zh-CN" altLang="en-US" dirty="0" smtClean="0"/>
              <a:t>间</a:t>
            </a:r>
            <a:endParaRPr lang="en-US" altLang="zh-CN" dirty="0" smtClean="0"/>
          </a:p>
          <a:p>
            <a:endParaRPr lang="en-US" altLang="zh-CN" dirty="0" smtClean="0"/>
          </a:p>
          <a:p>
            <a:pPr lvl="1"/>
            <a:r>
              <a:rPr lang="zh-CN" altLang="en-US" dirty="0"/>
              <a:t>指浏览器开始显示内容的时间</a:t>
            </a:r>
            <a:endParaRPr lang="en-US" altLang="zh-CN" dirty="0" smtClean="0"/>
          </a:p>
          <a:p>
            <a:endParaRPr lang="en-US" altLang="zh-CN" dirty="0"/>
          </a:p>
          <a:p>
            <a:pPr lvl="1"/>
            <a:r>
              <a:rPr lang="zh-CN" altLang="en-US" dirty="0"/>
              <a:t>现代浏览器</a:t>
            </a:r>
            <a:r>
              <a:rPr lang="zh-CN" altLang="en-US" dirty="0" smtClean="0"/>
              <a:t>浏</a:t>
            </a:r>
            <a:r>
              <a:rPr lang="zh-CN" altLang="en-US" dirty="0"/>
              <a:t>览器不会等待</a:t>
            </a:r>
            <a:r>
              <a:rPr lang="en-US" altLang="zh-CN" dirty="0"/>
              <a:t>CSS</a:t>
            </a:r>
            <a:r>
              <a:rPr lang="zh-CN" altLang="en-US" dirty="0"/>
              <a:t>树（所有</a:t>
            </a:r>
            <a:r>
              <a:rPr lang="en-US" altLang="zh-CN" dirty="0"/>
              <a:t>CSS</a:t>
            </a:r>
            <a:r>
              <a:rPr lang="zh-CN" altLang="en-US" dirty="0"/>
              <a:t>文件下载和解析完成）和</a:t>
            </a:r>
            <a:r>
              <a:rPr lang="en-US" altLang="zh-CN" dirty="0"/>
              <a:t>DOM</a:t>
            </a:r>
            <a:r>
              <a:rPr lang="zh-CN" altLang="en-US" dirty="0"/>
              <a:t>树（整个身体标签解析完成）构建完成才开始绘  制，而是马上开始显示中间结</a:t>
            </a:r>
            <a:r>
              <a:rPr lang="zh-CN" altLang="en-US" dirty="0" smtClean="0"/>
              <a:t>果</a:t>
            </a:r>
            <a:endParaRPr lang="en-US" altLang="zh-CN" dirty="0" smtClean="0"/>
          </a:p>
          <a:p>
            <a:pPr lvl="1"/>
            <a:endParaRPr lang="zh-CN" altLang="en-US" dirty="0"/>
          </a:p>
          <a:p>
            <a:pPr lvl="1"/>
            <a:r>
              <a:rPr lang="zh-CN" altLang="en-US" dirty="0" smtClean="0"/>
              <a:t>所</a:t>
            </a:r>
            <a:r>
              <a:rPr lang="zh-CN" altLang="en-US" dirty="0"/>
              <a:t>以经常在低网速的环境中，观察到页面由上至下缓慢显示完，或者先显示文本内容后再重绘成带有格式的页面内容</a:t>
            </a:r>
            <a:endParaRPr lang="en-US" altLang="zh-CN" dirty="0"/>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zh-CN" altLang="en-US" b="1" dirty="0" smtClean="0"/>
              <a:t>如果渲染过程中遇到了</a:t>
            </a:r>
            <a:r>
              <a:rPr lang="en-US" altLang="zh-CN" b="1" dirty="0" err="1" smtClean="0"/>
              <a:t>js</a:t>
            </a:r>
            <a:r>
              <a:rPr lang="zh-CN" altLang="en-US" b="1" dirty="0" smtClean="0"/>
              <a:t>代码</a:t>
            </a:r>
          </a:p>
          <a:p>
            <a:endParaRPr lang="zh-CN" altLang="en-US" dirty="0"/>
          </a:p>
        </p:txBody>
      </p:sp>
      <p:sp>
        <p:nvSpPr>
          <p:cNvPr id="4" name="内容占位符 3"/>
          <p:cNvSpPr>
            <a:spLocks noGrp="1"/>
          </p:cNvSpPr>
          <p:nvPr>
            <p:ph sz="quarter" idx="10"/>
          </p:nvPr>
        </p:nvSpPr>
        <p:spPr/>
        <p:txBody>
          <a:bodyPr/>
          <a:lstStyle/>
          <a:p>
            <a:endParaRPr lang="en-US" altLang="zh-CN" dirty="0" smtClean="0"/>
          </a:p>
          <a:p>
            <a:r>
              <a:rPr lang="zh-CN" altLang="en-US" dirty="0" smtClean="0"/>
              <a:t>不</a:t>
            </a:r>
            <a:r>
              <a:rPr lang="zh-CN" altLang="en-US" dirty="0"/>
              <a:t>同于</a:t>
            </a:r>
            <a:r>
              <a:rPr lang="en-US" altLang="zh-CN" dirty="0"/>
              <a:t>css</a:t>
            </a:r>
            <a:r>
              <a:rPr lang="zh-CN" altLang="en-US" dirty="0"/>
              <a:t>文件，</a:t>
            </a:r>
            <a:r>
              <a:rPr lang="en-US" altLang="zh-CN" dirty="0"/>
              <a:t>js</a:t>
            </a:r>
            <a:r>
              <a:rPr lang="zh-CN" altLang="en-US" dirty="0"/>
              <a:t>是阻塞式的加</a:t>
            </a:r>
            <a:r>
              <a:rPr lang="zh-CN" altLang="en-US" dirty="0" smtClean="0"/>
              <a:t>载</a:t>
            </a:r>
            <a:endParaRPr lang="en-US" altLang="zh-CN" dirty="0" smtClean="0"/>
          </a:p>
          <a:p>
            <a:endParaRPr lang="en-US" altLang="zh-CN" dirty="0"/>
          </a:p>
          <a:p>
            <a:r>
              <a:rPr lang="zh-CN" altLang="en-US" dirty="0" smtClean="0"/>
              <a:t>当</a:t>
            </a:r>
            <a:r>
              <a:rPr lang="zh-CN" altLang="en-US" dirty="0"/>
              <a:t>浏览器在执行</a:t>
            </a:r>
            <a:r>
              <a:rPr lang="en-US" altLang="zh-CN" dirty="0"/>
              <a:t>js</a:t>
            </a:r>
            <a:r>
              <a:rPr lang="zh-CN" altLang="en-US" dirty="0"/>
              <a:t>代码时，不会做其他的事</a:t>
            </a:r>
            <a:r>
              <a:rPr lang="zh-CN" altLang="en-US" dirty="0" smtClean="0"/>
              <a:t>情</a:t>
            </a:r>
            <a:endParaRPr lang="en-US" altLang="zh-CN" dirty="0" smtClean="0"/>
          </a:p>
          <a:p>
            <a:endParaRPr lang="en-US" altLang="zh-CN" dirty="0"/>
          </a:p>
          <a:p>
            <a:r>
              <a:rPr lang="zh-CN" altLang="en-US" dirty="0" smtClean="0"/>
              <a:t>只</a:t>
            </a:r>
            <a:r>
              <a:rPr lang="zh-CN" altLang="en-US" dirty="0"/>
              <a:t>有</a:t>
            </a:r>
            <a:r>
              <a:rPr lang="en-US" altLang="zh-CN" dirty="0"/>
              <a:t>js</a:t>
            </a:r>
            <a:r>
              <a:rPr lang="zh-CN" altLang="en-US" dirty="0"/>
              <a:t>代码执行后，才会继续渲染页面</a:t>
            </a:r>
          </a:p>
          <a:p>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zh-CN" altLang="en-US" dirty="0" smtClean="0"/>
              <a:t>  注</a:t>
            </a:r>
            <a:r>
              <a:rPr lang="zh-CN" altLang="en-US" dirty="0"/>
              <a:t>意：</a:t>
            </a:r>
            <a:r>
              <a:rPr lang="en-US" altLang="zh-CN" dirty="0"/>
              <a:t>HTML</a:t>
            </a:r>
            <a:r>
              <a:rPr lang="zh-CN" altLang="en-US" dirty="0"/>
              <a:t>都是增量构建的，在</a:t>
            </a:r>
            <a:r>
              <a:rPr lang="en-US" altLang="zh-CN" dirty="0"/>
              <a:t>HTML</a:t>
            </a:r>
            <a:r>
              <a:rPr lang="zh-CN" altLang="en-US" dirty="0"/>
              <a:t>文件还在传输时</a:t>
            </a:r>
            <a:r>
              <a:rPr lang="en-US" altLang="zh-CN" dirty="0"/>
              <a:t>html parse</a:t>
            </a:r>
            <a:r>
              <a:rPr lang="zh-CN" altLang="en-US" dirty="0"/>
              <a:t>就可以开始</a:t>
            </a:r>
            <a:r>
              <a:rPr lang="zh-CN" altLang="en-US" dirty="0" smtClean="0"/>
              <a:t>了</a:t>
            </a:r>
            <a:endParaRPr lang="en-US" altLang="zh-CN" dirty="0" smtClean="0"/>
          </a:p>
          <a:p>
            <a:endParaRPr lang="en-US" altLang="zh-CN" dirty="0"/>
          </a:p>
          <a:p>
            <a:pPr>
              <a:buNone/>
            </a:pPr>
            <a:endParaRPr lang="en-US" altLang="zh-CN" dirty="0"/>
          </a:p>
          <a:p>
            <a:r>
              <a:rPr lang="zh-CN" altLang="en-US" dirty="0" smtClean="0"/>
              <a:t>  最</a:t>
            </a:r>
            <a:r>
              <a:rPr lang="zh-CN" altLang="en-US" dirty="0"/>
              <a:t>终我们得到了页面完整的</a:t>
            </a:r>
            <a:r>
              <a:rPr lang="en-US" altLang="zh-CN" dirty="0"/>
              <a:t>DOM</a:t>
            </a:r>
            <a:r>
              <a:rPr lang="zh-CN" altLang="en-US" dirty="0"/>
              <a:t>（文档对象模型），在以后的页面渲染包括布局、</a:t>
            </a:r>
            <a:r>
              <a:rPr lang="zh-CN" altLang="en-US" dirty="0" smtClean="0"/>
              <a:t>绘</a:t>
            </a:r>
            <a:endParaRPr lang="en-US" altLang="zh-CN" dirty="0" smtClean="0"/>
          </a:p>
          <a:p>
            <a:pPr>
              <a:buNone/>
            </a:pPr>
            <a:r>
              <a:rPr lang="zh-CN" altLang="en-US" dirty="0" smtClean="0"/>
              <a:t>制</a:t>
            </a:r>
            <a:r>
              <a:rPr lang="zh-CN" altLang="en-US" dirty="0"/>
              <a:t>等都会用到它。它代表了页面的结构，决定了整个页面的初始格局</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总结</a:t>
            </a:r>
            <a:endParaRPr lang="zh-CN" altLang="en-US" dirty="0"/>
          </a:p>
        </p:txBody>
      </p:sp>
      <p:sp>
        <p:nvSpPr>
          <p:cNvPr id="3" name="文本占位符 2"/>
          <p:cNvSpPr>
            <a:spLocks noGrp="1"/>
          </p:cNvSpPr>
          <p:nvPr>
            <p:ph type="body" sz="quarter" idx="11"/>
          </p:nvPr>
        </p:nvSpPr>
        <p:spPr/>
        <p:txBody>
          <a:bodyPr>
            <a:normAutofit fontScale="92500" lnSpcReduction="10000"/>
          </a:bodyPr>
          <a:lstStyle/>
          <a:p>
            <a:r>
              <a:rPr lang="zh-CN" altLang="en-US" dirty="0" smtClean="0"/>
              <a:t>如何提升浏览器的渲染效率</a:t>
            </a:r>
            <a:endParaRPr lang="zh-CN" altLang="en-US" dirty="0"/>
          </a:p>
        </p:txBody>
      </p:sp>
      <p:sp>
        <p:nvSpPr>
          <p:cNvPr id="4" name="内容占位符 3"/>
          <p:cNvSpPr>
            <a:spLocks noGrp="1"/>
          </p:cNvSpPr>
          <p:nvPr>
            <p:ph sz="quarter" idx="10"/>
          </p:nvPr>
        </p:nvSpPr>
        <p:spPr/>
        <p:txBody>
          <a:bodyPr/>
          <a:lstStyle/>
          <a:p>
            <a:endParaRPr lang="en-US" altLang="zh-CN" dirty="0" smtClean="0"/>
          </a:p>
          <a:p>
            <a:r>
              <a:rPr lang="en-US" altLang="zh-CN" dirty="0" smtClean="0"/>
              <a:t>1. </a:t>
            </a:r>
            <a:r>
              <a:rPr lang="zh-CN" altLang="en-US" b="1" dirty="0" smtClean="0"/>
              <a:t>减</a:t>
            </a:r>
            <a:r>
              <a:rPr lang="zh-CN" altLang="en-US" b="1" dirty="0"/>
              <a:t>少</a:t>
            </a:r>
            <a:r>
              <a:rPr lang="en-US" altLang="zh-CN" b="1" dirty="0"/>
              <a:t>reflow</a:t>
            </a:r>
            <a:r>
              <a:rPr lang="zh-CN" altLang="en-US" b="1" dirty="0"/>
              <a:t>和</a:t>
            </a:r>
            <a:r>
              <a:rPr lang="en-US" altLang="zh-CN" b="1" dirty="0" err="1" smtClean="0"/>
              <a:t>replaint</a:t>
            </a:r>
            <a:r>
              <a:rPr lang="zh-CN" altLang="en-US" b="1" dirty="0" smtClean="0"/>
              <a:t>次数</a:t>
            </a:r>
            <a:endParaRPr lang="en-US" altLang="zh-CN" b="1" dirty="0" smtClean="0"/>
          </a:p>
          <a:p>
            <a:endParaRPr lang="en-US" altLang="zh-CN" b="1" dirty="0"/>
          </a:p>
          <a:p>
            <a:r>
              <a:rPr lang="en-US" altLang="zh-CN" b="1" dirty="0" smtClean="0"/>
              <a:t>2. </a:t>
            </a:r>
            <a:r>
              <a:rPr lang="zh-CN" altLang="en-US" b="1" dirty="0"/>
              <a:t>防止</a:t>
            </a:r>
            <a:r>
              <a:rPr lang="en-US" altLang="zh-CN" dirty="0" smtClean="0"/>
              <a:t>CSS</a:t>
            </a:r>
            <a:r>
              <a:rPr lang="zh-CN" altLang="en-US" dirty="0"/>
              <a:t>阻</a:t>
            </a:r>
            <a:r>
              <a:rPr lang="zh-CN" altLang="en-US" dirty="0" smtClean="0"/>
              <a:t>塞渲染</a:t>
            </a:r>
            <a:endParaRPr lang="en-US" altLang="zh-CN" dirty="0" smtClean="0"/>
          </a:p>
          <a:p>
            <a:endParaRPr lang="en-US" altLang="zh-CN" dirty="0"/>
          </a:p>
          <a:p>
            <a:r>
              <a:rPr lang="en-US" altLang="zh-CN" dirty="0" smtClean="0"/>
              <a:t>3. </a:t>
            </a:r>
            <a:r>
              <a:rPr lang="zh-CN" altLang="en-US" dirty="0" smtClean="0"/>
              <a:t>最后加载</a:t>
            </a:r>
            <a:r>
              <a:rPr lang="en-US" altLang="zh-CN" dirty="0" err="1" smtClean="0"/>
              <a:t>js</a:t>
            </a:r>
            <a:r>
              <a:rPr lang="zh-CN" altLang="en-US" dirty="0" smtClean="0"/>
              <a:t>代码</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CSSOM</a:t>
            </a:r>
            <a:r>
              <a:rPr lang="zh-CN" altLang="en-US" dirty="0" smtClean="0"/>
              <a:t>：浏览器将</a:t>
            </a:r>
            <a:r>
              <a:rPr lang="en-US" altLang="zh-CN" dirty="0" smtClean="0"/>
              <a:t>CSS</a:t>
            </a:r>
            <a:r>
              <a:rPr lang="zh-CN" altLang="en-US" dirty="0" smtClean="0"/>
              <a:t>解析成树形的数据结构</a:t>
            </a:r>
            <a:endParaRPr lang="zh-CN" altLang="en-US" dirty="0"/>
          </a:p>
        </p:txBody>
      </p:sp>
      <p:sp>
        <p:nvSpPr>
          <p:cNvPr id="4" name="内容占位符 3"/>
          <p:cNvSpPr>
            <a:spLocks noGrp="1"/>
          </p:cNvSpPr>
          <p:nvPr>
            <p:ph sz="quarter" idx="10"/>
          </p:nvPr>
        </p:nvSpPr>
        <p:spPr/>
        <p:txBody>
          <a:bodyPr/>
          <a:lstStyle/>
          <a:p>
            <a:r>
              <a:rPr lang="en-US" altLang="zh-CN" dirty="0" err="1" smtClean="0"/>
              <a:t>Cssom</a:t>
            </a:r>
            <a:r>
              <a:rPr lang="en-US" altLang="zh-CN" dirty="0"/>
              <a:t>: CSS Object </a:t>
            </a:r>
            <a:r>
              <a:rPr lang="en-US" altLang="zh-CN" dirty="0" smtClean="0"/>
              <a:t>Model, </a:t>
            </a:r>
            <a:r>
              <a:rPr lang="en-US" altLang="zh-CN" dirty="0" err="1" smtClean="0"/>
              <a:t>css</a:t>
            </a:r>
            <a:r>
              <a:rPr lang="en-US" altLang="zh-CN" dirty="0" smtClean="0"/>
              <a:t> </a:t>
            </a:r>
            <a:r>
              <a:rPr lang="zh-CN" altLang="en-US" dirty="0" smtClean="0"/>
              <a:t>对象模型</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上图是</a:t>
            </a:r>
            <a:r>
              <a:rPr lang="en-US" altLang="zh-CN" dirty="0"/>
              <a:t>CSSOM</a:t>
            </a:r>
            <a:r>
              <a:rPr lang="zh-CN" altLang="en-US" dirty="0"/>
              <a:t>构建流程图，跟</a:t>
            </a:r>
            <a:r>
              <a:rPr lang="en-US" altLang="zh-CN" dirty="0"/>
              <a:t>DOM</a:t>
            </a:r>
            <a:r>
              <a:rPr lang="zh-CN" altLang="en-US" dirty="0"/>
              <a:t>构建差不多的套路，将</a:t>
            </a:r>
            <a:r>
              <a:rPr lang="en-US" altLang="zh-CN" dirty="0"/>
              <a:t>CSS</a:t>
            </a:r>
            <a:r>
              <a:rPr lang="zh-CN" altLang="en-US" dirty="0"/>
              <a:t>文件的字节码转换为符合浏览器特定规则的字符，然后浏览器对其进行解析和构成树</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8" name="矩形 7"/>
          <p:cNvSpPr/>
          <p:nvPr/>
        </p:nvSpPr>
        <p:spPr>
          <a:xfrm>
            <a:off x="1028700" y="2800350"/>
            <a:ext cx="9991725" cy="165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6" name="Picture 4" descr="C:\Users\Administrator\Desktop\ppt\meeting\contents\2018-10-31-王志强\img\07.png"/>
          <p:cNvPicPr>
            <a:picLocks noChangeAspect="1" noChangeArrowheads="1"/>
          </p:cNvPicPr>
          <p:nvPr/>
        </p:nvPicPr>
        <p:blipFill>
          <a:blip r:embed="rId2" cstate="print"/>
          <a:srcRect/>
          <a:stretch>
            <a:fillRect/>
          </a:stretch>
        </p:blipFill>
        <p:spPr bwMode="auto">
          <a:xfrm>
            <a:off x="1276350" y="3119438"/>
            <a:ext cx="9639300" cy="6191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64457" y="952500"/>
            <a:ext cx="11234058" cy="5564415"/>
          </a:xfrm>
        </p:spPr>
        <p:txBody>
          <a:bodyPr/>
          <a:lstStyle/>
          <a:p>
            <a:r>
              <a:rPr lang="zh-CN" altLang="en-US" dirty="0"/>
              <a:t>与 </a:t>
            </a:r>
            <a:r>
              <a:rPr lang="en-US" altLang="zh-CN" dirty="0"/>
              <a:t>DOM</a:t>
            </a:r>
            <a:r>
              <a:rPr lang="zh-CN" altLang="en-US" dirty="0"/>
              <a:t>有所不同的是，其整个的计算过程略有复杂，包括一套复杂的特异度计算规则（</a:t>
            </a:r>
            <a:r>
              <a:rPr lang="en-US" altLang="zh-CN" dirty="0"/>
              <a:t>CSS</a:t>
            </a:r>
            <a:r>
              <a:rPr lang="zh-CN" altLang="en-US" dirty="0"/>
              <a:t>属性来源 </a:t>
            </a:r>
            <a:r>
              <a:rPr lang="en-US" altLang="zh-CN" dirty="0"/>
              <a:t>-&gt; </a:t>
            </a:r>
            <a:r>
              <a:rPr lang="zh-CN" altLang="en-US" dirty="0"/>
              <a:t>特异度大小 </a:t>
            </a:r>
            <a:r>
              <a:rPr lang="en-US" altLang="zh-CN" dirty="0"/>
              <a:t>-&gt; </a:t>
            </a:r>
            <a:r>
              <a:rPr lang="zh-CN" altLang="en-US" dirty="0"/>
              <a:t>书写顺序前后覆盖），最终确定每个节点的样式值形</a:t>
            </a:r>
            <a:r>
              <a:rPr lang="zh-CN" altLang="en-US" dirty="0" smtClean="0"/>
              <a:t>成下</a:t>
            </a:r>
            <a:r>
              <a:rPr lang="zh-CN" altLang="en-US" dirty="0"/>
              <a:t>图的不完整 </a:t>
            </a:r>
            <a:r>
              <a:rPr lang="en-US" altLang="zh-CN" dirty="0" smtClean="0"/>
              <a:t>CSSOM</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上</a:t>
            </a:r>
            <a:r>
              <a:rPr lang="zh-CN" altLang="en-US" dirty="0"/>
              <a:t>面的</a:t>
            </a:r>
            <a:r>
              <a:rPr lang="en-US" altLang="zh-CN" dirty="0"/>
              <a:t>CSSOM</a:t>
            </a:r>
            <a:r>
              <a:rPr lang="zh-CN" altLang="en-US" dirty="0"/>
              <a:t>（</a:t>
            </a:r>
            <a:r>
              <a:rPr lang="en-US" altLang="zh-CN" dirty="0"/>
              <a:t>CSS</a:t>
            </a:r>
            <a:r>
              <a:rPr lang="zh-CN" altLang="en-US" dirty="0"/>
              <a:t>对象模型）决定了页面的五彩斑斓</a:t>
            </a:r>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
        <p:nvSpPr>
          <p:cNvPr id="7" name="矩形 6"/>
          <p:cNvSpPr/>
          <p:nvPr/>
        </p:nvSpPr>
        <p:spPr>
          <a:xfrm>
            <a:off x="3371850" y="2228850"/>
            <a:ext cx="5676900" cy="2952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9" name="Picture 3" descr="C:\Users\Administrator\Desktop\ppt\meeting\contents\2018-10-31-王志强\img\08.png"/>
          <p:cNvPicPr>
            <a:picLocks noChangeAspect="1" noChangeArrowheads="1"/>
          </p:cNvPicPr>
          <p:nvPr/>
        </p:nvPicPr>
        <p:blipFill>
          <a:blip r:embed="rId2" cstate="print"/>
          <a:srcRect/>
          <a:stretch>
            <a:fillRect/>
          </a:stretch>
        </p:blipFill>
        <p:spPr bwMode="auto">
          <a:xfrm>
            <a:off x="3438525" y="2271713"/>
            <a:ext cx="5543550" cy="28479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10000"/>
          </a:bodyPr>
          <a:lstStyle/>
          <a:p>
            <a:r>
              <a:rPr lang="en-US" altLang="zh-CN" dirty="0" smtClean="0"/>
              <a:t>Render Tree</a:t>
            </a:r>
            <a:endParaRPr lang="zh-CN" altLang="en-US" dirty="0"/>
          </a:p>
        </p:txBody>
      </p:sp>
      <p:sp>
        <p:nvSpPr>
          <p:cNvPr id="4" name="内容占位符 3"/>
          <p:cNvSpPr>
            <a:spLocks noGrp="1"/>
          </p:cNvSpPr>
          <p:nvPr>
            <p:ph sz="quarter" idx="10"/>
          </p:nvPr>
        </p:nvSpPr>
        <p:spPr/>
        <p:txBody>
          <a:bodyPr/>
          <a:lstStyle/>
          <a:p>
            <a:pPr>
              <a:buNone/>
            </a:pPr>
            <a:endParaRPr lang="en-US" altLang="zh-CN" dirty="0"/>
          </a:p>
          <a:p>
            <a:r>
              <a:rPr lang="en-US" altLang="zh-CN" dirty="0"/>
              <a:t>CSSOM</a:t>
            </a:r>
            <a:r>
              <a:rPr lang="zh-CN" altLang="en-US" dirty="0"/>
              <a:t>树和</a:t>
            </a:r>
            <a:r>
              <a:rPr lang="en-US" altLang="zh-CN" dirty="0"/>
              <a:t>DOM</a:t>
            </a:r>
            <a:r>
              <a:rPr lang="zh-CN" altLang="en-US" dirty="0"/>
              <a:t>树连接在一起形成一个</a:t>
            </a:r>
            <a:r>
              <a:rPr lang="en-US" altLang="zh-CN" dirty="0"/>
              <a:t>render </a:t>
            </a:r>
            <a:r>
              <a:rPr lang="en-US" altLang="zh-CN" dirty="0" smtClean="0"/>
              <a:t>tree</a:t>
            </a:r>
          </a:p>
          <a:p>
            <a:endParaRPr lang="en-US" altLang="zh-CN" dirty="0"/>
          </a:p>
          <a:p>
            <a:r>
              <a:rPr lang="zh-CN" altLang="en-US" dirty="0" smtClean="0"/>
              <a:t>渲</a:t>
            </a:r>
            <a:r>
              <a:rPr lang="zh-CN" altLang="en-US" dirty="0"/>
              <a:t>染树用来计算可见元素的布局并且作为将像素渲染到屏幕上的过程的输</a:t>
            </a:r>
            <a:r>
              <a:rPr lang="zh-CN" altLang="en-US" dirty="0" smtClean="0"/>
              <a:t>入</a:t>
            </a:r>
            <a:endParaRPr lang="en-US" altLang="zh-CN" dirty="0" smtClean="0"/>
          </a:p>
          <a:p>
            <a:endParaRPr lang="en-US" altLang="zh-CN" dirty="0"/>
          </a:p>
          <a:p>
            <a:r>
              <a:rPr lang="zh-CN" altLang="en-US" dirty="0" smtClean="0"/>
              <a:t>如下图所示：</a:t>
            </a:r>
            <a:endParaRPr lang="zh-CN" altLang="en-US" dirty="0"/>
          </a:p>
        </p:txBody>
      </p:sp>
      <p:sp>
        <p:nvSpPr>
          <p:cNvPr id="5" name="页脚占位符 4"/>
          <p:cNvSpPr>
            <a:spLocks noGrp="1"/>
          </p:cNvSpPr>
          <p:nvPr>
            <p:ph type="ftr" sz="quarter" idx="12"/>
          </p:nvPr>
        </p:nvSpPr>
        <p:spPr/>
        <p:txBody>
          <a:bodyPr/>
          <a:lstStyle/>
          <a:p>
            <a:r>
              <a:rPr lang="en-US" altLang="zh-CN" smtClean="0"/>
              <a:t>@AndOrLab</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2"/>
          </p:nvPr>
        </p:nvSpPr>
        <p:spPr/>
        <p:txBody>
          <a:bodyPr/>
          <a:lstStyle/>
          <a:p>
            <a:r>
              <a:rPr lang="en-US" altLang="zh-CN" dirty="0" smtClean="0"/>
              <a:t>@</a:t>
            </a:r>
            <a:r>
              <a:rPr lang="en-US" altLang="zh-CN" dirty="0" err="1" smtClean="0"/>
              <a:t>AndOrLab</a:t>
            </a:r>
            <a:endParaRPr lang="zh-CN" altLang="en-US" dirty="0"/>
          </a:p>
        </p:txBody>
      </p:sp>
      <p:sp>
        <p:nvSpPr>
          <p:cNvPr id="13" name="矩形 12"/>
          <p:cNvSpPr/>
          <p:nvPr/>
        </p:nvSpPr>
        <p:spPr>
          <a:xfrm>
            <a:off x="2057400" y="1219200"/>
            <a:ext cx="8239125" cy="430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内容占位符 11" descr="06.png"/>
          <p:cNvPicPr>
            <a:picLocks noChangeAspect="1"/>
          </p:cNvPicPr>
          <p:nvPr/>
        </p:nvPicPr>
        <p:blipFill>
          <a:blip r:embed="rId2" cstate="print"/>
          <a:stretch>
            <a:fillRect/>
          </a:stretch>
        </p:blipFill>
        <p:spPr>
          <a:xfrm>
            <a:off x="2376488" y="1443831"/>
            <a:ext cx="7620000" cy="35623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培训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演示文稿1" id="{D821A985-590A-4EED-B3E7-03D351F82486}" vid="{069758D2-1993-4576-9F1A-6317B73988B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3618</Words>
  <Application>Microsoft Office PowerPoint</Application>
  <PresentationFormat>自定义</PresentationFormat>
  <Paragraphs>468</Paragraphs>
  <Slides>50</Slides>
  <Notes>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培训主题​​</vt:lpstr>
      <vt:lpstr>性能优化之页面渲染</vt:lpstr>
      <vt:lpstr>先解释几个概念</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下图是页面渲染的基本流程</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由此引出了两个概念， repaint、reflow</vt:lpstr>
      <vt:lpstr>幻灯片 31</vt:lpstr>
      <vt:lpstr>幻灯片 32</vt:lpstr>
      <vt:lpstr>幻灯片 33</vt:lpstr>
      <vt:lpstr>幻灯片 34</vt:lpstr>
      <vt:lpstr>幻灯片 35</vt:lpstr>
      <vt:lpstr>幻灯片 36</vt:lpstr>
      <vt:lpstr>幻灯片 37</vt:lpstr>
      <vt:lpstr>幻灯片 38</vt:lpstr>
      <vt:lpstr>幻灯片 39</vt:lpstr>
      <vt:lpstr>CSS 阻塞渲染</vt:lpstr>
      <vt:lpstr>幻灯片 41</vt:lpstr>
      <vt:lpstr> </vt:lpstr>
      <vt:lpstr>幻灯片 43</vt:lpstr>
      <vt:lpstr>幻灯片 44</vt:lpstr>
      <vt:lpstr>幻灯片 45</vt:lpstr>
      <vt:lpstr>幻灯片 46</vt:lpstr>
      <vt:lpstr>幻灯片 47</vt:lpstr>
      <vt:lpstr>幻灯片 48</vt:lpstr>
      <vt:lpstr>幻灯片 49</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性能优化之页面渲染</dc:title>
  <dc:creator>Gu zhongren</dc:creator>
  <cp:lastModifiedBy>Administrator</cp:lastModifiedBy>
  <cp:revision>59</cp:revision>
  <dcterms:created xsi:type="dcterms:W3CDTF">2018-10-18T13:27:01Z</dcterms:created>
  <dcterms:modified xsi:type="dcterms:W3CDTF">2018-10-31T07:41:33Z</dcterms:modified>
</cp:coreProperties>
</file>