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72" r:id="rId6"/>
    <p:sldId id="265" r:id="rId7"/>
    <p:sldId id="261" r:id="rId8"/>
    <p:sldId id="266" r:id="rId9"/>
    <p:sldId id="327" r:id="rId10"/>
    <p:sldId id="331" r:id="rId11"/>
    <p:sldId id="330" r:id="rId12"/>
    <p:sldId id="332" r:id="rId13"/>
    <p:sldId id="333" r:id="rId14"/>
    <p:sldId id="334" r:id="rId15"/>
    <p:sldId id="362" r:id="rId16"/>
    <p:sldId id="363" r:id="rId17"/>
    <p:sldId id="365" r:id="rId18"/>
    <p:sldId id="366" r:id="rId19"/>
    <p:sldId id="368" r:id="rId20"/>
    <p:sldId id="262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2" r:id="rId31"/>
    <p:sldId id="383" r:id="rId32"/>
    <p:sldId id="384" r:id="rId33"/>
    <p:sldId id="385" r:id="rId34"/>
    <p:sldId id="387" r:id="rId35"/>
    <p:sldId id="263" r:id="rId36"/>
    <p:sldId id="388" r:id="rId37"/>
    <p:sldId id="389" r:id="rId38"/>
    <p:sldId id="390" r:id="rId39"/>
    <p:sldId id="391" r:id="rId40"/>
    <p:sldId id="392" r:id="rId41"/>
    <p:sldId id="39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348F38-3B90-457E-BF04-131EF8CB62F3}">
          <p14:sldIdLst>
            <p14:sldId id="256"/>
            <p14:sldId id="257"/>
          </p14:sldIdLst>
        </p14:section>
        <p14:section name="一、Javascript函数与对象的关系" id="{A95A8612-69C5-463E-8F93-98546C724563}">
          <p14:sldIdLst>
            <p14:sldId id="258"/>
            <p14:sldId id="272"/>
            <p14:sldId id="265"/>
          </p14:sldIdLst>
        </p14:section>
        <p14:section name="二、Javascript原型与原型链" id="{F9A08273-992E-4B39-9F56-E55233754B9F}">
          <p14:sldIdLst>
            <p14:sldId id="261"/>
            <p14:sldId id="266"/>
            <p14:sldId id="327"/>
            <p14:sldId id="331"/>
            <p14:sldId id="330"/>
            <p14:sldId id="332"/>
            <p14:sldId id="333"/>
            <p14:sldId id="334"/>
            <p14:sldId id="362"/>
            <p14:sldId id="363"/>
            <p14:sldId id="365"/>
            <p14:sldId id="366"/>
            <p14:sldId id="368"/>
          </p14:sldIdLst>
        </p14:section>
        <p14:section name="三、Javascipt中的执行上下文与作用域" id="{E0FACB49-D117-4E09-8486-A4EDBAF0A9B1}">
          <p14:sldIdLst>
            <p14:sldId id="262"/>
            <p14:sldId id="371"/>
            <p14:sldId id="372"/>
            <p14:sldId id="374"/>
            <p14:sldId id="375"/>
            <p14:sldId id="376"/>
            <p14:sldId id="377"/>
            <p14:sldId id="378"/>
            <p14:sldId id="379"/>
            <p14:sldId id="382"/>
            <p14:sldId id="383"/>
            <p14:sldId id="384"/>
            <p14:sldId id="385"/>
            <p14:sldId id="387"/>
            <p14:sldId id="380"/>
          </p14:sldIdLst>
        </p14:section>
        <p14:section name="四、闭包&#13;" id="{53CD9D6E-FD45-4BBA-8FA1-12AF8934B24A}">
          <p14:sldIdLst>
            <p14:sldId id="263"/>
            <p14:sldId id="388"/>
            <p14:sldId id="389"/>
            <p14:sldId id="390"/>
            <p14:sldId id="391"/>
            <p14:sldId id="392"/>
            <p14:sldId id="3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zhongren" initials="G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8" autoAdjust="0"/>
    <p:restoredTop sz="73224" autoAdjust="0"/>
  </p:normalViewPr>
  <p:slideViewPr>
    <p:cSldViewPr snapToGrid="0">
      <p:cViewPr varScale="1">
        <p:scale>
          <a:sx n="65" d="100"/>
          <a:sy n="65" d="100"/>
        </p:scale>
        <p:origin x="72" y="10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</a:t>
            </a:r>
            <a:r>
              <a:rPr lang="zh-CN" dirty="0" smtClean="0"/>
              <a:t>原型与闭包的理解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 dirty="0"/>
              <a:t>王海亮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>
                <a:solidFill>
                  <a:schemeClr val="tx1"/>
                </a:solidFill>
                <a:sym typeface="+mn-ea"/>
              </a:rPr>
              <a:t> 函数也是一种对象，函数的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__proto__</a:t>
            </a:r>
            <a:r>
              <a:rPr>
                <a:solidFill>
                  <a:schemeClr val="tx1"/>
                </a:solidFill>
                <a:sym typeface="+mn-ea"/>
              </a:rPr>
              <a:t>指向哪里呢？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a.</a:t>
            </a:r>
            <a:r>
              <a:rPr>
                <a:solidFill>
                  <a:schemeClr val="tx1"/>
                </a:solidFill>
                <a:sym typeface="+mn-ea"/>
              </a:rPr>
              <a:t>明确谁创建了函数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	</a:t>
            </a:r>
            <a:r>
              <a:rPr>
                <a:solidFill>
                  <a:schemeClr val="tx1"/>
                </a:solidFill>
                <a:sym typeface="+mn-ea"/>
              </a:rPr>
              <a:t>函数也是对象，是由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Function()</a:t>
            </a:r>
            <a:r>
              <a:rPr>
                <a:solidFill>
                  <a:schemeClr val="tx1"/>
                </a:solidFill>
                <a:sym typeface="+mn-ea"/>
              </a:rPr>
              <a:t>构造函数创建的。如：</a:t>
            </a: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		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dirty="0"/>
              <a:t> 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第一种是我们比较传统的函数创建方式，第二种是用</a:t>
            </a:r>
            <a:r>
              <a:rPr lang="en-US" altLang="zh-CN" dirty="0"/>
              <a:t>Function</a:t>
            </a:r>
            <a:r>
              <a:rPr dirty="0"/>
              <a:t>构造函数创建。</a:t>
            </a:r>
            <a:endParaRPr dirty="0"/>
          </a:p>
          <a:p>
            <a:pPr marL="0" indent="0">
              <a:buNone/>
            </a:pPr>
            <a:r>
              <a:rPr dirty="0"/>
              <a:t>    </a:t>
            </a:r>
            <a:endParaRPr dirty="0"/>
          </a:p>
          <a:p>
            <a:pPr marL="0" indent="0">
              <a:buNone/>
            </a:pPr>
            <a:r>
              <a:rPr dirty="0"/>
              <a:t>    </a:t>
            </a:r>
            <a:r>
              <a:rPr lang="en-US" altLang="zh-CN" dirty="0"/>
              <a:t>b.</a:t>
            </a:r>
            <a:r>
              <a:rPr dirty="0"/>
              <a:t>那么，函数的</a:t>
            </a:r>
            <a:r>
              <a:rPr lang="en-US" altLang="zh-CN" dirty="0"/>
              <a:t>__proto__</a:t>
            </a:r>
            <a:r>
              <a:rPr dirty="0"/>
              <a:t>指向的是创建它的函数的</a:t>
            </a:r>
            <a:r>
              <a:rPr lang="en-US" altLang="zh-CN" dirty="0"/>
              <a:t>prototype</a:t>
            </a:r>
            <a:r>
              <a:rPr dirty="0"/>
              <a:t>，即</a:t>
            </a:r>
            <a:r>
              <a:rPr lang="en-US" altLang="zh-CN" dirty="0"/>
              <a:t>Function.prototype</a:t>
            </a:r>
            <a:r>
              <a:rPr dirty="0"/>
              <a:t>。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2901950"/>
            <a:ext cx="401891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c.</a:t>
            </a:r>
            <a:r>
              <a:rPr dirty="0"/>
              <a:t>图示</a:t>
            </a:r>
            <a:endParaRPr dirty="0"/>
          </a:p>
          <a:p>
            <a:pPr marL="0" indent="0">
              <a:buNone/>
            </a:pPr>
            <a:r>
              <a:rPr dirty="0"/>
              <a:t>      </a:t>
            </a: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567180"/>
            <a:ext cx="4636445" cy="48600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64985" y="1859915"/>
            <a:ext cx="52578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d.</a:t>
            </a:r>
            <a:r>
              <a:rPr lang="zh-CN" altLang="en-US"/>
              <a:t>结论：</a:t>
            </a:r>
            <a:endParaRPr lang="zh-CN" altLang="en-US"/>
          </a:p>
          <a:p>
            <a:r>
              <a:rPr lang="zh-CN" altLang="en-US"/>
              <a:t>自定义函数Foo.__proto__指向Function.prototype，</a:t>
            </a:r>
            <a:endParaRPr lang="zh-CN" altLang="en-US"/>
          </a:p>
          <a:p>
            <a:r>
              <a:rPr lang="zh-CN" altLang="en-US"/>
              <a:t>Object.__proto__指向Function.prototype，</a:t>
            </a:r>
            <a:endParaRPr lang="zh-CN" altLang="en-US"/>
          </a:p>
          <a:p>
            <a:r>
              <a:rPr lang="zh-CN" altLang="en-US"/>
              <a:t>Function.__proto__指向Function.prototype，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说明：</a:t>
            </a:r>
            <a:endParaRPr lang="zh-CN" altLang="en-US"/>
          </a:p>
          <a:p>
            <a:r>
              <a:rPr lang="zh-CN" altLang="en-US"/>
              <a:t>Function也是一个函数，函数是一种对象，也有__proto__属性。既然是函数，那么它一定是被Function创建。所以——Function是被自身创建的。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4.Function.prototype指向的对象，它的__proto__是不是也指向Object.prototype？</a:t>
            </a:r>
            <a:endParaRPr lang="en-US" altLang="zh-CN" dirty="0"/>
          </a:p>
          <a:p>
            <a:pPr marL="0" indent="0">
              <a:buNone/>
            </a:pPr>
            <a:r>
              <a:rPr dirty="0"/>
              <a:t>  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答案是肯定的，因为Function.prototype指向的对象也是一个普通的被Object创建的</a:t>
            </a:r>
            <a:endParaRPr dirty="0"/>
          </a:p>
          <a:p>
            <a:pPr marL="0" indent="0">
              <a:buNone/>
            </a:pPr>
            <a:r>
              <a:rPr dirty="0"/>
              <a:t>对象，所以也遵循基本的规则。即：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0" y="3249930"/>
            <a:ext cx="3437890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“f1 instanceof Object”为什么是true呢？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065" y="1531620"/>
            <a:ext cx="4426062" cy="11880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ym typeface="+mn-ea"/>
              </a:rPr>
              <a:t>Instanceof运算符的第一个变量是一个对象，暂时称为A；第二个变量一般是一个函数，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暂时称为B。则Instanceof的判断规则是：沿着A的__proto__这条线来找，同时沿着B的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prototype这条线来找，如果两条线能找到同一个引用，即同一个对象，那么就返回true。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如果找到终点还未重合，则返回false。如下图所示：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910" y="3155950"/>
            <a:ext cx="4676140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ym typeface="+mn-ea"/>
              </a:rPr>
              <a:t>通过上以规则，你可以解释很多比较怪异的现象，例如：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具体可对照</a:t>
            </a:r>
            <a:r>
              <a:rPr lang="en-US" altLang="zh-CN" dirty="0"/>
              <a:t>ppt</a:t>
            </a:r>
            <a:r>
              <a:rPr dirty="0"/>
              <a:t>第</a:t>
            </a:r>
            <a:r>
              <a:rPr lang="en-US" altLang="zh-CN" dirty="0"/>
              <a:t>11</a:t>
            </a:r>
            <a:r>
              <a:rPr dirty="0"/>
              <a:t>页中的图片进行判别。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——Instanceof</a:t>
            </a:r>
            <a:r>
              <a:rPr dirty="0"/>
              <a:t>表示的就是一种继承关系（原型链的结构）  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2522855"/>
            <a:ext cx="6001644" cy="792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javascript</a:t>
            </a:r>
            <a:r>
              <a:rPr dirty="0"/>
              <a:t>中的继承是通过原型链来体现的。访问一个对象的属性时，先在基本属性中</a:t>
            </a:r>
            <a:endParaRPr dirty="0"/>
          </a:p>
          <a:p>
            <a:pPr marL="0" indent="0">
              <a:buNone/>
            </a:pPr>
            <a:r>
              <a:rPr dirty="0"/>
              <a:t>查找，如果没有，再沿着</a:t>
            </a:r>
            <a:r>
              <a:rPr lang="en-US" altLang="zh-CN" dirty="0"/>
              <a:t>__proto__</a:t>
            </a:r>
            <a:r>
              <a:rPr dirty="0"/>
              <a:t>这条链向上找，这就是原型链。</a:t>
            </a:r>
            <a:endParaRPr dirty="0"/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>
                <a:solidFill>
                  <a:srgbClr val="92D050"/>
                </a:solidFill>
              </a:rPr>
              <a:t>详见</a:t>
            </a:r>
            <a:r>
              <a:rPr lang="en-US" altLang="zh-CN" dirty="0">
                <a:solidFill>
                  <a:srgbClr val="92D050"/>
                </a:solidFill>
              </a:rPr>
              <a:t>javascript</a:t>
            </a:r>
            <a:r>
              <a:rPr dirty="0">
                <a:solidFill>
                  <a:srgbClr val="92D050"/>
                </a:solidFill>
              </a:rPr>
              <a:t>原型说明案例</a:t>
            </a:r>
            <a:r>
              <a:rPr lang="en-US" altLang="zh-CN" dirty="0">
                <a:solidFill>
                  <a:srgbClr val="92D050"/>
                </a:solidFill>
              </a:rPr>
              <a:t>7</a:t>
            </a:r>
            <a:r>
              <a:rPr dirty="0">
                <a:solidFill>
                  <a:srgbClr val="92D050"/>
                </a:solidFill>
              </a:rPr>
              <a:t>。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r>
              <a:rPr dirty="0">
                <a:solidFill>
                  <a:schemeClr val="tx1"/>
                </a:solidFill>
              </a:rPr>
              <a:t>图示如下：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dirty="0"/>
              <a:t>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访问f1.b时，f1的基本属性中没有b，于是沿着__proto__找到了Foo.prototype.b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3783330"/>
            <a:ext cx="5187975" cy="15120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dirty="0"/>
              <a:t>实际应用中如何区分一个属性到底是基本的还是从原型中找到的？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采用</a:t>
            </a:r>
            <a:r>
              <a:rPr lang="en-US" altLang="zh-CN" dirty="0"/>
              <a:t>hasOwnProperty</a:t>
            </a:r>
            <a:r>
              <a:rPr dirty="0"/>
              <a:t>方法。如图：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那么 f1的这个hasOwnProperty方法是从哪里来的？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对象的原型链是沿着__proto__这条线走的，因此在查找f1.hasOwnProperty属性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时，就会顺着原型链一直查找到Object.prototype。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2214245"/>
            <a:ext cx="867600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由于所有的对象的原型链都会找到</a:t>
            </a:r>
            <a:r>
              <a:rPr lang="en-US" altLang="zh-CN" dirty="0"/>
              <a:t>Object.prototype</a:t>
            </a:r>
            <a:r>
              <a:rPr dirty="0"/>
              <a:t>，因此所有的对象都会有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Object.prototype</a:t>
            </a:r>
            <a:r>
              <a:rPr dirty="0"/>
              <a:t>的方法。这就是所谓的</a:t>
            </a:r>
            <a:r>
              <a:rPr lang="en-US" altLang="zh-CN" dirty="0"/>
              <a:t>“</a:t>
            </a:r>
            <a:r>
              <a:rPr dirty="0"/>
              <a:t>继承</a:t>
            </a:r>
            <a:r>
              <a:rPr lang="en-US" altLang="zh-CN" dirty="0"/>
              <a:t>”</a:t>
            </a:r>
            <a:r>
              <a:rPr dirty="0"/>
              <a:t>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 又如，每个函数都由</a:t>
            </a:r>
            <a:r>
              <a:rPr lang="en-US" altLang="zh-CN" dirty="0"/>
              <a:t>Function</a:t>
            </a:r>
            <a:r>
              <a:rPr dirty="0"/>
              <a:t>创建，因而都会继承</a:t>
            </a:r>
            <a:r>
              <a:rPr lang="en-US" altLang="zh-CN" dirty="0"/>
              <a:t>Function.prototype</a:t>
            </a:r>
            <a:r>
              <a:rPr dirty="0"/>
              <a:t>中的方法，而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Function.prototype</a:t>
            </a:r>
            <a:r>
              <a:rPr dirty="0"/>
              <a:t>继承自</a:t>
            </a:r>
            <a:r>
              <a:rPr lang="en-US" altLang="zh-CN" dirty="0"/>
              <a:t>Object.prototype</a:t>
            </a:r>
            <a:r>
              <a:rPr dirty="0"/>
              <a:t>，因而</a:t>
            </a:r>
            <a:r>
              <a:rPr lang="en-US" altLang="zh-CN" dirty="0"/>
              <a:t>Function.prototype</a:t>
            </a:r>
            <a:r>
              <a:rPr dirty="0"/>
              <a:t>中都会存在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Object.prototype</a:t>
            </a:r>
            <a:r>
              <a:rPr dirty="0"/>
              <a:t>中的方法。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另外，如果继承的方法，不合适，可以做出修改。如果缺少，也可以自己去创建。</a:t>
            </a:r>
            <a:r>
              <a:rPr dirty="0">
                <a:solidFill>
                  <a:srgbClr val="92D050"/>
                </a:solidFill>
              </a:rPr>
              <a:t>（</a:t>
            </a:r>
            <a:r>
              <a:rPr>
                <a:solidFill>
                  <a:srgbClr val="92D050"/>
                </a:solidFill>
                <a:sym typeface="+mn-ea"/>
              </a:rPr>
              <a:t>详</a:t>
            </a:r>
            <a:endParaRPr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92D050"/>
                </a:solidFill>
                <a:sym typeface="+mn-ea"/>
              </a:rPr>
              <a:t>见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javascript</a:t>
            </a:r>
            <a:r>
              <a:rPr>
                <a:solidFill>
                  <a:srgbClr val="92D050"/>
                </a:solidFill>
                <a:sym typeface="+mn-ea"/>
              </a:rPr>
              <a:t>原型说明案例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8</a:t>
            </a:r>
            <a:r>
              <a:rPr>
                <a:solidFill>
                  <a:srgbClr val="92D050"/>
                </a:solidFill>
                <a:sym typeface="+mn-ea"/>
              </a:rPr>
              <a:t>）。</a:t>
            </a: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1260" y="2963545"/>
            <a:ext cx="9889490" cy="1153160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三</a:t>
            </a:r>
            <a:r>
              <a:rPr lang="zh-CN" altLang="en-US" sz="4400" dirty="0" smtClean="0"/>
              <a:t>、</a:t>
            </a:r>
            <a:r>
              <a:rPr lang="en-US" altLang="zh-CN" sz="4400" dirty="0" smtClean="0">
                <a:sym typeface="+mn-ea"/>
              </a:rPr>
              <a:t>Javascipt</a:t>
            </a:r>
            <a:r>
              <a:rPr sz="4400" dirty="0" smtClean="0">
                <a:sym typeface="+mn-ea"/>
              </a:rPr>
              <a:t>中的执行上下文与作用域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Javascript</a:t>
            </a:r>
            <a:r>
              <a:rPr dirty="0" smtClean="0"/>
              <a:t>函数与对象的关系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Javascript</a:t>
            </a:r>
            <a:r>
              <a:rPr dirty="0" smtClean="0"/>
              <a:t>原型与原型链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Javascipt</a:t>
            </a:r>
            <a:r>
              <a:rPr dirty="0" smtClean="0"/>
              <a:t>中的执行上下文与作用域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dirty="0" smtClean="0"/>
              <a:t>闭包</a:t>
            </a:r>
            <a:endParaRPr dirty="0" smtClean="0"/>
          </a:p>
          <a:p>
            <a:pPr marL="0" indent="0">
              <a:buFont typeface="+mj-ea"/>
              <a:buNone/>
            </a:pPr>
            <a:endParaRPr lang="en-US" altLang="zh-CN" dirty="0" smtClean="0"/>
          </a:p>
          <a:p>
            <a:pPr marL="0" indent="0">
              <a:buFont typeface="+mj-ea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中的执行上下文（环境）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dirty="0"/>
              <a:t>首先，看下</a:t>
            </a:r>
            <a:r>
              <a:rPr lang="en-US" altLang="zh-CN" dirty="0">
                <a:solidFill>
                  <a:srgbClr val="92D050"/>
                </a:solidFill>
              </a:rPr>
              <a:t>javascript</a:t>
            </a:r>
            <a:r>
              <a:rPr dirty="0">
                <a:solidFill>
                  <a:srgbClr val="92D050"/>
                </a:solidFill>
              </a:rPr>
              <a:t>闭包理解的说明案例</a:t>
            </a:r>
            <a:r>
              <a:rPr lang="en-US" altLang="zh-CN" dirty="0">
                <a:solidFill>
                  <a:srgbClr val="92D050"/>
                </a:solidFill>
              </a:rPr>
              <a:t>1</a:t>
            </a:r>
            <a:endParaRPr dirty="0"/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 js</a:t>
            </a:r>
            <a:r>
              <a:rPr dirty="0">
                <a:solidFill>
                  <a:srgbClr val="FF0000"/>
                </a:solidFill>
              </a:rPr>
              <a:t>代码段</a:t>
            </a:r>
            <a:r>
              <a:rPr dirty="0"/>
              <a:t>在执行之前，浏览器需要做一些准备工作，这些准备工作包括：</a:t>
            </a:r>
            <a:endParaRPr dirty="0"/>
          </a:p>
          <a:p>
            <a:pPr marL="0" indent="0">
              <a:buNone/>
            </a:pPr>
            <a:r>
              <a:rPr dirty="0"/>
              <a:t>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 	1</a:t>
            </a:r>
            <a:r>
              <a:rPr dirty="0"/>
              <a:t>）变量、函数表达式 </a:t>
            </a:r>
            <a:r>
              <a:rPr lang="en-US" altLang="zh-CN" dirty="0"/>
              <a:t>----</a:t>
            </a:r>
            <a:r>
              <a:rPr dirty="0"/>
              <a:t>声明，默认赋值为</a:t>
            </a:r>
            <a:r>
              <a:rPr lang="en-US" altLang="zh-CN" dirty="0"/>
              <a:t>undefined;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	2) this ----</a:t>
            </a:r>
            <a:r>
              <a:rPr dirty="0"/>
              <a:t>赋值；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	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dirty="0">
                <a:solidFill>
                  <a:schemeClr val="tx1"/>
                </a:solidFill>
              </a:rPr>
              <a:t>）函数声明 </a:t>
            </a:r>
            <a:r>
              <a:rPr lang="en-US" altLang="zh-CN" dirty="0">
                <a:solidFill>
                  <a:schemeClr val="tx1"/>
                </a:solidFill>
              </a:rPr>
              <a:t>----</a:t>
            </a:r>
            <a:r>
              <a:rPr dirty="0">
                <a:solidFill>
                  <a:schemeClr val="tx1"/>
                </a:solidFill>
              </a:rPr>
              <a:t>赋值；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r>
              <a:rPr dirty="0">
                <a:solidFill>
                  <a:schemeClr val="tx1"/>
                </a:solidFill>
              </a:rPr>
              <a:t>以上这三种数据的准备情况我们称之为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dirty="0">
                <a:solidFill>
                  <a:schemeClr val="tx1"/>
                </a:solidFill>
              </a:rPr>
              <a:t>执行上下文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dirty="0">
                <a:solidFill>
                  <a:schemeClr val="tx1"/>
                </a:solidFill>
              </a:rPr>
              <a:t>或者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dirty="0">
                <a:solidFill>
                  <a:schemeClr val="tx1"/>
                </a:solidFill>
              </a:rPr>
              <a:t>执行上下文环境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dirty="0">
                <a:solidFill>
                  <a:schemeClr val="tx1"/>
                </a:solidFill>
              </a:rPr>
              <a:t>。当然，以上准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备工作所对应的代码段是指全局代码段，那么这个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代码段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可分为哪几种情况，每种情况会有哪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dirty="0"/>
              <a:t>    </a:t>
            </a:r>
            <a:endParaRPr dirty="0"/>
          </a:p>
          <a:p>
            <a:pPr marL="0" indent="0">
              <a:buNone/>
            </a:pPr>
            <a:r>
              <a:rPr dirty="0"/>
              <a:t>些不同呢？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中的执行上下文（环境）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dirty="0"/>
              <a:t>这个</a:t>
            </a:r>
            <a:r>
              <a:rPr lang="en-US" altLang="zh-CN" dirty="0"/>
              <a:t>“</a:t>
            </a:r>
            <a:r>
              <a:rPr dirty="0"/>
              <a:t>代码段</a:t>
            </a:r>
            <a:r>
              <a:rPr lang="en-US" altLang="zh-CN" dirty="0"/>
              <a:t>”</a:t>
            </a:r>
            <a:r>
              <a:rPr dirty="0"/>
              <a:t>其实分为三种情况 </a:t>
            </a:r>
            <a:r>
              <a:rPr lang="en-US" altLang="zh-CN" dirty="0"/>
              <a:t>---- </a:t>
            </a:r>
            <a:r>
              <a:rPr dirty="0"/>
              <a:t>全局代码、函数体、</a:t>
            </a:r>
            <a:r>
              <a:rPr lang="en-US" altLang="zh-CN" dirty="0"/>
              <a:t>eval</a:t>
            </a:r>
            <a:r>
              <a:rPr dirty="0"/>
              <a:t>代码。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在函数中，除了刚才所说的全局代码中需要准备的数据之外，还会有</a:t>
            </a:r>
            <a:r>
              <a:rPr lang="en-US" altLang="zh-CN" dirty="0"/>
              <a:t>arguments</a:t>
            </a:r>
            <a:r>
              <a:rPr dirty="0"/>
              <a:t>变量和参数都需要进行赋值。</a:t>
            </a:r>
            <a:r>
              <a:rPr dirty="0">
                <a:solidFill>
                  <a:srgbClr val="92D050"/>
                </a:solidFill>
              </a:rPr>
              <a:t>（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javascript</a:t>
            </a:r>
            <a:r>
              <a:rPr>
                <a:solidFill>
                  <a:srgbClr val="92D050"/>
                </a:solidFill>
                <a:sym typeface="+mn-ea"/>
              </a:rPr>
              <a:t>闭包理解的说明案例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2</a:t>
            </a:r>
            <a:r>
              <a:rPr dirty="0">
                <a:solidFill>
                  <a:srgbClr val="92D050"/>
                </a:solidFill>
              </a:rPr>
              <a:t>）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函数每被调用一次，都会产生一个新的执行上下文环境。（不同的调用可能会有不同的参数）。</a:t>
            </a:r>
            <a:endParaRPr dirty="0"/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 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中的执行上下文（环境）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dirty="0"/>
              <a:t>总结：在代码执行之前，把将要用到的所有的变量都事先拿出来，有的直接赋值了，有的先用</a:t>
            </a:r>
            <a:r>
              <a:rPr lang="en-US" altLang="zh-CN" dirty="0"/>
              <a:t>undefined</a:t>
            </a:r>
            <a:r>
              <a:rPr dirty="0"/>
              <a:t>占个空。可将此理解为执行上下文。</a:t>
            </a:r>
            <a:endParaRPr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dirty="0">
                <a:sym typeface="+mn-ea"/>
              </a:rPr>
              <a:t>其中，全局代码的上下文环境数据为：         函数代码段在此基础上，需要附加：      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 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3152775"/>
            <a:ext cx="4933315" cy="2314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35" y="3602355"/>
            <a:ext cx="490474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this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this</a:t>
            </a:r>
            <a:r>
              <a:rPr dirty="0"/>
              <a:t>的取值分为四种情况：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</a:t>
            </a:r>
            <a:r>
              <a:rPr dirty="0"/>
              <a:t>构造函数：构造函数中的</a:t>
            </a:r>
            <a:r>
              <a:rPr lang="en-US" altLang="zh-CN" dirty="0"/>
              <a:t>this</a:t>
            </a:r>
            <a:r>
              <a:rPr dirty="0"/>
              <a:t>就代表它即将</a:t>
            </a:r>
            <a:r>
              <a:rPr lang="en-US" altLang="zh-CN" dirty="0"/>
              <a:t>new</a:t>
            </a:r>
            <a:r>
              <a:rPr dirty="0"/>
              <a:t>出来的对象。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</a:t>
            </a:r>
            <a:r>
              <a:rPr dirty="0"/>
              <a:t>函数作为对象的一个属性，并且被调用时，函数中的</a:t>
            </a:r>
            <a:r>
              <a:rPr lang="en-US" altLang="zh-CN" dirty="0"/>
              <a:t>this</a:t>
            </a:r>
            <a:r>
              <a:rPr dirty="0"/>
              <a:t>指向该对象。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dirty="0"/>
              <a:t>函数用</a:t>
            </a:r>
            <a:r>
              <a:rPr lang="en-US" altLang="zh-CN" dirty="0"/>
              <a:t>call</a:t>
            </a:r>
            <a:r>
              <a:rPr dirty="0"/>
              <a:t>或者</a:t>
            </a:r>
            <a:r>
              <a:rPr lang="en-US" altLang="zh-CN" dirty="0"/>
              <a:t>apply</a:t>
            </a:r>
            <a:r>
              <a:rPr dirty="0"/>
              <a:t>调用时，</a:t>
            </a:r>
            <a:r>
              <a:rPr lang="en-US" altLang="zh-CN" dirty="0"/>
              <a:t>this</a:t>
            </a:r>
            <a:r>
              <a:rPr dirty="0"/>
              <a:t>的值就取传入的对象。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</a:t>
            </a:r>
            <a:r>
              <a:rPr dirty="0"/>
              <a:t>全局 </a:t>
            </a:r>
            <a:r>
              <a:rPr lang="en-US" altLang="zh-CN" dirty="0"/>
              <a:t>&amp; </a:t>
            </a:r>
            <a:r>
              <a:rPr dirty="0"/>
              <a:t>调用普通函数：this是</a:t>
            </a:r>
            <a:r>
              <a:rPr lang="en-US" altLang="zh-CN" dirty="0"/>
              <a:t>W</a:t>
            </a:r>
            <a:r>
              <a:rPr dirty="0"/>
              <a:t>indow</a:t>
            </a:r>
            <a:r>
              <a:rPr lang="en-US" altLang="zh-CN" dirty="0"/>
              <a:t> </a:t>
            </a:r>
            <a:r>
              <a:rPr dirty="0"/>
              <a:t>。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olidFill>
                  <a:srgbClr val="92D05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javascript</a:t>
            </a:r>
            <a:r>
              <a:rPr>
                <a:solidFill>
                  <a:srgbClr val="92D050"/>
                </a:solidFill>
                <a:sym typeface="+mn-ea"/>
              </a:rPr>
              <a:t>闭包理解的说明案例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3</a:t>
            </a:r>
            <a:r>
              <a:rPr>
                <a:solidFill>
                  <a:srgbClr val="92D050"/>
                </a:solidFill>
                <a:sym typeface="+mn-ea"/>
              </a:rPr>
              <a:t>）</a:t>
            </a:r>
            <a:r>
              <a:rPr lang="en-US" altLang="zh-CN" dirty="0"/>
              <a:t>       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执行上下文栈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1.执行全局代码时，会产生一个执行上下文环境，每次调用函数都又会产生执行上下文环境。当函数调用完成时，这个上下文环境以及其中的数据都会被消除，再重新回到全局上下文环境。处于活动状态的执行上下文环境只有一个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这便是一个压栈出栈的过程——执行上下文栈。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3130550"/>
            <a:ext cx="550481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执行上下文栈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2. </a:t>
            </a:r>
            <a:r>
              <a:rPr dirty="0"/>
              <a:t>案例分析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1668145"/>
            <a:ext cx="4828540" cy="2257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90" y="5231765"/>
            <a:ext cx="1638300" cy="895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7550" y="4178935"/>
            <a:ext cx="4592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b.</a:t>
            </a:r>
            <a:r>
              <a:rPr lang="zh-CN" altLang="en-US"/>
              <a:t>然后是代码执行。代码执行到第12行之前，上下文环境中的变量都在执行过程中被赋值。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0255" y="4178935"/>
            <a:ext cx="4592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a.在执行代码之前，首先将创建全局上下文环境。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05" y="5091430"/>
            <a:ext cx="16478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执行上下文栈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691515" y="1466850"/>
            <a:ext cx="45929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</a:t>
            </a:r>
            <a:r>
              <a:rPr lang="zh-CN" altLang="en-US"/>
              <a:t>.执行到第13行，调用bar函数。</a:t>
            </a:r>
            <a:endParaRPr lang="zh-CN" altLang="en-US"/>
          </a:p>
          <a:p>
            <a:r>
              <a:rPr lang="zh-CN" altLang="en-US"/>
              <a:t>跳转到bar函数内部，执行函数体语句之前，会创建一个新的执行上下文环境。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2639060"/>
            <a:ext cx="2320868" cy="10800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0" y="2639060"/>
            <a:ext cx="3768701" cy="97200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94120" y="1466850"/>
            <a:ext cx="4592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将这个执行上下文环境压栈，设置为活动状态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1515" y="3963035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</a:t>
            </a:r>
            <a:r>
              <a:rPr lang="zh-CN" altLang="en-US"/>
              <a:t>.执行到第5行，又调用了fn函数。进入fn函数，在执行函数体语句之前，会创建fn函数的执行上下文环境，并压栈，设置为活动状态。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85" y="4695190"/>
            <a:ext cx="472376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执行上下文栈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15" name="文本框 14"/>
          <p:cNvSpPr txBox="1"/>
          <p:nvPr/>
        </p:nvSpPr>
        <p:spPr>
          <a:xfrm>
            <a:off x="478790" y="1448435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e</a:t>
            </a:r>
            <a:r>
              <a:rPr lang="zh-CN" altLang="en-US"/>
              <a:t>.待第5行执行完毕，即fn函数执行完毕后，此次调用fn所生成的上下文环境出栈，并且被销毁（已经用完了，就要及时销毁，释放内存）。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2237105"/>
            <a:ext cx="6438265" cy="1171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155" y="3589020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</a:t>
            </a:r>
            <a:r>
              <a:rPr lang="zh-CN" altLang="en-US"/>
              <a:t>.同理，待第13行执行完毕，即bar函数执行完毕后，调用bar函数所生成的上下文环境出栈，并且被销毁（已经用完了，就要及时销毁，释放内存）。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4361815"/>
            <a:ext cx="8104505" cy="1162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5155" y="5782310"/>
            <a:ext cx="8726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</a:rPr>
              <a:t>以上我们所演示的是一种比较理想的情况。有一种情况，而且是很常用的一种情况，无法做到这样干净利落的说销毁就销毁。这种情况就是——闭包。要说闭包，咱们还得先从自由变量和作用域说起。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作用域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javascript</a:t>
            </a:r>
            <a:r>
              <a:rPr dirty="0"/>
              <a:t>除了全局作用域之外，只有函数可以创建作用域。作用域是个抽象的概念，类似于一个</a:t>
            </a:r>
            <a:r>
              <a:rPr lang="en-US" altLang="zh-CN" dirty="0"/>
              <a:t>“</a:t>
            </a:r>
            <a:r>
              <a:rPr dirty="0"/>
              <a:t>地盘</a:t>
            </a:r>
            <a:r>
              <a:rPr lang="en-US" altLang="zh-CN" dirty="0"/>
              <a:t>”</a:t>
            </a:r>
            <a:r>
              <a:rPr dirty="0"/>
              <a:t>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2018665"/>
            <a:ext cx="4237990" cy="2162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7720" y="4312920"/>
            <a:ext cx="8726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作用域有上下级关系，上下级关系的确定就看</a:t>
            </a:r>
            <a:r>
              <a:rPr lang="zh-CN" altLang="en-US">
                <a:solidFill>
                  <a:schemeClr val="tx1"/>
                </a:solidFill>
              </a:rPr>
              <a:t>函数是在哪个作用域下</a:t>
            </a:r>
            <a:r>
              <a:rPr lang="zh-CN" altLang="en-US">
                <a:solidFill>
                  <a:srgbClr val="FF0000"/>
                </a:solidFill>
              </a:rPr>
              <a:t>创建的。</a:t>
            </a:r>
            <a:r>
              <a:rPr lang="zh-CN" altLang="en-US">
                <a:solidFill>
                  <a:schemeClr val="tx1"/>
                </a:solidFill>
              </a:rPr>
              <a:t>并非看在哪个作用域下调用。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7720" y="5098415"/>
            <a:ext cx="8726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作用域一个很大的用处就是隔离变量，不同作用域下同名变量不会有冲突。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作用域和上下文的关系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作用域在函数定义时就已经确定，而不是函数调用；而函数的执行上下文在函数每次调用时重新生成。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728345" y="5498465"/>
            <a:ext cx="8726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结合以上案例，分析执行上下文与作用域的关系如下：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 descr="案例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0" y="2002155"/>
            <a:ext cx="4450648" cy="3348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一、</a:t>
            </a:r>
            <a:r>
              <a:rPr lang="en-US" altLang="zh-CN" sz="4800" dirty="0" smtClean="0"/>
              <a:t>Javascript</a:t>
            </a:r>
            <a:r>
              <a:rPr sz="4800" dirty="0" smtClean="0">
                <a:sym typeface="+mn-ea"/>
              </a:rPr>
              <a:t>函数与对象的关系</a:t>
            </a:r>
            <a:endParaRPr lang="zh-CN" altLang="en-US" sz="4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250190" y="924560"/>
            <a:ext cx="11721465" cy="550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作用域和上下文的关系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1430020"/>
            <a:ext cx="1120013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作用域和上下文的关系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88670" y="1612265"/>
            <a:ext cx="98837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作用域只是一个“地盘”，一个抽象的概念，其中没有变量。要通过作用域对应的执行上下文环境来获取变量的值。同一个作用域下，不同的调用会产生不同的执行上下文环境，继而产生不同的变量的值。所以，作用域中变量的值是在执行过程中产生的确定的，而作用域却是在函数创建时就确定了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373570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如果要查找一个作用域下某个变量的值，就需要找到这个作用域对应的执行上下文环境，再在其中寻找变量的值。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从自由变量到作用域链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61226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自由变量：在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作用域中使用的变量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，却没有在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作用域中声明（在其他作用域中声明的），对于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作用域来说，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就是一个自由变量。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3075940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自由变量的取值要到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zh-CN" altLang="en-US" sz="2000">
                <a:solidFill>
                  <a:schemeClr val="tx1"/>
                </a:solidFill>
              </a:rPr>
              <a:t>这个函数的作用域中取值，而不是调用。这和作用域上下级的确定关系原则是一致的。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Javascipt</a:t>
            </a:r>
            <a:r>
              <a:rPr dirty="0" smtClean="0">
                <a:sym typeface="+mn-ea"/>
              </a:rPr>
              <a:t>中的执行上下文与作用域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从自由变量到作用域链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2938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作用域链：自由变量如果跨一步没有找到，会接着跨，直跨到全局作用域为止。这个一步一步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r>
              <a:rPr lang="zh-CN" altLang="en-US" sz="2000">
                <a:solidFill>
                  <a:schemeClr val="tx1"/>
                </a:solidFill>
              </a:rPr>
              <a:t>跨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r>
              <a:rPr lang="zh-CN" altLang="en-US" sz="2000">
                <a:solidFill>
                  <a:schemeClr val="tx1"/>
                </a:solidFill>
              </a:rPr>
              <a:t>的路线，称之为作用域链。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670" y="2293620"/>
            <a:ext cx="988377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假设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为变量，则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取值过程如下：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第一步：在当前作用域查找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，如果有则获取并结束。如果没有则继续。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第二步：如果当前作用域是全局作用域，则证明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未定义，结束；否则继续。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第三步：（不是全局作用域，那就是函数作用域）将创建该函数的作用域作为当前作用域，继续跳转至第一步。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910" y="3658870"/>
            <a:ext cx="442849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闭包的概念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612265"/>
            <a:ext cx="98837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一个拥有许多变量和绑定了这些变量的环境的表达式（通常是一个函数），因而这些变量也是该表达式的一部分。闭包的特点：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1. 作为一个函数变量的一个引用，当函数返回时，其处于激活状态。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　　2. 一个闭包就是当一个函数返回时，一个没有释放资源的栈区。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3868420"/>
            <a:ext cx="98837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简单的说，Javascript允许使用内部函数---即函数定义和函数表达式位于另一个函数的函数体内。而且，这些内部函数可以访问它们所在的外部函数中声明的所有局部变量、参数和声明的其他内部函数。当其中一个这样的内部函数在包含它们的外部函数之外被调用时，就会形成闭包。</a:t>
            </a:r>
            <a:endParaRPr lang="zh-CN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闭包的常见应用方式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59865"/>
            <a:ext cx="98837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chemeClr val="tx1"/>
                </a:solidFill>
              </a:rPr>
              <a:t>常见的两种方式：a.函数作为返回值，b.函数作为参数传递</a:t>
            </a:r>
            <a:endParaRPr lang="zh-CN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670" y="2054860"/>
            <a:ext cx="22485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a.</a:t>
            </a:r>
            <a:r>
              <a:rPr lang="zh-CN" altLang="en-US" sz="2000">
                <a:solidFill>
                  <a:schemeClr val="tx1"/>
                </a:solidFill>
              </a:rPr>
              <a:t>函数作为返回值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0" y="2054860"/>
            <a:ext cx="22485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b.</a:t>
            </a:r>
            <a:r>
              <a:rPr lang="zh-CN" altLang="en-US" sz="2000">
                <a:solidFill>
                  <a:schemeClr val="tx1"/>
                </a:solidFill>
              </a:rPr>
              <a:t>函数作为返回值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3031490"/>
            <a:ext cx="3136810" cy="2088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3031490"/>
            <a:ext cx="2589650" cy="255601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闭包中的作用域与执行上下文环境分析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4462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chemeClr val="tx1"/>
                </a:solidFill>
              </a:rPr>
              <a:t>有些情况下，函数调用完成之后，其执行上下文环境不会接着被销毁。这就是需要理解闭包的核心内容。</a:t>
            </a:r>
            <a:endParaRPr lang="zh-CN" sz="20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205" y="1983740"/>
            <a:ext cx="2713990" cy="3637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670" y="5789295"/>
            <a:ext cx="98837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olidFill>
                  <a:schemeClr val="tx1"/>
                </a:solidFill>
              </a:rPr>
              <a:t>分析上图代码中的作用域与执行上下文环境如下：</a:t>
            </a:r>
            <a:endParaRPr lang="zh-CN" sz="2000">
              <a:solidFill>
                <a:schemeClr val="tx1"/>
              </a:solidFill>
            </a:endParaRPr>
          </a:p>
          <a:p>
            <a:endParaRPr 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闭包中的作用域与执行上下文环境分析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44625"/>
            <a:ext cx="42710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a:代码执行前生成全局上下文环境，并在执行时对其中的变量进行赋值。此时全局上下文环境是活动状态。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" y="2653030"/>
            <a:ext cx="2713990" cy="3637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66790" y="1444625"/>
            <a:ext cx="42710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b:执行第17行代码时，调用fn()，产生fn()执行上下文环境，压栈，并设置为活动状态。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0" y="2653030"/>
            <a:ext cx="5114290" cy="36379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闭包中的作用域与执行上下文环境分析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44625"/>
            <a:ext cx="42710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c:第三步，执行完第17行，fn()调用完成。按理说应该销毁掉fn()的执行上下文环境，但是这里因为执行fn()时，</a:t>
            </a:r>
            <a:r>
              <a:rPr lang="en-US" altLang="zh-CN" sz="2000">
                <a:solidFill>
                  <a:srgbClr val="FF0000"/>
                </a:solidFill>
              </a:rPr>
              <a:t>返回的是一个函数</a:t>
            </a:r>
            <a:r>
              <a:rPr lang="en-US" altLang="zh-CN" sz="2000">
                <a:solidFill>
                  <a:schemeClr val="tx1"/>
                </a:solidFill>
              </a:rPr>
              <a:t>。返回的这个函数体中，还有一个自由变量max要引用fn作用域下的fn()上下文环境中的max。因此，这个max不能被销毁，销毁了之后bar函数中的max就找不到值了。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因此，这里的fn()上下文环境不能被销毁，还依然存在与执行上下文栈中。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8765" y="1444625"/>
            <a:ext cx="6685915" cy="36283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0910" y="5809615"/>
            <a:ext cx="73640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之后的过程同普通情况，不再赘述。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</a:t>
            </a:r>
            <a:r>
              <a:rPr lang="en-US" altLang="zh-CN" dirty="0" smtClean="0">
                <a:sym typeface="+mn-ea"/>
              </a:rPr>
              <a:t>Javascript</a:t>
            </a:r>
            <a:r>
              <a:rPr dirty="0" smtClean="0">
                <a:sym typeface="+mn-ea"/>
              </a:rPr>
              <a:t>函数与对象的关系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dirty="0"/>
              <a:t>中的对象理解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对象</a:t>
            </a:r>
            <a:r>
              <a:rPr lang="en-US" altLang="zh-CN" dirty="0"/>
              <a:t>--</a:t>
            </a:r>
            <a:r>
              <a:rPr dirty="0"/>
              <a:t>若干属性的集合。   </a:t>
            </a:r>
            <a:r>
              <a:rPr lang="en-US" altLang="zh-CN" dirty="0"/>
              <a:t>	</a:t>
            </a:r>
            <a:r>
              <a:rPr dirty="0"/>
              <a:t>    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 javascript</a:t>
            </a:r>
            <a:r>
              <a:rPr dirty="0"/>
              <a:t>比较随意，数组是对象，函数是对象，对象还是对象。</a:t>
            </a:r>
            <a:r>
              <a:rPr dirty="0">
                <a:solidFill>
                  <a:srgbClr val="00B050"/>
                </a:solidFill>
              </a:rPr>
              <a:t>（</a:t>
            </a:r>
            <a:r>
              <a:rPr>
                <a:solidFill>
                  <a:srgbClr val="00B050"/>
                </a:solidFill>
                <a:sym typeface="+mn-ea"/>
              </a:rPr>
              <a:t>详见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javascript</a:t>
            </a:r>
            <a:r>
              <a:rPr>
                <a:solidFill>
                  <a:srgbClr val="00B050"/>
                </a:solidFill>
                <a:sym typeface="+mn-ea"/>
              </a:rPr>
              <a:t>原型说明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--</a:t>
            </a:r>
            <a:r>
              <a:rPr>
                <a:solidFill>
                  <a:srgbClr val="00B050"/>
                </a:solidFill>
                <a:sym typeface="+mn-ea"/>
              </a:rPr>
              <a:t>案例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1</a:t>
            </a:r>
            <a:r>
              <a:rPr>
                <a:solidFill>
                  <a:srgbClr val="00B050"/>
                </a:solidFill>
                <a:sym typeface="+mn-ea"/>
              </a:rPr>
              <a:t>）</a:t>
            </a: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对象中一切都是属性，只有属性，没有方法，方法也是一种属性。</a:t>
            </a:r>
            <a:endParaRPr dirty="0"/>
          </a:p>
          <a:p>
            <a:pPr marL="0" indent="0">
              <a:buNone/>
            </a:pP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dirty="0">
                <a:solidFill>
                  <a:schemeClr val="tx1"/>
                </a:solidFill>
              </a:rPr>
              <a:t>中的对象可以任意扩展属性，包括函数。</a:t>
            </a:r>
            <a:r>
              <a:rPr>
                <a:solidFill>
                  <a:srgbClr val="00B050"/>
                </a:solidFill>
                <a:sym typeface="+mn-ea"/>
              </a:rPr>
              <a:t>（详见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javascript</a:t>
            </a:r>
            <a:r>
              <a:rPr>
                <a:solidFill>
                  <a:srgbClr val="00B050"/>
                </a:solidFill>
                <a:sym typeface="+mn-ea"/>
              </a:rPr>
              <a:t>原型说明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--</a:t>
            </a:r>
            <a:r>
              <a:rPr>
                <a:solidFill>
                  <a:srgbClr val="00B050"/>
                </a:solidFill>
                <a:sym typeface="+mn-ea"/>
              </a:rPr>
              <a:t>案例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2</a:t>
            </a:r>
            <a:r>
              <a:rPr>
                <a:solidFill>
                  <a:srgbClr val="00B050"/>
                </a:solidFill>
                <a:sym typeface="+mn-ea"/>
              </a:rPr>
              <a:t>）</a:t>
            </a: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+mn-ea"/>
              </a:rPr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闭包中的作用域与执行上下文环境分析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88670" y="1444625"/>
            <a:ext cx="945197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创建bar函数是在执行fn()时创建的。fn()早就执行结束了，但是fn()执行上下文环境还存在与栈中，因此bar(15)时，max可以查找到。如果fn()上下文环境销毁了，那么max就找不到了。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使用闭包会增加内容开销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Javascript</a:t>
            </a:r>
            <a:r>
              <a:rPr dirty="0" smtClean="0">
                <a:sym typeface="+mn-ea"/>
              </a:rPr>
              <a:t>函数与对象的关系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6" name="内容占位符 1"/>
          <p:cNvSpPr>
            <a:spLocks noGrp="1"/>
          </p:cNvSpPr>
          <p:nvPr/>
        </p:nvSpPr>
        <p:spPr>
          <a:xfrm>
            <a:off x="479062" y="107965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函数和对象的关系</a:t>
            </a:r>
            <a:endParaRPr lang="en-US" altLang="zh-CN" dirty="0" smtClean="0"/>
          </a:p>
          <a:p>
            <a:pPr lvl="1"/>
            <a:r>
              <a:rPr lang="zh-CN" altLang="en-US" dirty="0"/>
              <a:t>函数是一种对象。</a:t>
            </a:r>
            <a:endParaRPr lang="zh-CN" altLang="en-US" dirty="0"/>
          </a:p>
          <a:p>
            <a:pPr lvl="1"/>
            <a:r>
              <a:rPr lang="zh-CN" altLang="en-US" dirty="0" smtClean="0"/>
              <a:t>所有对象的创建都需要通过一个构造函数，虽然通过语法糖可以省略掉构造函数，但构造函数确实存在的。构造函数本身也是一个对象（可以称之为函数对象），函数对象也可以通过它的构造函数Function()来创建。Javascript内置了不少函数对象，如Object()、String()、Array()、Function()等，它们既是对象，也可以作为构造函数用来构造其他对象。另外，我们也可以定义自己的构造函数。</a:t>
            </a:r>
            <a:r>
              <a:rPr lang="zh-CN" altLang="en-US" dirty="0" smtClean="0">
                <a:solidFill>
                  <a:srgbClr val="92D050"/>
                </a:solidFill>
              </a:rPr>
              <a:t>（详见javascript原型说明--案例3、案例4）</a:t>
            </a:r>
            <a:endParaRPr lang="zh-CN" altLang="en-US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二、</a:t>
            </a:r>
            <a:r>
              <a:rPr lang="en-US" altLang="zh-CN" sz="4800" dirty="0"/>
              <a:t>Javascript</a:t>
            </a:r>
            <a:r>
              <a:rPr lang="zh-CN" altLang="en-US" sz="4800" dirty="0"/>
              <a:t>原型与原型链</a:t>
            </a:r>
            <a:endParaRPr lang="zh-CN" altLang="en-US" sz="4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  <a:r>
              <a:rPr dirty="0" smtClean="0"/>
              <a:t>原型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每个函数都有一个属性叫做</a:t>
            </a:r>
            <a:r>
              <a:rPr lang="en-US" altLang="zh-CN" dirty="0" smtClean="0"/>
              <a:t>prototype</a:t>
            </a:r>
            <a:r>
              <a:rPr dirty="0" smtClean="0"/>
              <a:t>，这个</a:t>
            </a:r>
            <a:r>
              <a:rPr lang="en-US" altLang="zh-CN" dirty="0" smtClean="0"/>
              <a:t>prototype</a:t>
            </a:r>
            <a:r>
              <a:rPr dirty="0" smtClean="0"/>
              <a:t>的属性值是一个对象，默认的有一个叫做</a:t>
            </a:r>
            <a:r>
              <a:rPr lang="en-US" altLang="zh-CN" dirty="0" smtClean="0"/>
              <a:t>constructor</a:t>
            </a:r>
            <a:r>
              <a:rPr dirty="0" smtClean="0"/>
              <a:t>的属性，指向这个函数本身。</a:t>
            </a:r>
            <a:endParaRPr dirty="0" smtClean="0"/>
          </a:p>
          <a:p>
            <a:pPr marL="457200" lvl="1" indent="0">
              <a:buNone/>
            </a:pPr>
            <a:r>
              <a:rPr lang="zh-CN" altLang="en-US" dirty="0" smtClean="0"/>
              <a:t>   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										</a:t>
            </a:r>
            <a:r>
              <a:rPr dirty="0" smtClean="0"/>
              <a:t>函数                       原型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原型一般作为对象（属性的集合），除了</a:t>
            </a:r>
            <a:r>
              <a:rPr lang="en-US" altLang="zh-CN" dirty="0" smtClean="0"/>
              <a:t>constructor</a:t>
            </a:r>
            <a:r>
              <a:rPr dirty="0" smtClean="0"/>
              <a:t>属性外，还会有其他的属性，如</a:t>
            </a:r>
            <a:r>
              <a:rPr lang="en-US" altLang="zh-CN" dirty="0" smtClean="0"/>
              <a:t>Object</a:t>
            </a:r>
            <a:r>
              <a:rPr dirty="0" smtClean="0"/>
              <a:t>构造函数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proto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286000"/>
            <a:ext cx="5485765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4533265"/>
            <a:ext cx="551434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prototype</a:t>
            </a:r>
            <a:r>
              <a:rPr dirty="0" smtClean="0"/>
              <a:t>原型</a:t>
            </a:r>
            <a:endParaRPr lang="en-US" altLang="zh-CN" dirty="0" smtClean="0"/>
          </a:p>
          <a:p>
            <a:pPr lvl="1"/>
            <a:r>
              <a:rPr dirty="0" smtClean="0"/>
              <a:t>函数中的prototype中的属性可通过该函数new出来的对象来进行调用。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zh-CN" altLang="en-US" dirty="0" smtClean="0">
                <a:solidFill>
                  <a:srgbClr val="92D050"/>
                </a:solidFill>
              </a:rPr>
              <a:t>详见案例</a:t>
            </a:r>
            <a:r>
              <a:rPr lang="en-US" altLang="zh-CN" dirty="0" smtClean="0">
                <a:solidFill>
                  <a:srgbClr val="92D050"/>
                </a:solidFill>
              </a:rPr>
              <a:t>4</a:t>
            </a:r>
            <a:r>
              <a:rPr dirty="0" smtClean="0">
                <a:solidFill>
                  <a:srgbClr val="92D050"/>
                </a:solidFill>
              </a:rPr>
              <a:t>、</a:t>
            </a:r>
            <a:r>
              <a:rPr lang="en-US" altLang="zh-CN" dirty="0" smtClean="0">
                <a:solidFill>
                  <a:srgbClr val="92D050"/>
                </a:solidFill>
              </a:rPr>
              <a:t>5)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dirty="0" smtClean="0">
                <a:solidFill>
                  <a:schemeClr val="tx1"/>
                </a:solidFill>
              </a:rPr>
              <a:t>    原因是：每个对象都有一个隐藏的属性--“__proto__”，这个属性引用了创建这个对象的函</a:t>
            </a:r>
            <a:r>
              <a:rPr lang="en-US" altLang="zh-CN" dirty="0" smtClean="0">
                <a:solidFill>
                  <a:schemeClr val="tx1"/>
                </a:solidFill>
              </a:rPr>
              <a:t>	      		</a:t>
            </a:r>
            <a:r>
              <a:rPr dirty="0" smtClean="0">
                <a:solidFill>
                  <a:schemeClr val="tx1"/>
                </a:solidFill>
              </a:rPr>
              <a:t>数的原型 prototype,即：</a:t>
            </a:r>
            <a:endParaRPr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ts val="1800"/>
              </a:lnSpc>
              <a:spcAft>
                <a:spcPts val="300"/>
              </a:spcAft>
              <a:buNone/>
            </a:pPr>
            <a:r>
              <a:rPr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			</a:t>
            </a:r>
            <a:r>
              <a:rPr dirty="0" smtClean="0">
                <a:solidFill>
                  <a:schemeClr val="tx1"/>
                </a:solidFill>
              </a:rPr>
              <a:t>function Fn() {}; var fn = new Fn();  则fn.__proto__ ===Fn.prototype;</a:t>
            </a:r>
            <a:endParaRPr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dirty="0" smtClean="0"/>
          </a:p>
          <a:p>
            <a:pPr marL="0" lvl="1" indent="0">
              <a:buNone/>
            </a:pPr>
            <a:r>
              <a:rPr lang="en-US" altLang="zh-CN" dirty="0" smtClean="0"/>
              <a:t>	</a:t>
            </a:r>
            <a:endParaRPr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								</a:t>
            </a: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8790" y="924560"/>
            <a:ext cx="11233785" cy="5657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dirty="0"/>
              <a:t>每个函数function都有一个prototype，即原型；而每个对象都有一个__proto__，可称为隐式原型。   </a:t>
            </a:r>
            <a:r>
              <a:rPr lang="en-US" altLang="zh-CN" dirty="0"/>
              <a:t>	</a:t>
            </a:r>
            <a:r>
              <a:rPr dirty="0"/>
              <a:t> 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t>每个对象的__proto__属性，都指向创建该对象的构造函数的prototype。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endParaRPr dirty="0"/>
          </a:p>
          <a:p>
            <a:pPr marL="0" indent="0">
              <a:buNone/>
            </a:pP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2. </a:t>
            </a:r>
            <a:r>
              <a:rPr>
                <a:solidFill>
                  <a:srgbClr val="FF0000"/>
                </a:solidFill>
                <a:sym typeface="+mn-ea"/>
              </a:rPr>
              <a:t>自定义构造函数的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prototype</a:t>
            </a:r>
            <a:r>
              <a:rPr>
                <a:solidFill>
                  <a:srgbClr val="FF0000"/>
                </a:solidFill>
                <a:sym typeface="+mn-ea"/>
              </a:rPr>
              <a:t>这一对象，本质上是由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</a:t>
            </a:r>
            <a:r>
              <a:rPr>
                <a:solidFill>
                  <a:srgbClr val="FF0000"/>
                </a:solidFill>
                <a:sym typeface="+mn-ea"/>
              </a:rPr>
              <a:t>对象创建的，所以它的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指向的就是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Object.prototype</a:t>
            </a:r>
            <a:r>
              <a:rPr>
                <a:solidFill>
                  <a:srgbClr val="FF0000"/>
                </a:solidFill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</a:t>
            </a:r>
            <a:r>
              <a:rPr>
                <a:solidFill>
                  <a:srgbClr val="FF0000"/>
                </a:solidFill>
                <a:sym typeface="+mn-ea"/>
              </a:rPr>
              <a:t>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</a:t>
            </a:r>
            <a:r>
              <a:rPr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prototype</a:t>
            </a:r>
            <a:r>
              <a:rPr>
                <a:solidFill>
                  <a:srgbClr val="FF0000"/>
                </a:solidFill>
                <a:sym typeface="+mn-ea"/>
              </a:rPr>
              <a:t>也是一个对象，那么它的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指向哪里？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Object.prototype</a:t>
            </a:r>
            <a:r>
              <a:rPr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的指向是一个特例，指向的是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null.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(</a:t>
            </a:r>
            <a:r>
              <a:rPr>
                <a:solidFill>
                  <a:srgbClr val="92D050"/>
                </a:solidFill>
                <a:sym typeface="+mn-ea"/>
              </a:rPr>
              <a:t>详见javascript原型说明--案例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6)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2141220"/>
            <a:ext cx="4676140" cy="28663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AndOrLab</Template>
  <TotalTime>0</TotalTime>
  <Words>8015</Words>
  <Application>WPS 演示</Application>
  <PresentationFormat>宽屏</PresentationFormat>
  <Paragraphs>811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Arial</vt:lpstr>
      <vt:lpstr>微软雅黑</vt:lpstr>
      <vt:lpstr>Arial Unicode MS</vt:lpstr>
      <vt:lpstr>Arial Black</vt:lpstr>
      <vt:lpstr>黑体</vt:lpstr>
      <vt:lpstr>等线</vt:lpstr>
      <vt:lpstr>培训主题​​</vt:lpstr>
      <vt:lpstr>Javascript原型与闭包的理解</vt:lpstr>
      <vt:lpstr>目录</vt:lpstr>
      <vt:lpstr>一、Javascript函数与对象的关系</vt:lpstr>
      <vt:lpstr>一、Javascript函数与对象的关系</vt:lpstr>
      <vt:lpstr>一、Javascript函数与对象的关系</vt:lpstr>
      <vt:lpstr>二、Javascript原型与原型链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三、Javascipt中的执行上下文与作用域</vt:lpstr>
      <vt:lpstr>四、闭包</vt:lpstr>
      <vt:lpstr>三、Javascipt中的执行上下文与作用域</vt:lpstr>
      <vt:lpstr>三、Javascipt中的执行上下文与作用域</vt:lpstr>
      <vt:lpstr>三、Javascipt中的执行上下文与作用域</vt:lpstr>
      <vt:lpstr>四、闭包</vt:lpstr>
      <vt:lpstr>四、闭包</vt:lpstr>
      <vt:lpstr>四、闭包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自动化测试Jest及其应用</dc:title>
  <dc:creator>Gu zhongren</dc:creator>
  <cp:lastModifiedBy>Administrator</cp:lastModifiedBy>
  <cp:revision>70</cp:revision>
  <dcterms:created xsi:type="dcterms:W3CDTF">2018-10-23T09:52:00Z</dcterms:created>
  <dcterms:modified xsi:type="dcterms:W3CDTF">2018-11-06T11:03:18Z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