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65" r:id="rId4"/>
    <p:sldId id="258" r:id="rId5"/>
    <p:sldId id="259" r:id="rId6"/>
    <p:sldId id="260" r:id="rId7"/>
    <p:sldId id="263" r:id="rId8"/>
    <p:sldId id="264" r:id="rId9"/>
    <p:sldId id="271" r:id="rId10"/>
    <p:sldId id="272" r:id="rId11"/>
    <p:sldId id="273" r:id="rId12"/>
    <p:sldId id="275" r:id="rId13"/>
    <p:sldId id="276" r:id="rId14"/>
    <p:sldId id="277" r:id="rId15"/>
    <p:sldId id="280" r:id="rId16"/>
    <p:sldId id="286" r:id="rId17"/>
    <p:sldId id="278" r:id="rId18"/>
    <p:sldId id="279" r:id="rId19"/>
    <p:sldId id="284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350"/>
    <a:srgbClr val="17C913"/>
    <a:srgbClr val="547E96"/>
    <a:srgbClr val="2747BE"/>
    <a:srgbClr val="78A444"/>
    <a:srgbClr val="060C3A"/>
    <a:srgbClr val="E9F10D"/>
    <a:srgbClr val="F83906"/>
    <a:srgbClr val="FFF8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73224" autoAdjust="0"/>
  </p:normalViewPr>
  <p:slideViewPr>
    <p:cSldViewPr snapToGrid="0">
      <p:cViewPr varScale="1">
        <p:scale>
          <a:sx n="77" d="100"/>
          <a:sy n="77" d="100"/>
        </p:scale>
        <p:origin x="2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40989"/>
            <a:ext cx="9144000" cy="1374753"/>
          </a:xfrm>
        </p:spPr>
        <p:txBody>
          <a:bodyPr/>
          <a:lstStyle/>
          <a:p>
            <a:r>
              <a:rPr lang="zh-CN" altLang="en-US"/>
              <a:t>常见布局之</a:t>
            </a:r>
            <a:r>
              <a:rPr lang="en-US" altLang="zh-CN"/>
              <a:t>grid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/>
              <a:t>安晓妮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83515" y="334010"/>
            <a:ext cx="5211445" cy="827405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GridItem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2880" y="1160780"/>
            <a:ext cx="11856720" cy="5421630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</a:pPr>
            <a:r>
              <a:rPr lang="en-US" altLang="zh-CN"/>
              <a:t>(3) grid-area: &lt;name&gt; | &lt;row-start&gt; / &lt;column-start&gt; / &lt;row-end&gt; / 			  &lt;column-end&gt;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(4) justify-self / alig-self: start | end | center | stretch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3715403187-5a65937d79fe2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634615"/>
            <a:ext cx="3521075" cy="1588135"/>
          </a:xfrm>
          <a:prstGeom prst="rect">
            <a:avLst/>
          </a:prstGeom>
        </p:spPr>
      </p:pic>
      <p:pic>
        <p:nvPicPr>
          <p:cNvPr id="7" name="图片 6" descr="547912870-5a65937d50852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2635250"/>
            <a:ext cx="3963035" cy="1588135"/>
          </a:xfrm>
          <a:prstGeom prst="rect">
            <a:avLst/>
          </a:prstGeom>
        </p:spPr>
      </p:pic>
      <p:pic>
        <p:nvPicPr>
          <p:cNvPr id="8" name="图片 7" descr="1352878117-5a65937d27b22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07255"/>
            <a:ext cx="3521710" cy="1588135"/>
          </a:xfrm>
          <a:prstGeom prst="rect">
            <a:avLst/>
          </a:prstGeom>
        </p:spPr>
      </p:pic>
      <p:pic>
        <p:nvPicPr>
          <p:cNvPr id="9" name="图片 8" descr="2230056113-5a659375ea466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4707255"/>
            <a:ext cx="3963035" cy="1588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9080" y="90170"/>
            <a:ext cx="5364480" cy="841375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兼容性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59715" y="931545"/>
            <a:ext cx="11687810" cy="5544185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9492879-d046f334e685d8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931545"/>
            <a:ext cx="11689715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90195" y="181610"/>
            <a:ext cx="6477000" cy="82677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flex Container</a:t>
            </a:r>
            <a:r>
              <a:rPr lang="zh-CN" altLang="en-US" sz="3200"/>
              <a:t>属性</a:t>
            </a:r>
            <a:endParaRPr lang="en-US" altLang="zh-CN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90195" y="1101725"/>
            <a:ext cx="11794490" cy="5480050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(1) </a:t>
            </a:r>
            <a:r>
              <a:rPr lang="zh-CN" altLang="en-US"/>
              <a:t>display: flex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(2) flex-direction: row | row-reverse | column | column-reverse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(3) flex-wrap: nowrap | wrap | </a:t>
            </a:r>
            <a:r>
              <a:rPr lang="en-US" altLang="zh-CN">
                <a:sym typeface="+mn-ea"/>
              </a:rPr>
              <a:t>wrap-reverse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(4) flex-flow: flex-direction  flex-wrap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(5) justify-content / </a:t>
            </a:r>
            <a:r>
              <a:rPr lang="en-US" altLang="zh-CN">
                <a:sym typeface="+mn-ea"/>
              </a:rPr>
              <a:t>align-items / align-content</a:t>
            </a:r>
            <a:r>
              <a:rPr lang="en-US" altLang="zh-CN"/>
              <a:t>: flex-start | flex-end | center | 	space-around | </a:t>
            </a:r>
            <a:r>
              <a:rPr lang="en-US" altLang="zh-CN">
                <a:sym typeface="+mn-ea"/>
              </a:rPr>
              <a:t>space-between</a:t>
            </a:r>
            <a:endParaRPr lang="en-US" altLang="zh-CN">
              <a:sym typeface="+mn-ea"/>
            </a:endParaRPr>
          </a:p>
          <a:p>
            <a:pPr algn="l" fontAlgn="auto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35915" y="334645"/>
            <a:ext cx="6339205" cy="675005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对比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35280" y="1009650"/>
            <a:ext cx="11657965" cy="5466080"/>
          </a:xfrm>
        </p:spPr>
        <p:txBody>
          <a:bodyPr>
            <a:normAutofit/>
          </a:bodyPr>
          <a:p>
            <a:pPr algn="l" fontAlgn="auto">
              <a:lnSpc>
                <a:spcPct val="130000"/>
              </a:lnSpc>
            </a:pPr>
            <a:r>
              <a:rPr lang="zh-CN" altLang="en-US"/>
              <a:t>不同：</a:t>
            </a:r>
            <a:r>
              <a:rPr lang="en-US" altLang="zh-CN"/>
              <a:t>grid </a:t>
            </a:r>
            <a:r>
              <a:rPr lang="zh-CN" altLang="en-US"/>
              <a:t>是二维布局，可以同时在行和列创建布局。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en-US" altLang="zh-CN"/>
              <a:t>flex</a:t>
            </a:r>
            <a:r>
              <a:rPr lang="zh-CN" altLang="en-US"/>
              <a:t>是一维布局，适合在一个方向上放置项目。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相似： 子元素对齐方式。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 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120" y="3225800"/>
            <a:ext cx="4953635" cy="2646045"/>
          </a:xfrm>
          <a:prstGeom prst="rect">
            <a:avLst/>
          </a:prstGeom>
        </p:spPr>
      </p:pic>
      <p:pic>
        <p:nvPicPr>
          <p:cNvPr id="6" name="图片 5" descr="1170260-20171226130721931-295966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3225800"/>
            <a:ext cx="6081395" cy="2646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62000" y="593725"/>
            <a:ext cx="4832350" cy="735330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使用场景是？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815715" y="1995805"/>
            <a:ext cx="4117975" cy="3018790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715" y="1995805"/>
            <a:ext cx="4117975" cy="3018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1480" y="136525"/>
            <a:ext cx="11475085" cy="6250940"/>
          </a:xfrm>
        </p:spPr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0VJ76W{0$}P85GUEE7@8F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35890"/>
            <a:ext cx="11475085" cy="6251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35915" y="243205"/>
            <a:ext cx="10332085" cy="75057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</a:t>
            </a:r>
            <a:r>
              <a:rPr lang="zh-CN" altLang="en-US" sz="3200"/>
              <a:t>布局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25475" y="1127760"/>
            <a:ext cx="11249660" cy="5110480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4840" y="1125220"/>
            <a:ext cx="3413760" cy="701675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4840" y="5521960"/>
            <a:ext cx="3413760" cy="716280"/>
          </a:xfrm>
          <a:prstGeom prst="rect">
            <a:avLst/>
          </a:prstGeom>
          <a:solidFill>
            <a:srgbClr val="060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38600" y="1125220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64480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93535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97495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223375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549255" y="1127125"/>
            <a:ext cx="1325880" cy="69977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64480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038600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7161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89749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22337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54925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38600" y="1828800"/>
            <a:ext cx="1028700" cy="457200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067300" y="1828800"/>
            <a:ext cx="3688715" cy="457200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56015" y="1828165"/>
            <a:ext cx="1996440" cy="457835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752455" y="1826260"/>
            <a:ext cx="1122680" cy="4756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038600" y="2286000"/>
            <a:ext cx="10287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67300" y="2286000"/>
            <a:ext cx="368871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750935" y="2286000"/>
            <a:ext cx="1996440" cy="457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747375" y="2301875"/>
            <a:ext cx="1127760" cy="4419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38600" y="5125720"/>
            <a:ext cx="1028700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067300" y="5125720"/>
            <a:ext cx="3688715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015" y="5125720"/>
            <a:ext cx="1996440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0752455" y="5125720"/>
            <a:ext cx="1122680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038600" y="2743835"/>
            <a:ext cx="1028700" cy="2381885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067300" y="2743200"/>
            <a:ext cx="3688715" cy="2383155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56015" y="2743200"/>
            <a:ext cx="1996440" cy="2382520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752455" y="2743835"/>
            <a:ext cx="1122680" cy="2382520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4840" y="1825625"/>
            <a:ext cx="3413760" cy="3696335"/>
          </a:xfrm>
          <a:prstGeom prst="rect">
            <a:avLst/>
          </a:prstGeom>
          <a:solidFill>
            <a:srgbClr val="060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74320" y="364490"/>
            <a:ext cx="7879715" cy="62865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flex</a:t>
            </a:r>
            <a:r>
              <a:rPr lang="zh-CN" altLang="en-US" sz="3200"/>
              <a:t>布局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02285" y="1311275"/>
            <a:ext cx="11431270" cy="5271135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2920" y="1310640"/>
            <a:ext cx="11430000" cy="68580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2285" y="1996440"/>
            <a:ext cx="2240915" cy="4572000"/>
          </a:xfrm>
          <a:prstGeom prst="rect">
            <a:avLst/>
          </a:prstGeom>
          <a:solidFill>
            <a:srgbClr val="060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1996440"/>
            <a:ext cx="8625840" cy="640080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69040" y="1996440"/>
            <a:ext cx="563880" cy="64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43200" y="2636520"/>
            <a:ext cx="918972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43200" y="3398520"/>
            <a:ext cx="9189720" cy="1948815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27325" y="5974080"/>
            <a:ext cx="9190355" cy="59436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27325" y="5347335"/>
            <a:ext cx="9206230" cy="626745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500755" y="3121660"/>
            <a:ext cx="1438275" cy="1193800"/>
          </a:xfrm>
        </p:spPr>
        <p:txBody>
          <a:bodyPr/>
          <a:p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037965" y="815975"/>
            <a:ext cx="2941320" cy="2305050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755" y="3121660"/>
            <a:ext cx="1743710" cy="1299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16610"/>
            <a:ext cx="2940685" cy="230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65955" y="1592580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妈妈再也不用担心我不会</a:t>
            </a:r>
            <a:r>
              <a:rPr lang="en-US" altLang="zh-CN"/>
              <a:t>grid</a:t>
            </a:r>
            <a:r>
              <a:rPr lang="zh-CN" altLang="en-US"/>
              <a:t>啦！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235" y="242570"/>
            <a:ext cx="10438765" cy="902970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目录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" y="1405890"/>
            <a:ext cx="11689080" cy="4915535"/>
          </a:xfrm>
        </p:spPr>
        <p:txBody>
          <a:bodyPr/>
          <a:p>
            <a:pPr algn="l" fontAlgn="auto"/>
            <a:r>
              <a:rPr lang="en-US" altLang="zh-CN"/>
              <a:t>1.</a:t>
            </a:r>
            <a:r>
              <a:rPr lang="zh-CN" altLang="en-US"/>
              <a:t>基本概念</a:t>
            </a:r>
            <a:endParaRPr lang="zh-CN" altLang="en-US"/>
          </a:p>
          <a:p>
            <a:pPr algn="l" fontAlgn="auto"/>
            <a:r>
              <a:rPr lang="en-US" altLang="zh-CN"/>
              <a:t>2.Grid</a:t>
            </a:r>
            <a:r>
              <a:rPr lang="zh-CN" altLang="en-US"/>
              <a:t>属性</a:t>
            </a:r>
            <a:endParaRPr lang="zh-CN" altLang="en-US"/>
          </a:p>
          <a:p>
            <a:pPr algn="l" fontAlgn="auto"/>
            <a:r>
              <a:rPr lang="en-US" altLang="zh-CN"/>
              <a:t>      (1) gridContainer</a:t>
            </a:r>
            <a:r>
              <a:rPr lang="zh-CN" altLang="en-US"/>
              <a:t>属性</a:t>
            </a:r>
            <a:endParaRPr lang="zh-CN" altLang="en-US"/>
          </a:p>
          <a:p>
            <a:pPr algn="l" fontAlgn="auto"/>
            <a:r>
              <a:rPr lang="zh-CN" altLang="en-US"/>
              <a:t>      </a:t>
            </a:r>
            <a:r>
              <a:rPr lang="en-US" altLang="zh-CN"/>
              <a:t>(2) gridItem</a:t>
            </a:r>
            <a:r>
              <a:rPr lang="zh-CN" altLang="en-US"/>
              <a:t>属性</a:t>
            </a:r>
            <a:endParaRPr lang="zh-CN" altLang="en-US"/>
          </a:p>
          <a:p>
            <a:pPr algn="l" fontAlgn="auto"/>
            <a:r>
              <a:rPr lang="en-US" altLang="zh-CN"/>
              <a:t>3.</a:t>
            </a:r>
            <a:r>
              <a:rPr lang="zh-CN" altLang="en-US"/>
              <a:t>兼容性</a:t>
            </a:r>
            <a:endParaRPr lang="zh-CN" altLang="en-US"/>
          </a:p>
          <a:p>
            <a:pPr algn="l" fontAlgn="auto"/>
            <a:r>
              <a:rPr lang="en-US" altLang="zh-CN"/>
              <a:t>4.</a:t>
            </a:r>
            <a:r>
              <a:rPr lang="zh-CN" altLang="en-US"/>
              <a:t>与</a:t>
            </a:r>
            <a:r>
              <a:rPr lang="en-US" altLang="zh-CN"/>
              <a:t>flex</a:t>
            </a:r>
            <a:r>
              <a:rPr lang="zh-CN" altLang="en-US"/>
              <a:t>对比</a:t>
            </a:r>
            <a:r>
              <a:rPr lang="en-US" altLang="zh-CN"/>
              <a:t>(flex</a:t>
            </a:r>
            <a:r>
              <a:rPr lang="zh-CN" altLang="en-US"/>
              <a:t>属性</a:t>
            </a:r>
            <a:r>
              <a:rPr lang="en-US" altLang="zh-CN"/>
              <a:t>)</a:t>
            </a:r>
            <a:endParaRPr lang="en-US" altLang="zh-CN"/>
          </a:p>
          <a:p>
            <a:pPr algn="l" fontAlgn="auto"/>
            <a:r>
              <a:rPr lang="en-US" altLang="zh-CN"/>
              <a:t>5.</a:t>
            </a:r>
            <a:r>
              <a:rPr lang="zh-CN" altLang="en-US"/>
              <a:t>实例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40360" y="398780"/>
            <a:ext cx="5339080" cy="821690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基本概念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48945" y="1410970"/>
            <a:ext cx="9617710" cy="4511040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Grid Container</a:t>
            </a:r>
            <a:endParaRPr lang="en-US" altLang="zh-CN"/>
          </a:p>
          <a:p>
            <a:pPr algn="l" fontAlgn="auto"/>
            <a:r>
              <a:rPr lang="en-US" altLang="zh-CN"/>
              <a:t>Grid Item</a:t>
            </a:r>
            <a:endParaRPr lang="en-US" altLang="zh-CN"/>
          </a:p>
          <a:p>
            <a:pPr algn="l" fontAlgn="auto"/>
            <a:r>
              <a:rPr lang="en-US" altLang="zh-CN"/>
              <a:t>Grid Line</a:t>
            </a:r>
            <a:endParaRPr lang="en-US" altLang="zh-CN"/>
          </a:p>
          <a:p>
            <a:pPr algn="l" fontAlgn="auto"/>
            <a:r>
              <a:rPr lang="en-US" altLang="zh-CN"/>
              <a:t>Grid Track</a:t>
            </a:r>
            <a:endParaRPr lang="en-US" altLang="zh-CN"/>
          </a:p>
          <a:p>
            <a:pPr algn="l" fontAlgn="auto"/>
            <a:r>
              <a:rPr lang="en-US" altLang="zh-CN"/>
              <a:t>Grid Cell</a:t>
            </a:r>
            <a:endParaRPr lang="en-US" altLang="zh-CN"/>
          </a:p>
          <a:p>
            <a:pPr algn="l" fontAlgn="auto"/>
            <a:r>
              <a:rPr lang="en-US" altLang="zh-CN"/>
              <a:t>Grid Area</a:t>
            </a:r>
            <a:endParaRPr lang="en-US" altLang="zh-CN"/>
          </a:p>
          <a:p>
            <a:pPr algn="l" fontAlgn="auto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8470" y="254635"/>
            <a:ext cx="5721350" cy="79629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 </a:t>
            </a:r>
            <a:r>
              <a:rPr lang="zh-CN" altLang="en-US" sz="3200"/>
              <a:t>属性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58470" y="1187450"/>
            <a:ext cx="11397615" cy="5394960"/>
          </a:xfrm>
        </p:spPr>
        <p:txBody>
          <a:bodyPr>
            <a:normAutofit/>
          </a:bodyPr>
          <a:p>
            <a:pPr algn="l" fontAlgn="auto"/>
            <a:r>
              <a:rPr lang="en-US" altLang="zh-CN">
                <a:sym typeface="+mn-ea"/>
              </a:rPr>
              <a:t>(1)  </a:t>
            </a:r>
            <a:r>
              <a:rPr lang="zh-CN" altLang="en-US">
                <a:sym typeface="+mn-ea"/>
              </a:rPr>
              <a:t>display： grid |  inline-grid</a:t>
            </a:r>
            <a:endParaRPr lang="zh-CN" altLang="en-US">
              <a:sym typeface="+mn-ea"/>
            </a:endParaRPr>
          </a:p>
          <a:p>
            <a:pPr algn="l" fontAlgn="auto"/>
            <a:r>
              <a:rPr lang="en-US" altLang="zh-CN"/>
              <a:t>(2)  </a:t>
            </a:r>
            <a:r>
              <a:rPr lang="zh-CN" altLang="en-US"/>
              <a:t>grid-template-columns </a:t>
            </a:r>
            <a:r>
              <a:rPr lang="en-US" altLang="zh-CN"/>
              <a:t>/ grid-template-rows </a:t>
            </a:r>
            <a:r>
              <a:rPr lang="zh-CN" altLang="en-US"/>
              <a:t>: &lt;track-size&gt; </a:t>
            </a:r>
            <a:r>
              <a:rPr lang="en-US" altLang="zh-CN"/>
              <a:t>...</a:t>
            </a:r>
            <a:r>
              <a:rPr lang="zh-CN" altLang="en-US"/>
              <a:t> | </a:t>
            </a:r>
            <a:r>
              <a:rPr lang="en-US" altLang="zh-CN"/>
              <a:t>		</a:t>
            </a:r>
            <a:r>
              <a:rPr lang="zh-CN" altLang="en-US"/>
              <a:t>&lt;line-name&gt; &lt;track-size&gt;</a:t>
            </a:r>
            <a:r>
              <a:rPr lang="en-US" altLang="zh-CN"/>
              <a:t>...</a:t>
            </a:r>
            <a:r>
              <a:rPr lang="zh-CN" altLang="en-US"/>
              <a:t> 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>
                <a:sym typeface="+mn-ea"/>
              </a:rPr>
              <a:t>		row-line-1</a:t>
            </a:r>
            <a:endParaRPr lang="zh-CN" altLang="en-US"/>
          </a:p>
          <a:p>
            <a:pPr algn="l" fontAlgn="auto"/>
            <a:r>
              <a:rPr lang="en-US" altLang="zh-CN"/>
              <a:t>		row-line-2</a:t>
            </a:r>
            <a:endParaRPr lang="en-US" altLang="zh-CN"/>
          </a:p>
          <a:p>
            <a:pPr algn="l" fontAlgn="auto"/>
            <a:r>
              <a:rPr lang="en-US" altLang="zh-CN">
                <a:sym typeface="+mn-ea"/>
              </a:rPr>
              <a:t>		row-line-3</a:t>
            </a:r>
            <a:endParaRPr lang="en-US" altLang="zh-CN"/>
          </a:p>
          <a:p>
            <a:pPr algn="l" fontAlgn="auto"/>
            <a:r>
              <a:rPr lang="en-US" altLang="zh-CN">
                <a:sym typeface="+mn-ea"/>
              </a:rPr>
              <a:t>		row-line-4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0580" y="2994025"/>
            <a:ext cx="3107690" cy="58039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48270" y="2979420"/>
            <a:ext cx="1818640" cy="57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67545" y="2979420"/>
            <a:ext cx="1722755" cy="57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33030" y="3559175"/>
            <a:ext cx="1834515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2960" y="3559175"/>
            <a:ext cx="311531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33665" y="4000500"/>
            <a:ext cx="1833245" cy="5194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0580" y="4000500"/>
            <a:ext cx="3107690" cy="520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66910" y="3559175"/>
            <a:ext cx="172339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567545" y="3999865"/>
            <a:ext cx="1722755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985260" y="300926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985260" y="401764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640" y="352869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977640" y="4519930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32960" y="4533900"/>
            <a:ext cx="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566910" y="4519930"/>
            <a:ext cx="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726680" y="4533900"/>
            <a:ext cx="6985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1290300" y="4519930"/>
            <a:ext cx="2540" cy="783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759710" y="5052060"/>
            <a:ext cx="9324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ea"/>
                <a:ea typeface="+mj-ea"/>
              </a:rPr>
              <a:t>        column-line-1         			</a:t>
            </a:r>
            <a:r>
              <a:rPr lang="en-US" altLang="zh-CN" sz="2400">
                <a:latin typeface="+mj-ea"/>
                <a:ea typeface="+mj-ea"/>
                <a:sym typeface="+mn-ea"/>
              </a:rPr>
              <a:t> column-line-3                      				column-line-2               column-line-4	        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90160" y="463296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100px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955280" y="4632960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1fr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753600" y="4632960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1fr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10" idx="1"/>
          </p:cNvCxnSpPr>
          <p:nvPr/>
        </p:nvCxnSpPr>
        <p:spPr>
          <a:xfrm flipH="1">
            <a:off x="1386840" y="3284220"/>
            <a:ext cx="325374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296035" y="3810000"/>
            <a:ext cx="332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1"/>
          </p:cNvCxnSpPr>
          <p:nvPr/>
        </p:nvCxnSpPr>
        <p:spPr>
          <a:xfrm flipH="1">
            <a:off x="1356995" y="4260850"/>
            <a:ext cx="32835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9910" y="358013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25px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585470" y="311277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40px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29590" y="404749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40px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5135" y="332740"/>
            <a:ext cx="6405880" cy="88773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44500" y="1356360"/>
            <a:ext cx="11654790" cy="5226050"/>
          </a:xfrm>
        </p:spPr>
        <p:txBody>
          <a:bodyPr>
            <a:normAutofit/>
          </a:bodyPr>
          <a:p>
            <a:pPr algn="l" fontAlgn="auto"/>
            <a:r>
              <a:rPr lang="en-US" altLang="zh-CN">
                <a:sym typeface="+mn-ea"/>
              </a:rPr>
              <a:t>(3)  </a:t>
            </a:r>
            <a:r>
              <a:rPr lang="zh-CN" altLang="en-US">
                <a:sym typeface="+mn-ea"/>
              </a:rPr>
              <a:t>grid-template-areas:   </a:t>
            </a:r>
            <a:r>
              <a:rPr lang="zh-CN" altLang="en-US" sz="1800">
                <a:sym typeface="+mn-ea"/>
              </a:rPr>
              <a:t>&lt;grid-area-name1&gt;   &lt;grid-area-name1&gt;   &lt;grid-area-name1&gt;</a:t>
            </a:r>
            <a:endParaRPr lang="zh-CN" altLang="en-US" sz="1800"/>
          </a:p>
          <a:p>
            <a:pPr algn="l" fontAlgn="auto"/>
            <a:r>
              <a:rPr lang="en-US" altLang="zh-CN" sz="1800">
                <a:sym typeface="+mn-ea"/>
              </a:rPr>
              <a:t>			                </a:t>
            </a:r>
            <a:r>
              <a:rPr lang="zh-CN" altLang="en-US" sz="1800">
                <a:sym typeface="+mn-ea"/>
              </a:rPr>
              <a:t>&lt;grid-area-name2&gt;   &lt;grid-area-name2&gt;   &lt;grid-area-name2&gt;</a:t>
            </a:r>
            <a:endParaRPr lang="zh-CN" altLang="en-US" sz="1800"/>
          </a:p>
          <a:p>
            <a:pPr algn="l" fontAlgn="auto"/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                             </a:t>
            </a:r>
            <a:r>
              <a:rPr lang="zh-CN" altLang="en-US" sz="1800">
                <a:sym typeface="+mn-ea"/>
              </a:rPr>
              <a:t>&lt;grid-area-name3&gt;   &lt;grid-area-name3&gt;   &lt;grid-area-name3&gt; </a:t>
            </a:r>
            <a:endParaRPr lang="zh-CN" altLang="en-US" sz="1800"/>
          </a:p>
          <a:p>
            <a:pPr algn="l" fontAlgn="auto"/>
            <a:r>
              <a:rPr lang="zh-CN" altLang="en-US">
                <a:sym typeface="+mn-ea"/>
              </a:rPr>
              <a:t> . 代表空网格单元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>
                <a:sym typeface="+mn-ea"/>
              </a:rPr>
              <a:t>(4)  grid-column-gap :  &lt;line-size&gt;</a:t>
            </a:r>
            <a:endParaRPr lang="en-US" altLang="zh-CN">
              <a:sym typeface="+mn-ea"/>
            </a:endParaRPr>
          </a:p>
          <a:p>
            <a:pPr algn="l" fontAlgn="auto"/>
            <a:r>
              <a:rPr lang="en-US" altLang="zh-CN">
                <a:sym typeface="+mn-ea"/>
              </a:rPr>
              <a:t>(5)  </a:t>
            </a:r>
            <a:r>
              <a:rPr lang="zh-CN" altLang="en-US">
                <a:sym typeface="+mn-ea"/>
              </a:rPr>
              <a:t>grid-row-gap:  &lt;line-size&gt;</a:t>
            </a:r>
            <a:endParaRPr lang="zh-CN" altLang="en-US">
              <a:sym typeface="+mn-ea"/>
            </a:endParaRPr>
          </a:p>
          <a:p>
            <a:pPr algn="l" fontAlgn="auto"/>
            <a:r>
              <a:rPr lang="en-US" altLang="zh-CN">
                <a:sym typeface="+mn-ea"/>
              </a:rPr>
              <a:t>(6)  </a:t>
            </a:r>
            <a:r>
              <a:rPr lang="zh-CN" altLang="en-US">
                <a:sym typeface="+mn-ea"/>
              </a:rPr>
              <a:t>justify-items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align-items: start | end | center | stretch</a:t>
            </a:r>
            <a:endParaRPr lang="zh-CN" altLang="en-US">
              <a:sym typeface="+mn-ea"/>
            </a:endParaRPr>
          </a:p>
          <a:p>
            <a:pPr algn="l" fontAlgn="auto"/>
            <a:endParaRPr lang="zh-CN" altLang="en-US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7480" y="51282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6" name="图片 5" descr="1158297789-5a659394089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975" y="5266690"/>
            <a:ext cx="2529205" cy="1220470"/>
          </a:xfrm>
          <a:prstGeom prst="rect">
            <a:avLst/>
          </a:prstGeom>
        </p:spPr>
      </p:pic>
      <p:pic>
        <p:nvPicPr>
          <p:cNvPr id="7" name="图片 6" descr="2864263972-5a659394a5d3a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5267325"/>
            <a:ext cx="2592705" cy="1219835"/>
          </a:xfrm>
          <a:prstGeom prst="rect">
            <a:avLst/>
          </a:prstGeom>
        </p:spPr>
      </p:pic>
      <p:pic>
        <p:nvPicPr>
          <p:cNvPr id="9" name="图片 8" descr="286433233-5a6593945dd37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5235575"/>
            <a:ext cx="2485390" cy="1283335"/>
          </a:xfrm>
          <a:prstGeom prst="rect">
            <a:avLst/>
          </a:prstGeom>
        </p:spPr>
      </p:pic>
      <p:pic>
        <p:nvPicPr>
          <p:cNvPr id="11" name="图片 10" descr="1428986716-5a659392e5ac8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5267325"/>
            <a:ext cx="2430780" cy="1219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8755" y="182245"/>
            <a:ext cx="7162165" cy="993775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8755" y="1373505"/>
            <a:ext cx="11825605" cy="5208905"/>
          </a:xfrm>
        </p:spPr>
        <p:txBody>
          <a:bodyPr>
            <a:normAutofit/>
          </a:bodyPr>
          <a:p>
            <a:pPr algn="l" fontAlgn="auto"/>
            <a:r>
              <a:rPr lang="en-US" altLang="zh-CN">
                <a:sym typeface="+mn-ea"/>
              </a:rPr>
              <a:t>(7)  justify-content / align-content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start | end | center | stretch | space-around                           	| space-between | space-evenly</a:t>
            </a:r>
            <a:endParaRPr lang="en-US" altLang="zh-CN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  <a:p>
            <a:pPr algn="l" fontAlgn="auto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6" name="图片 5" descr="766125284-5a659390d956d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2545080"/>
            <a:ext cx="3604895" cy="1538605"/>
          </a:xfrm>
          <a:prstGeom prst="rect">
            <a:avLst/>
          </a:prstGeom>
        </p:spPr>
      </p:pic>
      <p:pic>
        <p:nvPicPr>
          <p:cNvPr id="7" name="图片 6" descr="150794104-5a65939281910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5" y="2529840"/>
            <a:ext cx="3408045" cy="1553845"/>
          </a:xfrm>
          <a:prstGeom prst="rect">
            <a:avLst/>
          </a:prstGeom>
        </p:spPr>
      </p:pic>
      <p:pic>
        <p:nvPicPr>
          <p:cNvPr id="8" name="图片 7" descr="1023139917-5a6593922f0fd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29840"/>
            <a:ext cx="3453130" cy="1553845"/>
          </a:xfrm>
          <a:prstGeom prst="rect">
            <a:avLst/>
          </a:prstGeom>
        </p:spPr>
      </p:pic>
      <p:pic>
        <p:nvPicPr>
          <p:cNvPr id="9" name="图片 8" descr="668780703-5a6593917a17a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" y="4578985"/>
            <a:ext cx="3713480" cy="1751330"/>
          </a:xfrm>
          <a:prstGeom prst="rect">
            <a:avLst/>
          </a:prstGeom>
        </p:spPr>
      </p:pic>
      <p:pic>
        <p:nvPicPr>
          <p:cNvPr id="10" name="图片 9" descr="1434762487-5a65939146bf3_article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0" y="4579620"/>
            <a:ext cx="3307080" cy="1750060"/>
          </a:xfrm>
          <a:prstGeom prst="rect">
            <a:avLst/>
          </a:prstGeom>
        </p:spPr>
      </p:pic>
      <p:pic>
        <p:nvPicPr>
          <p:cNvPr id="11" name="图片 10" descr="669916680-5a6593911b217_article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560" y="4579620"/>
            <a:ext cx="3315970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88925" y="197485"/>
            <a:ext cx="10379075" cy="795655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8925" y="992505"/>
            <a:ext cx="11704320" cy="5589905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(8) </a:t>
            </a:r>
            <a:r>
              <a:rPr lang="zh-CN" altLang="en-US"/>
              <a:t>grid-auto-columns 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grid-auto-rows</a:t>
            </a:r>
            <a:r>
              <a:rPr lang="zh-CN" altLang="en-US"/>
              <a:t> </a:t>
            </a:r>
            <a:r>
              <a:rPr lang="en-US" altLang="zh-CN"/>
              <a:t>(隐式网格轨道</a:t>
            </a:r>
            <a:r>
              <a:rPr lang="zh-CN" altLang="en-US"/>
              <a:t>的大小</a:t>
            </a:r>
            <a:r>
              <a:rPr lang="en-US" altLang="zh-CN"/>
              <a:t>)	</a:t>
            </a:r>
            <a:endParaRPr lang="zh-CN" altLang="en-US"/>
          </a:p>
          <a:p>
            <a:pPr algn="l" fontAlgn="auto"/>
            <a:r>
              <a:rPr lang="en-US" altLang="zh-CN"/>
              <a:t>	</a:t>
            </a:r>
            <a:endParaRPr lang="zh-CN" altLang="en-US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r>
              <a:rPr lang="en-US" altLang="zh-CN"/>
              <a:t>(9) </a:t>
            </a:r>
            <a:r>
              <a:rPr lang="zh-CN" altLang="en-US"/>
              <a:t>grid-auto-flow ： 按照行或列自动放置 （row | </a:t>
            </a:r>
            <a:r>
              <a:rPr lang="en-US" altLang="zh-CN"/>
              <a:t>column</a:t>
            </a:r>
            <a:r>
              <a:rPr lang="zh-CN" altLang="en-US"/>
              <a:t> | dense(如果后面出现较</a:t>
            </a:r>
            <a:r>
              <a:rPr lang="en-US" altLang="zh-CN"/>
              <a:t>			   </a:t>
            </a:r>
            <a:r>
              <a:rPr lang="zh-CN" altLang="en-US"/>
              <a:t>小的grid item，则尝试在网格中填充空洞)</a:t>
            </a:r>
            <a:endParaRPr lang="zh-CN" altLang="en-US"/>
          </a:p>
          <a:p>
            <a:pPr algn="l" fontAlgn="auto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2723732802-5a65938a88c71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487805"/>
            <a:ext cx="4262120" cy="2469515"/>
          </a:xfrm>
          <a:prstGeom prst="rect">
            <a:avLst/>
          </a:prstGeom>
        </p:spPr>
      </p:pic>
      <p:pic>
        <p:nvPicPr>
          <p:cNvPr id="6" name="图片 5" descr="3963658073-5a659384ecc13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35" y="1487805"/>
            <a:ext cx="5093970" cy="2468880"/>
          </a:xfrm>
          <a:prstGeom prst="rect">
            <a:avLst/>
          </a:prstGeom>
        </p:spPr>
      </p:pic>
      <p:pic>
        <p:nvPicPr>
          <p:cNvPr id="7" name="图片 6" descr="215913843-5a659384c105a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5043805"/>
            <a:ext cx="4712970" cy="1537970"/>
          </a:xfrm>
          <a:prstGeom prst="rect">
            <a:avLst/>
          </a:prstGeom>
        </p:spPr>
      </p:pic>
      <p:pic>
        <p:nvPicPr>
          <p:cNvPr id="8" name="图片 7" descr="1863774012-5a6593849eb05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5" y="5043805"/>
            <a:ext cx="4712970" cy="1537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74955" y="135890"/>
            <a:ext cx="5836920" cy="73406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GridItem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74955" y="1000125"/>
            <a:ext cx="11718290" cy="5556250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(1) </a:t>
            </a:r>
            <a:r>
              <a:rPr lang="zh-CN" altLang="en-US"/>
              <a:t>grid-column-start </a:t>
            </a:r>
            <a:r>
              <a:rPr lang="en-US" altLang="zh-CN"/>
              <a:t>/ </a:t>
            </a:r>
            <a:r>
              <a:rPr lang="zh-CN" altLang="en-US">
                <a:sym typeface="+mn-ea"/>
              </a:rPr>
              <a:t>grid-</a:t>
            </a:r>
            <a:r>
              <a:rPr lang="en-US" altLang="zh-CN">
                <a:sym typeface="+mn-ea"/>
              </a:rPr>
              <a:t>row</a:t>
            </a:r>
            <a:r>
              <a:rPr lang="zh-CN" altLang="en-US">
                <a:sym typeface="+mn-ea"/>
              </a:rPr>
              <a:t>-start</a:t>
            </a:r>
            <a:r>
              <a:rPr lang="zh-CN" altLang="en-US"/>
              <a:t>: &lt;</a:t>
            </a:r>
            <a:r>
              <a:rPr lang="en-US" altLang="zh-CN"/>
              <a:t>name</a:t>
            </a:r>
            <a:r>
              <a:rPr lang="zh-CN" altLang="en-US"/>
              <a:t>&gt;</a:t>
            </a:r>
            <a:r>
              <a:rPr lang="en-US" altLang="zh-CN"/>
              <a:t>|</a:t>
            </a:r>
            <a:r>
              <a:rPr lang="zh-CN" altLang="en-US"/>
              <a:t> &lt;number&gt;:</a:t>
            </a:r>
            <a:endParaRPr lang="zh-CN" altLang="en-US"/>
          </a:p>
          <a:p>
            <a:pPr algn="l" fontAlgn="auto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878965"/>
            <a:ext cx="5182870" cy="3082925"/>
          </a:xfrm>
          <a:prstGeom prst="rect">
            <a:avLst/>
          </a:prstGeom>
        </p:spPr>
      </p:pic>
      <p:pic>
        <p:nvPicPr>
          <p:cNvPr id="6" name="图片 5" descr="3133010996-5a65938475258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05" y="1878965"/>
            <a:ext cx="4726940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7355" y="349885"/>
            <a:ext cx="6553200" cy="688975"/>
          </a:xfrm>
        </p:spPr>
        <p:txBody>
          <a:bodyPr/>
          <a:p>
            <a:pPr algn="l" fontAlgn="auto"/>
            <a:r>
              <a:rPr lang="en-US" altLang="zh-CN" sz="3200"/>
              <a:t>GridItem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26720" y="1039495"/>
            <a:ext cx="11566525" cy="5542280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(2) </a:t>
            </a:r>
            <a:r>
              <a:rPr lang="zh-CN" altLang="en-US"/>
              <a:t>grid-column-end </a:t>
            </a:r>
            <a:r>
              <a:rPr lang="en-US" altLang="zh-CN"/>
              <a:t>/ grid-row-end: &lt;line&gt; | span &lt;number&gt; | span &lt;name&gt;</a:t>
            </a:r>
            <a:endParaRPr lang="en-US" altLang="zh-CN"/>
          </a:p>
          <a:p>
            <a:pPr algn="l" fontAlgn="auto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767205"/>
            <a:ext cx="4482465" cy="2561590"/>
          </a:xfrm>
          <a:prstGeom prst="rect">
            <a:avLst/>
          </a:prstGeom>
        </p:spPr>
      </p:pic>
      <p:pic>
        <p:nvPicPr>
          <p:cNvPr id="6" name="图片 5" descr="1841074719-5a65937fa8564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45" y="1767205"/>
            <a:ext cx="4761865" cy="25615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宽屏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常见布局之grid</vt:lpstr>
      <vt:lpstr>目录</vt:lpstr>
      <vt:lpstr>基本概念</vt:lpstr>
      <vt:lpstr>GridContainer 属性 </vt:lpstr>
      <vt:lpstr>GridContainer属性</vt:lpstr>
      <vt:lpstr>GridContainer属性</vt:lpstr>
      <vt:lpstr>GridContainer属性</vt:lpstr>
      <vt:lpstr>GridItem属性</vt:lpstr>
      <vt:lpstr>GridItem属性</vt:lpstr>
      <vt:lpstr>GridItem属性</vt:lpstr>
      <vt:lpstr>兼容性</vt:lpstr>
      <vt:lpstr>flex Container属性</vt:lpstr>
      <vt:lpstr>对比</vt:lpstr>
      <vt:lpstr>使用场景是？</vt:lpstr>
      <vt:lpstr>PowerPoint 演示文稿</vt:lpstr>
      <vt:lpstr>grid布局</vt:lpstr>
      <vt:lpstr>flex布局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zhongren</dc:creator>
  <cp:lastModifiedBy>anxiaoni</cp:lastModifiedBy>
  <cp:revision>79</cp:revision>
  <dcterms:created xsi:type="dcterms:W3CDTF">2018-10-23T13:00:00Z</dcterms:created>
  <dcterms:modified xsi:type="dcterms:W3CDTF">2018-11-21T08:16:38Z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