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2" r:id="rId5"/>
    <p:sldId id="265" r:id="rId6"/>
    <p:sldId id="273" r:id="rId7"/>
    <p:sldId id="268" r:id="rId8"/>
    <p:sldId id="269" r:id="rId9"/>
    <p:sldId id="270" r:id="rId10"/>
    <p:sldId id="297" r:id="rId11"/>
    <p:sldId id="276" r:id="rId12"/>
    <p:sldId id="261" r:id="rId13"/>
    <p:sldId id="266" r:id="rId14"/>
    <p:sldId id="262" r:id="rId15"/>
    <p:sldId id="274" r:id="rId16"/>
    <p:sldId id="263" r:id="rId17"/>
    <p:sldId id="277" r:id="rId18"/>
    <p:sldId id="278" r:id="rId19"/>
    <p:sldId id="288" r:id="rId20"/>
    <p:sldId id="289" r:id="rId21"/>
    <p:sldId id="264" r:id="rId22"/>
    <p:sldId id="279" r:id="rId23"/>
    <p:sldId id="280" r:id="rId24"/>
    <p:sldId id="283" r:id="rId25"/>
    <p:sldId id="281" r:id="rId26"/>
    <p:sldId id="282" r:id="rId27"/>
    <p:sldId id="293" r:id="rId28"/>
    <p:sldId id="294" r:id="rId29"/>
    <p:sldId id="296" r:id="rId30"/>
    <p:sldId id="295" r:id="rId31"/>
    <p:sldId id="284" r:id="rId32"/>
    <p:sldId id="285" r:id="rId33"/>
    <p:sldId id="290" r:id="rId34"/>
    <p:sldId id="286" r:id="rId35"/>
    <p:sldId id="291" r:id="rId36"/>
    <p:sldId id="287" r:id="rId37"/>
    <p:sldId id="267" r:id="rId38"/>
    <p:sldId id="292" r:id="rId39"/>
    <p:sldId id="25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348F38-3B90-457E-BF04-131EF8CB62F3}">
          <p14:sldIdLst>
            <p14:sldId id="256"/>
            <p14:sldId id="257"/>
          </p14:sldIdLst>
        </p14:section>
        <p14:section name="一、测试框架概览" id="{A95A8612-69C5-463E-8F93-98546C724563}">
          <p14:sldIdLst>
            <p14:sldId id="258"/>
            <p14:sldId id="272"/>
            <p14:sldId id="265"/>
            <p14:sldId id="273"/>
            <p14:sldId id="268"/>
            <p14:sldId id="269"/>
            <p14:sldId id="270"/>
            <p14:sldId id="297"/>
            <p14:sldId id="276"/>
          </p14:sldIdLst>
        </p14:section>
        <p14:section name="二、测试框架好处与坏处" id="{F9A08273-992E-4B39-9F56-E55233754B9F}">
          <p14:sldIdLst>
            <p14:sldId id="261"/>
            <p14:sldId id="266"/>
          </p14:sldIdLst>
        </p14:section>
        <p14:section name="三、测试框架Jest简介" id="{E0FACB49-D117-4E09-8486-A4EDBAF0A9B1}">
          <p14:sldIdLst>
            <p14:sldId id="262"/>
            <p14:sldId id="274"/>
          </p14:sldIdLst>
        </p14:section>
        <p14:section name="四、Jest安装及使用" id="{53CD9D6E-FD45-4BBA-8FA1-12AF8934B24A}">
          <p14:sldIdLst>
            <p14:sldId id="263"/>
            <p14:sldId id="277"/>
            <p14:sldId id="278"/>
            <p14:sldId id="288"/>
            <p14:sldId id="289"/>
          </p14:sldIdLst>
        </p14:section>
        <p14:section name="五、Jest实战" id="{D5D3E347-892F-446B-9498-5B8D8D2D0100}">
          <p14:sldIdLst>
            <p14:sldId id="264"/>
            <p14:sldId id="279"/>
            <p14:sldId id="280"/>
            <p14:sldId id="283"/>
            <p14:sldId id="281"/>
            <p14:sldId id="282"/>
            <p14:sldId id="293"/>
            <p14:sldId id="294"/>
            <p14:sldId id="296"/>
            <p14:sldId id="295"/>
            <p14:sldId id="284"/>
            <p14:sldId id="285"/>
            <p14:sldId id="290"/>
            <p14:sldId id="286"/>
            <p14:sldId id="291"/>
            <p14:sldId id="287"/>
          </p14:sldIdLst>
        </p14:section>
        <p14:section name="六、总结" id="{FA872342-3AB4-4D7D-A4EA-FC4A43F80709}">
          <p14:sldIdLst>
            <p14:sldId id="267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zhongren" initials="Gz" lastIdx="1" clrIdx="0">
    <p:extLst>
      <p:ext uri="{19B8F6BF-5375-455C-9EA6-DF929625EA0E}">
        <p15:presenceInfo xmlns:p15="http://schemas.microsoft.com/office/powerpoint/2012/main" userId="a56386bf6380de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8" autoAdjust="0"/>
    <p:restoredTop sz="73224" autoAdjust="0"/>
  </p:normalViewPr>
  <p:slideViewPr>
    <p:cSldViewPr snapToGrid="0">
      <p:cViewPr varScale="1">
        <p:scale>
          <a:sx n="65" d="100"/>
          <a:sy n="65" d="100"/>
        </p:scale>
        <p:origin x="72" y="10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 showGuides="1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3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1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  <a:lvl2pPr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2pPr>
            <a:lvl3pPr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2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  <a:lvl2pPr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2pPr>
            <a:lvl3pPr algn="l" defTabSz="257168" rtl="0" eaLnBrk="1" fontAlgn="base" hangingPunct="1">
              <a:spcBef>
                <a:spcPct val="0"/>
              </a:spcBef>
              <a:spcAft>
                <a:spcPts val="339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32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74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r>
              <a:rPr lang="en-US" altLang="zh-CN" dirty="0" smtClean="0"/>
              <a:t>Jest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谷中仁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最重要的工具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断言库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Chai.js</a:t>
            </a:r>
          </a:p>
          <a:p>
            <a:pPr lvl="1"/>
            <a:r>
              <a:rPr lang="en-US" altLang="zh-CN" dirty="0" smtClean="0"/>
              <a:t>Assert</a:t>
            </a:r>
          </a:p>
          <a:p>
            <a:pPr lvl="1"/>
            <a:r>
              <a:rPr lang="en-US" altLang="zh-CN" dirty="0" smtClean="0"/>
              <a:t>Should</a:t>
            </a:r>
          </a:p>
          <a:p>
            <a:pPr lvl="1"/>
            <a:r>
              <a:rPr lang="en-US" altLang="zh-CN" dirty="0" err="1" smtClean="0"/>
              <a:t>Expectjs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67404" y="3667010"/>
            <a:ext cx="2386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isDefined</a:t>
            </a:r>
            <a:endParaRPr lang="en-US" altLang="zh-CN" dirty="0" smtClean="0"/>
          </a:p>
          <a:p>
            <a:r>
              <a:rPr lang="en-US" altLang="zh-CN" dirty="0" smtClean="0"/>
              <a:t>A equal a</a:t>
            </a:r>
          </a:p>
          <a:p>
            <a:r>
              <a:rPr lang="en-US" altLang="zh-CN" dirty="0" smtClean="0"/>
              <a:t>B contains b</a:t>
            </a:r>
          </a:p>
          <a:p>
            <a:r>
              <a:rPr lang="en-US" altLang="zh-CN" dirty="0" smtClean="0"/>
              <a:t>B not Equal b</a:t>
            </a:r>
          </a:p>
          <a:p>
            <a:r>
              <a:rPr lang="en-US" altLang="zh-CN" dirty="0" smtClean="0"/>
              <a:t>…..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7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如何做单元测试？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很简单，一个待检验单元要么返回成功</a:t>
            </a:r>
            <a:r>
              <a:rPr lang="en-US" altLang="zh-CN" dirty="0"/>
              <a:t>pass</a:t>
            </a:r>
            <a:r>
              <a:rPr lang="zh-CN" altLang="en-US" dirty="0"/>
              <a:t>，要么失败</a:t>
            </a:r>
            <a:r>
              <a:rPr lang="en-US" altLang="zh-CN" dirty="0"/>
              <a:t>fail</a:t>
            </a:r>
            <a:r>
              <a:rPr lang="zh-CN" altLang="en-US" dirty="0"/>
              <a:t>，检验的对象应该是接口，方法或模块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测试的任务包括： </a:t>
            </a:r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模块接口测试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模块局部数据结构测试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模块边界条件测试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4 </a:t>
            </a:r>
            <a:r>
              <a:rPr lang="zh-CN" altLang="en-US" dirty="0"/>
              <a:t>模块中所有独立执行通路测试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5 </a:t>
            </a:r>
            <a:r>
              <a:rPr lang="zh-CN" altLang="en-US" dirty="0"/>
              <a:t>模块的各条错误处理通路测试。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测试框架好处与</a:t>
            </a:r>
            <a:r>
              <a:rPr lang="zh-CN" altLang="en-US" dirty="0" smtClean="0"/>
              <a:t>坏处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7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/>
            <a:r>
              <a:rPr lang="zh-CN" altLang="en-US" dirty="0"/>
              <a:t>保证项目的正确性，完整性，安全性和可靠性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自动执行并保存结果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CI/CD</a:t>
            </a:r>
            <a:endParaRPr lang="en-US" altLang="zh-CN" dirty="0"/>
          </a:p>
          <a:p>
            <a:r>
              <a:rPr lang="zh-CN" altLang="en-US" dirty="0" smtClean="0"/>
              <a:t>坏处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需要编写大量的测试代码，测试代码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功能代码 </a:t>
            </a:r>
            <a:r>
              <a:rPr lang="en-US" altLang="zh-CN" dirty="0"/>
              <a:t> </a:t>
            </a:r>
            <a:r>
              <a:rPr lang="en-US" altLang="zh-CN" dirty="0" smtClean="0"/>
              <a:t>~= 1:5-10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二、测试框架好处与坏处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8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测试框架</a:t>
            </a:r>
            <a:r>
              <a:rPr lang="en-US" altLang="zh-CN" dirty="0"/>
              <a:t>Jest</a:t>
            </a:r>
            <a:r>
              <a:rPr lang="zh-CN" altLang="en-US" dirty="0"/>
              <a:t>简介</a:t>
            </a:r>
            <a:endParaRPr lang="en-US" altLang="zh-CN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57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🃏 令人愉快的 </a:t>
            </a:r>
            <a:r>
              <a:rPr lang="en-US" altLang="zh-CN" dirty="0"/>
              <a:t>JavaScript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/>
              <a:t>零配置测试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/>
              <a:t>高速和沙</a:t>
            </a:r>
            <a:r>
              <a:rPr lang="zh-CN" altLang="en-US" dirty="0" smtClean="0"/>
              <a:t>盒</a:t>
            </a:r>
            <a:endParaRPr lang="en-US" altLang="zh-CN" dirty="0" smtClean="0"/>
          </a:p>
          <a:p>
            <a:pPr lvl="1"/>
            <a:r>
              <a:rPr lang="zh-CN" altLang="en-US" dirty="0"/>
              <a:t>内置代码覆盖率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三、测试框架</a:t>
            </a:r>
            <a:r>
              <a:rPr lang="en-US" altLang="zh-CN" dirty="0"/>
              <a:t>Jest</a:t>
            </a:r>
            <a:r>
              <a:rPr lang="zh-CN" altLang="en-US" dirty="0"/>
              <a:t>简介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1032" name="Picture 8" descr="âjest  png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180" y="472965"/>
            <a:ext cx="5595520" cy="30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9281"/>
            <a:ext cx="12192000" cy="28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Jest</a:t>
            </a:r>
            <a:r>
              <a:rPr lang="zh-CN" altLang="en-US" dirty="0"/>
              <a:t>安装及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63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5" y="1794753"/>
            <a:ext cx="11233150" cy="338240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Jest</a:t>
            </a:r>
            <a:r>
              <a:rPr lang="zh-CN" altLang="en-US" dirty="0"/>
              <a:t>安装及使用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Jest</a:t>
            </a:r>
            <a:r>
              <a:rPr lang="zh-CN" altLang="en-US" dirty="0"/>
              <a:t>安装及使用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87" y="4233205"/>
            <a:ext cx="8528050" cy="330118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7250" y="1552334"/>
            <a:ext cx="1990725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" y="1322413"/>
            <a:ext cx="9934575" cy="35919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1322413"/>
            <a:ext cx="9194866" cy="3324488"/>
          </a:xfrm>
          <a:prstGeom prst="rect">
            <a:avLst/>
          </a:prstGeom>
        </p:spPr>
      </p:pic>
      <p:sp>
        <p:nvSpPr>
          <p:cNvPr id="15" name="流程图: 接点 14"/>
          <p:cNvSpPr/>
          <p:nvPr/>
        </p:nvSpPr>
        <p:spPr>
          <a:xfrm>
            <a:off x="7991475" y="-95693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Jest</a:t>
            </a:r>
            <a:r>
              <a:rPr lang="zh-CN" altLang="en-US" dirty="0"/>
              <a:t>安装及使用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https://jestjs.io/docs/zh-Hans/expect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79" y="1832684"/>
            <a:ext cx="8972550" cy="47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测试框架概览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测试框架好处与坏处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测试框架</a:t>
            </a:r>
            <a:r>
              <a:rPr lang="en-US" altLang="zh-CN" dirty="0" smtClean="0"/>
              <a:t>Jest</a:t>
            </a:r>
            <a:r>
              <a:rPr lang="zh-CN" altLang="en-US" dirty="0"/>
              <a:t>简介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Jest</a:t>
            </a:r>
            <a:r>
              <a:rPr lang="zh-CN" altLang="en-US" dirty="0" smtClean="0"/>
              <a:t>安装及使用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Jest</a:t>
            </a:r>
            <a:r>
              <a:rPr lang="zh-CN" altLang="en-US" dirty="0" smtClean="0"/>
              <a:t>实战</a:t>
            </a:r>
            <a:endParaRPr lang="en-US" altLang="zh-CN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/>
              <a:t>总结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6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</a:t>
            </a:r>
            <a:r>
              <a:rPr lang="en-US" altLang="zh-CN" dirty="0"/>
              <a:t>Jest</a:t>
            </a:r>
            <a:r>
              <a:rPr lang="zh-CN" altLang="en-US" dirty="0"/>
              <a:t>安装及使用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https://jestjs.io/docs/zh-Hans/setup-teardown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01" y="1827489"/>
            <a:ext cx="9101299" cy="47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jest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0509" y="-1588400"/>
            <a:ext cx="24375394" cy="940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五、</a:t>
            </a:r>
            <a:r>
              <a:rPr lang="en-US" altLang="zh-CN" dirty="0"/>
              <a:t>Jest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0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setupTests.ts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2062956"/>
            <a:ext cx="10401300" cy="38671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0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package.json</a:t>
            </a:r>
            <a:r>
              <a:rPr lang="en-US" altLang="zh-CN" dirty="0" smtClean="0"/>
              <a:t>/jest.config.js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5" y="1476702"/>
            <a:ext cx="4957684" cy="5040313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84" y="0"/>
            <a:ext cx="566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0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tsconfig.json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72" y="1337342"/>
            <a:ext cx="10129655" cy="5076158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0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/__test__/</a:t>
            </a:r>
            <a:r>
              <a:rPr lang="en-US" altLang="zh-CN" dirty="0" err="1" smtClean="0"/>
              <a:t>SimpleWidget.tsx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607447"/>
            <a:ext cx="11233150" cy="4778169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/__test__/</a:t>
            </a:r>
            <a:r>
              <a:rPr lang="en-US" altLang="zh-CN" dirty="0" err="1" smtClean="0"/>
              <a:t>SimpleWidget.test.tsx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0"/>
            <a:ext cx="8350250" cy="645385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Mock</a:t>
            </a:r>
            <a:r>
              <a:rPr lang="zh-CN" altLang="en-US" dirty="0"/>
              <a:t>安装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0" y="2712838"/>
            <a:ext cx="10401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Mock</a:t>
            </a:r>
            <a:r>
              <a:rPr lang="zh-CN" altLang="en-US" dirty="0"/>
              <a:t>配置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/__test__/__mock__/</a:t>
            </a:r>
            <a:r>
              <a:rPr lang="en-US" altLang="zh-CN" dirty="0" err="1" smtClean="0"/>
              <a:t>index.tsx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2141220"/>
            <a:ext cx="10401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utils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HttpClent.spec.tsx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54" y="0"/>
            <a:ext cx="5527040" cy="15302009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一、测试</a:t>
            </a:r>
            <a:r>
              <a:rPr lang="zh-CN" altLang="en-US" dirty="0"/>
              <a:t>框架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259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/__test__/</a:t>
            </a:r>
            <a:r>
              <a:rPr lang="en-US" altLang="zh-CN" dirty="0" err="1" smtClean="0"/>
              <a:t>utils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HttpClent.spec.tsx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53" y="-8165"/>
            <a:ext cx="8873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075411"/>
            <a:ext cx="11233150" cy="538027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测试状态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5725" y="1898168"/>
            <a:ext cx="12106275" cy="4029716"/>
            <a:chOff x="0" y="1014248"/>
            <a:chExt cx="12106275" cy="40297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14248"/>
              <a:ext cx="12106275" cy="294904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89660" y="1455420"/>
              <a:ext cx="4655820" cy="411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51760" y="4450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测试项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7" idx="0"/>
            </p:cNvCxnSpPr>
            <p:nvPr/>
          </p:nvCxnSpPr>
          <p:spPr>
            <a:xfrm flipV="1">
              <a:off x="3090342" y="1866900"/>
              <a:ext cx="331038" cy="25831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57129" y="1524000"/>
              <a:ext cx="932531" cy="533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1460" y="43053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B050"/>
                  </a:solidFill>
                </a:rPr>
                <a:t>测试结果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624840" y="2125980"/>
              <a:ext cx="141402" cy="214884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772513" y="1455420"/>
              <a:ext cx="1196340" cy="36576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096000" y="46746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测试耗时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直接箭头连接符 18"/>
            <p:cNvCxnSpPr>
              <a:endCxn id="16" idx="2"/>
            </p:cNvCxnSpPr>
            <p:nvPr/>
          </p:nvCxnSpPr>
          <p:spPr>
            <a:xfrm flipH="1" flipV="1">
              <a:off x="6370683" y="1821180"/>
              <a:ext cx="152037" cy="281356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生成覆盖率报告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269905"/>
            <a:ext cx="9410700" cy="5579930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覆盖率报告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7" y="1262056"/>
            <a:ext cx="10319657" cy="54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覆盖率</a:t>
            </a:r>
            <a:r>
              <a:rPr lang="zh-CN" altLang="en-US" dirty="0" smtClean="0"/>
              <a:t>报告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397750" y="3492500"/>
            <a:ext cx="400050" cy="2476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464103" y="-62230"/>
            <a:ext cx="9815764" cy="6849835"/>
            <a:chOff x="2401363" y="-24130"/>
            <a:chExt cx="9815764" cy="6849835"/>
          </a:xfrm>
        </p:grpSpPr>
        <p:pic>
          <p:nvPicPr>
            <p:cNvPr id="11" name="内容占位符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9007" y="-24130"/>
              <a:ext cx="5478120" cy="6849835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2401363" y="476250"/>
              <a:ext cx="4932887" cy="1626632"/>
              <a:chOff x="2401363" y="476250"/>
              <a:chExt cx="4932887" cy="162663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401363" y="173355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+mj-ea"/>
                    <a:ea typeface="+mj-ea"/>
                  </a:rPr>
                  <a:t>被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测次数</a:t>
                </a:r>
                <a:endParaRPr lang="zh-CN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89750" y="476250"/>
                <a:ext cx="444500" cy="8610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>
                <a:stCxn id="13" idx="3"/>
                <a:endCxn id="12" idx="1"/>
              </p:cNvCxnSpPr>
              <p:nvPr/>
            </p:nvCxnSpPr>
            <p:spPr>
              <a:xfrm flipV="1">
                <a:off x="3509359" y="906796"/>
                <a:ext cx="3380391" cy="10114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2401363" y="3295650"/>
              <a:ext cx="4996387" cy="646331"/>
              <a:chOff x="2401363" y="3295650"/>
              <a:chExt cx="4996387" cy="64633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401363" y="3295650"/>
                <a:ext cx="26853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缺少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else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分支，或者没有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测试到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else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分支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直接箭头连接符 18"/>
              <p:cNvCxnSpPr>
                <a:stCxn id="17" idx="3"/>
                <a:endCxn id="16" idx="1"/>
              </p:cNvCxnSpPr>
              <p:nvPr/>
            </p:nvCxnSpPr>
            <p:spPr>
              <a:xfrm flipV="1">
                <a:off x="5086714" y="3616325"/>
                <a:ext cx="2311036" cy="249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2401363" y="5438259"/>
              <a:ext cx="8087022" cy="1030465"/>
              <a:chOff x="2401363" y="5438259"/>
              <a:chExt cx="8087022" cy="103046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2401363" y="5438259"/>
                <a:ext cx="8087022" cy="1030465"/>
                <a:chOff x="2401363" y="5438259"/>
                <a:chExt cx="8087022" cy="1030465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889750" y="6251010"/>
                  <a:ext cx="3598635" cy="217714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2401363" y="5438259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srgbClr val="7030A0"/>
                      </a:solidFill>
                    </a:rPr>
                    <a:t>未测试代码</a:t>
                  </a:r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p:grpSp>
          <p:cxnSp>
            <p:nvCxnSpPr>
              <p:cNvPr id="23" name="直接箭头连接符 22"/>
              <p:cNvCxnSpPr>
                <a:stCxn id="21" idx="3"/>
              </p:cNvCxnSpPr>
              <p:nvPr/>
            </p:nvCxnSpPr>
            <p:spPr>
              <a:xfrm>
                <a:off x="3740191" y="5622925"/>
                <a:ext cx="3149559" cy="73694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96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</a:t>
            </a:r>
            <a:r>
              <a:rPr lang="en-US" altLang="zh-CN" dirty="0"/>
              <a:t>Jest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覆盖率</a:t>
            </a:r>
            <a:r>
              <a:rPr lang="zh-CN" altLang="en-US" dirty="0" smtClean="0"/>
              <a:t>报告解读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8.12% </a:t>
            </a:r>
            <a:r>
              <a:rPr lang="en-US" altLang="zh-CN" dirty="0"/>
              <a:t>Statements </a:t>
            </a:r>
            <a:r>
              <a:rPr lang="en-US" altLang="zh-CN" dirty="0" smtClean="0"/>
              <a:t>134/1651</a:t>
            </a:r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1651</a:t>
            </a:r>
            <a:r>
              <a:rPr lang="zh-CN" altLang="en-US" dirty="0" smtClean="0"/>
              <a:t>行代码，测试</a:t>
            </a:r>
            <a:r>
              <a:rPr lang="en-US" altLang="zh-CN" dirty="0" smtClean="0"/>
              <a:t>134</a:t>
            </a:r>
            <a:r>
              <a:rPr lang="zh-CN" altLang="en-US" dirty="0" smtClean="0"/>
              <a:t>行，覆盖率</a:t>
            </a:r>
            <a:r>
              <a:rPr lang="en-US" altLang="zh-CN" dirty="0" smtClean="0"/>
              <a:t>8.12%</a:t>
            </a:r>
          </a:p>
          <a:p>
            <a:r>
              <a:rPr lang="en-US" altLang="zh-CN" b="1" dirty="0" smtClean="0"/>
              <a:t>4.93</a:t>
            </a:r>
            <a:r>
              <a:rPr lang="en-US" altLang="zh-CN" b="1" dirty="0"/>
              <a:t>% </a:t>
            </a:r>
            <a:r>
              <a:rPr lang="en-US" altLang="zh-CN" dirty="0"/>
              <a:t>Branches </a:t>
            </a:r>
            <a:r>
              <a:rPr lang="en-US" altLang="zh-CN" dirty="0" smtClean="0"/>
              <a:t>22/446</a:t>
            </a:r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446</a:t>
            </a:r>
            <a:r>
              <a:rPr lang="zh-CN" altLang="en-US" dirty="0" smtClean="0"/>
              <a:t>个分支，测试</a:t>
            </a:r>
            <a:r>
              <a:rPr lang="en-US" altLang="zh-CN" dirty="0" smtClean="0"/>
              <a:t>22</a:t>
            </a:r>
            <a:r>
              <a:rPr lang="zh-CN" altLang="en-US" dirty="0" smtClean="0"/>
              <a:t>个分支，覆盖率</a:t>
            </a:r>
            <a:r>
              <a:rPr lang="en-US" altLang="zh-CN" dirty="0" smtClean="0"/>
              <a:t>4.93%</a:t>
            </a:r>
          </a:p>
          <a:p>
            <a:r>
              <a:rPr lang="en-US" altLang="zh-CN" b="1" dirty="0" smtClean="0"/>
              <a:t>5.01</a:t>
            </a:r>
            <a:r>
              <a:rPr lang="en-US" altLang="zh-CN" b="1" dirty="0"/>
              <a:t>% </a:t>
            </a:r>
            <a:r>
              <a:rPr lang="en-US" altLang="zh-CN" dirty="0" smtClean="0"/>
              <a:t>Functions</a:t>
            </a:r>
            <a:r>
              <a:rPr lang="en-US" altLang="zh-CN" dirty="0"/>
              <a:t> </a:t>
            </a:r>
            <a:r>
              <a:rPr lang="en-US" altLang="zh-CN" dirty="0" smtClean="0"/>
              <a:t>23/459</a:t>
            </a:r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459</a:t>
            </a:r>
            <a:r>
              <a:rPr lang="zh-CN" altLang="en-US" dirty="0" smtClean="0"/>
              <a:t>个函数，只测试了</a:t>
            </a:r>
            <a:r>
              <a:rPr lang="en-US" altLang="zh-CN" dirty="0" smtClean="0"/>
              <a:t>23</a:t>
            </a:r>
            <a:r>
              <a:rPr lang="zh-CN" altLang="en-US" dirty="0" smtClean="0"/>
              <a:t>个，覆盖率</a:t>
            </a:r>
            <a:r>
              <a:rPr lang="en-US" altLang="zh-CN" dirty="0" smtClean="0"/>
              <a:t>5.01%</a:t>
            </a:r>
          </a:p>
          <a:p>
            <a:r>
              <a:rPr lang="en-US" altLang="zh-CN" b="1" dirty="0" smtClean="0"/>
              <a:t>7.95</a:t>
            </a:r>
            <a:r>
              <a:rPr lang="en-US" altLang="zh-CN" b="1" dirty="0"/>
              <a:t>% </a:t>
            </a:r>
            <a:r>
              <a:rPr lang="en-US" altLang="zh-CN" dirty="0"/>
              <a:t>Lines </a:t>
            </a:r>
            <a:r>
              <a:rPr lang="en-US" altLang="zh-CN" dirty="0" smtClean="0"/>
              <a:t>124/1560</a:t>
            </a:r>
          </a:p>
          <a:p>
            <a:pPr lvl="1"/>
            <a:r>
              <a:rPr lang="zh-CN" altLang="en-US" dirty="0" smtClean="0"/>
              <a:t>共</a:t>
            </a:r>
            <a:r>
              <a:rPr lang="en-US" altLang="zh-CN" dirty="0" smtClean="0"/>
              <a:t>1560</a:t>
            </a:r>
            <a:r>
              <a:rPr lang="zh-CN" altLang="en-US" dirty="0" smtClean="0"/>
              <a:t>行代码，测试</a:t>
            </a:r>
            <a:r>
              <a:rPr lang="en-US" altLang="zh-CN" dirty="0" smtClean="0"/>
              <a:t>124</a:t>
            </a:r>
            <a:r>
              <a:rPr lang="zh-CN" altLang="en-US" dirty="0" smtClean="0"/>
              <a:t>行，覆盖率</a:t>
            </a:r>
            <a:r>
              <a:rPr lang="en-US" altLang="zh-CN" dirty="0" smtClean="0"/>
              <a:t>7.95%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六、总结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简述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测试框架</a:t>
            </a:r>
            <a:r>
              <a:rPr lang="en-US" altLang="zh-CN" dirty="0" smtClean="0"/>
              <a:t>Jest</a:t>
            </a:r>
          </a:p>
          <a:p>
            <a:r>
              <a:rPr lang="zh-CN" altLang="en-US" dirty="0"/>
              <a:t>完成</a:t>
            </a:r>
            <a:r>
              <a:rPr lang="en-US" altLang="zh-CN" dirty="0"/>
              <a:t>Jest</a:t>
            </a:r>
            <a:r>
              <a:rPr lang="zh-CN" altLang="en-US" dirty="0"/>
              <a:t>在</a:t>
            </a:r>
            <a:r>
              <a:rPr lang="en-US" altLang="zh-CN" dirty="0" err="1"/>
              <a:t>SummitWeb</a:t>
            </a:r>
            <a:r>
              <a:rPr lang="zh-CN" altLang="en-US" dirty="0"/>
              <a:t>中的应用及测试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期待下一期</a:t>
            </a:r>
            <a:r>
              <a:rPr lang="en-US" altLang="zh-CN" dirty="0" smtClean="0"/>
              <a:t>enzyme</a:t>
            </a:r>
            <a:r>
              <a:rPr lang="zh-CN" altLang="en-US" dirty="0" smtClean="0"/>
              <a:t>自动化测试</a:t>
            </a:r>
            <a:r>
              <a:rPr lang="zh-CN" altLang="en-US" dirty="0" smtClean="0"/>
              <a:t>组件</a:t>
            </a:r>
            <a:r>
              <a:rPr lang="zh-CN" altLang="en-US" dirty="0"/>
              <a:t>和</a:t>
            </a:r>
            <a:r>
              <a:rPr lang="en-US" altLang="zh-CN" dirty="0" smtClean="0"/>
              <a:t>storybook</a:t>
            </a:r>
            <a:r>
              <a:rPr lang="zh-CN" altLang="en-US" dirty="0" smtClean="0"/>
              <a:t>可视化你的</a:t>
            </a:r>
            <a:r>
              <a:rPr lang="zh-CN" altLang="en-US" dirty="0"/>
              <a:t>组件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六、总结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测试，作为软件工程的一项重要环节，用来保证项目的正确性，完整性，安全性和可靠性。</a:t>
            </a:r>
            <a:endParaRPr lang="en-US" altLang="zh-CN" dirty="0" smtClean="0"/>
          </a:p>
          <a:p>
            <a:r>
              <a:rPr lang="zh-CN" altLang="en-US" dirty="0" smtClean="0"/>
              <a:t>前端测试是前端工程化的重要环节，根据测试的粒度可以分为单元测试，功能测试</a:t>
            </a:r>
            <a:r>
              <a:rPr lang="en-US" altLang="zh-CN" dirty="0" smtClean="0"/>
              <a:t>(E2E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和集成测试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1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1054" y="151206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Expect.js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46946" y="43139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Mocha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16714" y="35809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Mocha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7084" y="248105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Jasmin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32100" y="2451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Chai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67805" y="43967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Jest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9075" y="183207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Should.js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68839" y="4746750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WebDriverio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724109" y="328474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Nightwatch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24110" y="22250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rotractor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602503" y="556808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asperjs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657934" y="3472756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Testcafe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238621" y="51974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Dalekjs</a:t>
            </a:r>
            <a:endParaRPr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6628207" y="1733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Karma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19164" y="26459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Istanbul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49521" y="536609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blanketjs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831692" y="4828133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Codecov.io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46946" y="19179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PhantomJS</a:t>
            </a:r>
            <a:endParaRPr lang="en-US" altLang="zh-CN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7578895" y="3100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SlimerJS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750622" y="44865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Selenium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846940" y="325263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Puppeteer</a:t>
            </a:r>
          </a:p>
        </p:txBody>
      </p:sp>
    </p:spTree>
    <p:extLst>
      <p:ext uri="{BB962C8B-B14F-4D97-AF65-F5344CB8AC3E}">
        <p14:creationId xmlns:p14="http://schemas.microsoft.com/office/powerpoint/2010/main" val="376996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TDD(Test-Driven Development</a:t>
            </a:r>
            <a:r>
              <a:rPr lang="en-US" altLang="zh-CN" dirty="0" smtClean="0"/>
              <a:t>):</a:t>
            </a:r>
            <a:r>
              <a:rPr lang="zh-CN" altLang="en-US" dirty="0"/>
              <a:t>测试驱动开发</a:t>
            </a:r>
            <a:endParaRPr lang="en-US" altLang="zh-CN" dirty="0" smtClean="0"/>
          </a:p>
          <a:p>
            <a:r>
              <a:rPr lang="en-US" altLang="zh-CN" dirty="0"/>
              <a:t>BDD(Behavior Driven Development</a:t>
            </a:r>
            <a:r>
              <a:rPr lang="en-US" altLang="zh-CN" dirty="0" smtClean="0"/>
              <a:t>):</a:t>
            </a:r>
            <a:r>
              <a:rPr lang="zh-CN" altLang="en-US" dirty="0"/>
              <a:t>行为驱动开发</a:t>
            </a:r>
            <a:endParaRPr lang="en-US" altLang="zh-CN" dirty="0" smtClean="0"/>
          </a:p>
          <a:p>
            <a:r>
              <a:rPr lang="en-US" altLang="zh-CN" dirty="0" smtClean="0"/>
              <a:t>Waterfall/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??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6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功能分类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Mocha</a:t>
            </a:r>
          </a:p>
          <a:p>
            <a:pPr lvl="1"/>
            <a:r>
              <a:rPr lang="en-US" altLang="zh-CN" dirty="0" smtClean="0"/>
              <a:t>Jasmine</a:t>
            </a:r>
          </a:p>
          <a:p>
            <a:pPr lvl="1"/>
            <a:r>
              <a:rPr lang="en-US" altLang="zh-CN" dirty="0" smtClean="0"/>
              <a:t>Jest</a:t>
            </a:r>
          </a:p>
          <a:p>
            <a:r>
              <a:rPr lang="zh-CN" altLang="en-US" dirty="0" smtClean="0"/>
              <a:t>功能测试</a:t>
            </a:r>
            <a:r>
              <a:rPr lang="en-US" altLang="zh-CN" dirty="0" smtClean="0"/>
              <a:t>(E2E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WebDriverio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Nightwatch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Testcafe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Protractro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Casperjs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Dalekjs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Puppeteer</a:t>
            </a:r>
            <a:endParaRPr lang="en-US" altLang="zh-CN" dirty="0" smtClean="0"/>
          </a:p>
          <a:p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Karma</a:t>
            </a:r>
          </a:p>
          <a:p>
            <a:pPr lvl="1"/>
            <a:r>
              <a:rPr lang="en-US" altLang="zh-CN" dirty="0"/>
              <a:t>Selenium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50754" y="2683163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https://medium.com/@</a:t>
            </a:r>
            <a:r>
              <a:rPr lang="en-US" altLang="zh-CN" dirty="0" smtClean="0">
                <a:solidFill>
                  <a:srgbClr val="00B0F0"/>
                </a:solidFill>
              </a:rPr>
              <a:t>adrian_lewis/top-5-most-rated-node-js-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frameworks-for-end-to-end-web-testing-f8ebca4e5d44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3778" y="1411388"/>
            <a:ext cx="549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https://www.cnblogs.com/lihuanqing/p/8533552.html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5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辅助功能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代码覆盖率测试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Istanbul</a:t>
            </a:r>
          </a:p>
          <a:p>
            <a:pPr lvl="1"/>
            <a:r>
              <a:rPr lang="en-US" altLang="zh-CN" dirty="0" err="1" smtClean="0"/>
              <a:t>Blanketjs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Codecov.io</a:t>
            </a:r>
          </a:p>
          <a:p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CasperJS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PhantomJS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SlimerJS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9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一、测试框架概览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工具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r>
              <a:rPr lang="en-US" altLang="zh-CN" dirty="0" smtClean="0"/>
              <a:t>Gulp</a:t>
            </a:r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/>
              <a:t>Babel</a:t>
            </a:r>
          </a:p>
          <a:p>
            <a:r>
              <a:rPr lang="en-US" altLang="zh-CN" dirty="0" err="1" smtClean="0"/>
              <a:t>Browserify</a:t>
            </a:r>
            <a:endParaRPr lang="en-US" altLang="zh-CN" dirty="0" smtClean="0"/>
          </a:p>
          <a:p>
            <a:r>
              <a:rPr lang="en-US" altLang="zh-CN" dirty="0" smtClean="0"/>
              <a:t>*Lint/*Hint</a:t>
            </a:r>
          </a:p>
          <a:p>
            <a:r>
              <a:rPr lang="en-US" altLang="zh-CN" dirty="0" smtClean="0"/>
              <a:t>Task(</a:t>
            </a:r>
            <a:r>
              <a:rPr lang="zh-CN" altLang="en-US" dirty="0" smtClean="0"/>
              <a:t>需要借助</a:t>
            </a:r>
            <a:r>
              <a:rPr lang="en-US" altLang="zh-CN" dirty="0" smtClean="0"/>
              <a:t>IDE)</a:t>
            </a:r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 err="1" smtClean="0"/>
              <a:t>Jinkens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D821A985-590A-4EED-B3E7-03D351F82486}" vid="{069758D2-1993-4576-9F1A-6317B73988B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AndOrLab</Template>
  <TotalTime>210</TotalTime>
  <Words>675</Words>
  <Application>Microsoft Office PowerPoint</Application>
  <PresentationFormat>宽屏</PresentationFormat>
  <Paragraphs>217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黑体</vt:lpstr>
      <vt:lpstr>微软雅黑</vt:lpstr>
      <vt:lpstr>Arial</vt:lpstr>
      <vt:lpstr>Arial Black</vt:lpstr>
      <vt:lpstr>Wingdings</vt:lpstr>
      <vt:lpstr>培训主题​​</vt:lpstr>
      <vt:lpstr>单元测试Jest及其应用</vt:lpstr>
      <vt:lpstr>目录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一、测试框架概览</vt:lpstr>
      <vt:lpstr>二、测试框架好处与坏处</vt:lpstr>
      <vt:lpstr>二、测试框架好处与坏处</vt:lpstr>
      <vt:lpstr>三、测试框架Jest简介</vt:lpstr>
      <vt:lpstr>三、测试框架Jest简介</vt:lpstr>
      <vt:lpstr>四、Jest安装及使用</vt:lpstr>
      <vt:lpstr>四、Jest安装及使用</vt:lpstr>
      <vt:lpstr>四、Jest安装及使用</vt:lpstr>
      <vt:lpstr>四、Jest安装及使用</vt:lpstr>
      <vt:lpstr>四、Jest安装及使用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PowerPoint 演示文稿</vt:lpstr>
      <vt:lpstr>五、Jest实战</vt:lpstr>
      <vt:lpstr>五、Jest实战</vt:lpstr>
      <vt:lpstr>五、Jest实战</vt:lpstr>
      <vt:lpstr>五、Jest实战</vt:lpstr>
      <vt:lpstr>五、Jest实战</vt:lpstr>
      <vt:lpstr>五、Jest实战</vt:lpstr>
      <vt:lpstr>六、总结</vt:lpstr>
      <vt:lpstr>六、总结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自动化测试Jest及其应用</dc:title>
  <dc:creator>Gu zhongren</dc:creator>
  <cp:lastModifiedBy>Gu zhongren</cp:lastModifiedBy>
  <cp:revision>32</cp:revision>
  <dcterms:created xsi:type="dcterms:W3CDTF">2018-10-23T09:52:16Z</dcterms:created>
  <dcterms:modified xsi:type="dcterms:W3CDTF">2018-10-24T01:06:33Z</dcterms:modified>
</cp:coreProperties>
</file>