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5" r:id="rId3"/>
  </p:sldMasterIdLst>
  <p:notesMasterIdLst>
    <p:notesMasterId r:id="rId12"/>
  </p:notesMasterIdLst>
  <p:sldIdLst>
    <p:sldId id="260" r:id="rId4"/>
    <p:sldId id="316" r:id="rId5"/>
    <p:sldId id="733" r:id="rId6"/>
    <p:sldId id="813" r:id="rId7"/>
    <p:sldId id="823" r:id="rId8"/>
    <p:sldId id="821" r:id="rId9"/>
    <p:sldId id="822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26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7FC51-67E0-45E9-9C66-4B1D49C84B2B}" type="datetimeFigureOut">
              <a:rPr lang="es-CO" smtClean="0"/>
              <a:t>6/12/2019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6CF66-95F6-408D-B050-A79DE1013E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8883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9E51F7-A888-472D-B416-6312F0764F25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9811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3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4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985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5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200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6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117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7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61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9E51F7-A888-472D-B416-6312F0764F25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476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814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20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755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>
          <a:xfrm>
            <a:off x="0" y="1"/>
            <a:ext cx="9141596" cy="69194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7812088" y="0"/>
            <a:ext cx="1331912" cy="6919414"/>
          </a:xfrm>
          <a:prstGeom prst="rect">
            <a:avLst/>
          </a:prstGeom>
          <a:solidFill>
            <a:srgbClr val="DDDDDD">
              <a:alpha val="5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FontTx/>
              <a:buNone/>
              <a:defRPr/>
            </a:pPr>
            <a:endParaRPr lang="es-ES_tradnl"/>
          </a:p>
        </p:txBody>
      </p:sp>
      <p:pic>
        <p:nvPicPr>
          <p:cNvPr id="5" name="Picture 7" descr="circles_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7943850" y="158750"/>
            <a:ext cx="2259013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5400000">
            <a:off x="8087519" y="5026819"/>
            <a:ext cx="277812" cy="1835150"/>
          </a:xfrm>
          <a:prstGeom prst="rect">
            <a:avLst/>
          </a:prstGeom>
          <a:solidFill>
            <a:schemeClr val="accent1">
              <a:alpha val="82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FontTx/>
              <a:buNone/>
              <a:defRPr/>
            </a:pPr>
            <a:endParaRPr lang="es-ES_tradnl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778669" y="-475456"/>
            <a:ext cx="277812" cy="1835150"/>
          </a:xfrm>
          <a:prstGeom prst="rect">
            <a:avLst/>
          </a:prstGeom>
          <a:solidFill>
            <a:schemeClr val="accent1">
              <a:alpha val="82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FontTx/>
              <a:buNone/>
              <a:defRPr/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0534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6/12/2019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988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6/12/2019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3384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6/12/2019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404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6/12/2019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074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6/12/2019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858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6/12/2019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057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6/12/2019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24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57209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6/12/2019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616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6/12/2019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7955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6/12/2019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583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6/12/2019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860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8595E9-9916-4F23-8CC4-DDF9068E8B2D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6/12/2019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01C65C-272A-436A-A86C-87B4285939D6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9396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6/12/2019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8192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6/12/2019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7088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6/12/2019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5328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6/12/2019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2472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6/12/2019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74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357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6/12/2019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7690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6/12/2019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0298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6/12/2019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66986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6/12/2019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10871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6/12/2019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601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6/12/2019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90748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8595E9-9916-4F23-8CC4-DDF9068E8B2D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6/12/2019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01C65C-272A-436A-A86C-87B4285939D6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172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72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918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85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40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95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73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6F8C4F42-D530-4210-84E5-DE26BE697DEA}"/>
              </a:ext>
            </a:extLst>
          </p:cNvPr>
          <p:cNvSpPr/>
          <p:nvPr userDrawn="1"/>
        </p:nvSpPr>
        <p:spPr>
          <a:xfrm>
            <a:off x="0" y="5570290"/>
            <a:ext cx="9144000" cy="1287710"/>
          </a:xfrm>
          <a:prstGeom prst="rect">
            <a:avLst/>
          </a:prstGeom>
          <a:solidFill>
            <a:srgbClr val="652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61D057C-E6BD-4737-BF79-FB632166644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97941" y="6048462"/>
            <a:ext cx="1319842" cy="44083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415B5EA-804D-49A2-97AF-4F9D293EF5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70" b="24395"/>
          <a:stretch/>
        </p:blipFill>
        <p:spPr>
          <a:xfrm>
            <a:off x="4716705" y="5687736"/>
            <a:ext cx="4383033" cy="104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9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1"/>
            <a:ext cx="919162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6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1"/>
            <a:ext cx="919162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6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robles@unal.edu.co" TargetMode="External"/><Relationship Id="rId2" Type="http://schemas.openxmlformats.org/officeDocument/2006/relationships/hyperlink" Target="mailto:jwbranch@unal.edu.co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6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6FF1-CB2D-4047-9D4C-085FFF47C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37349"/>
          </a:xfrm>
        </p:spPr>
        <p:txBody>
          <a:bodyPr/>
          <a:lstStyle/>
          <a:p>
            <a:r>
              <a:rPr lang="en-US" sz="3200" b="1" dirty="0">
                <a:latin typeface="Ancizar Sans Black"/>
                <a:ea typeface="+mn-ea"/>
                <a:cs typeface="+mn-cs"/>
              </a:rPr>
              <a:t>CLASIFICACIÓN Y RECONOCIMIENTO DE PATRONES</a:t>
            </a:r>
            <a:endParaRPr lang="es-CO" sz="3200" b="1" dirty="0">
              <a:latin typeface="Ancizar Sans Black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A7DD0-B432-4DE0-9438-29AB4FCC0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3165" y="1355523"/>
            <a:ext cx="9144000" cy="111091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s-ES" sz="4000" b="1" dirty="0">
                <a:latin typeface="Ancizar Sans Black"/>
              </a:rPr>
              <a:t>JOHN W. BRANCH</a:t>
            </a:r>
            <a:endParaRPr lang="es-ES" sz="4000" dirty="0">
              <a:latin typeface="Ancizar Sans Black"/>
            </a:endParaRPr>
          </a:p>
          <a:p>
            <a:pPr>
              <a:spcBef>
                <a:spcPts val="600"/>
              </a:spcBef>
            </a:pPr>
            <a:r>
              <a:rPr lang="es-ES" b="1" dirty="0">
                <a:latin typeface="Ancizar Sans Black"/>
              </a:rPr>
              <a:t>Profesor Titular </a:t>
            </a:r>
          </a:p>
          <a:p>
            <a:pPr>
              <a:spcBef>
                <a:spcPts val="600"/>
              </a:spcBef>
            </a:pPr>
            <a:r>
              <a:rPr lang="es-ES" sz="2000" b="1" dirty="0">
                <a:latin typeface="Ancizar Sans Black"/>
              </a:rPr>
              <a:t>Departamento de Ciencias de la Computación y de la Decisión</a:t>
            </a:r>
          </a:p>
          <a:p>
            <a:pPr>
              <a:spcBef>
                <a:spcPts val="600"/>
              </a:spcBef>
            </a:pPr>
            <a:r>
              <a:rPr lang="es-ES" sz="2000" b="1" dirty="0">
                <a:latin typeface="Ancizar Sans Black"/>
              </a:rPr>
              <a:t>Director del Grupo de I+D en Inteligencia Artificial – GIDIA</a:t>
            </a:r>
          </a:p>
          <a:p>
            <a:pPr>
              <a:spcBef>
                <a:spcPts val="600"/>
              </a:spcBef>
            </a:pPr>
            <a:r>
              <a:rPr lang="es-ES" sz="2000" b="1" dirty="0">
                <a:latin typeface="Ancizar Sans Black"/>
                <a:hlinkClick r:id="rId2"/>
              </a:rPr>
              <a:t>jwbranch@unal.edu.co</a:t>
            </a:r>
            <a:endParaRPr lang="es-ES" sz="2000" b="1" dirty="0">
              <a:latin typeface="Ancizar Sans Black"/>
            </a:endParaRPr>
          </a:p>
          <a:p>
            <a:pPr>
              <a:spcBef>
                <a:spcPts val="600"/>
              </a:spcBef>
            </a:pPr>
            <a:r>
              <a:rPr lang="es-ES" sz="2000" b="1" dirty="0">
                <a:latin typeface="Ancizar Sans Black"/>
              </a:rPr>
              <a:t>Oficina: Bloque M8A - 307</a:t>
            </a:r>
          </a:p>
          <a:p>
            <a:pPr>
              <a:spcBef>
                <a:spcPts val="600"/>
              </a:spcBef>
            </a:pPr>
            <a:endParaRPr lang="es-ES" sz="2000" b="1" dirty="0">
              <a:latin typeface="Ancizar Sans Black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2D2F-B254-444B-AB4D-B74E21055EB1}" type="slidenum">
              <a:rPr lang="es-ES" smtClean="0"/>
              <a:t>2</a:t>
            </a:fld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47FEA62-DED4-4CA0-BA2D-A4D74A12E6CD}"/>
              </a:ext>
            </a:extLst>
          </p:cNvPr>
          <p:cNvSpPr/>
          <p:nvPr/>
        </p:nvSpPr>
        <p:spPr>
          <a:xfrm>
            <a:off x="2223856" y="4162110"/>
            <a:ext cx="4572000" cy="14618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MX" sz="4000" b="1" dirty="0">
                <a:latin typeface="Ancizar Sans Black"/>
              </a:rPr>
              <a:t>SERGIO ROBLES</a:t>
            </a:r>
          </a:p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r>
              <a:rPr lang="es-MX" sz="2400" b="1" dirty="0">
                <a:latin typeface="Ancizar Sans Black"/>
              </a:rPr>
              <a:t>Monitor</a:t>
            </a:r>
          </a:p>
          <a:p>
            <a:pPr algn="ctr" defTabSz="685800">
              <a:lnSpc>
                <a:spcPct val="90000"/>
              </a:lnSpc>
              <a:spcBef>
                <a:spcPts val="450"/>
              </a:spcBef>
            </a:pPr>
            <a:r>
              <a:rPr lang="es-MX" sz="2000" b="1" dirty="0">
                <a:latin typeface="Ancizar Sans Black"/>
                <a:hlinkClick r:id="rId3"/>
              </a:rPr>
              <a:t>srobles@unal.edu.co</a:t>
            </a:r>
            <a:r>
              <a:rPr lang="es-MX" sz="2000" b="1" dirty="0">
                <a:latin typeface="Ancizar Sans Black"/>
              </a:rPr>
              <a:t>     </a:t>
            </a:r>
            <a:endParaRPr lang="es-CO" sz="2000" b="1" dirty="0">
              <a:latin typeface="Ancizar Sans Black"/>
            </a:endParaRPr>
          </a:p>
        </p:txBody>
      </p:sp>
    </p:spTree>
    <p:extLst>
      <p:ext uri="{BB962C8B-B14F-4D97-AF65-F5344CB8AC3E}">
        <p14:creationId xmlns:p14="http://schemas.microsoft.com/office/powerpoint/2010/main" val="410198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636360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El Proceso de Reconocimiento de Patrones</a:t>
            </a:r>
            <a:endParaRPr lang="es-ES" sz="3600" b="1" cap="small" dirty="0"/>
          </a:p>
        </p:txBody>
      </p:sp>
      <p:sp>
        <p:nvSpPr>
          <p:cNvPr id="8195" name="Rectangle 9"/>
          <p:cNvSpPr>
            <a:spLocks noChangeArrowheads="1"/>
          </p:cNvSpPr>
          <p:nvPr/>
        </p:nvSpPr>
        <p:spPr bwMode="auto">
          <a:xfrm>
            <a:off x="395287" y="1173708"/>
            <a:ext cx="8291513" cy="428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273050" lvl="1" indent="-273050" defTabSz="411163" eaLnBrk="0" hangingPunct="0">
              <a:buBlip>
                <a:blip r:embed="rId3"/>
              </a:buBlip>
              <a:tabLst>
                <a:tab pos="2239963" algn="l"/>
              </a:tabLst>
              <a:defRPr/>
            </a:pPr>
            <a:r>
              <a:rPr lang="es-MX" sz="1600" b="1" cap="small" dirty="0">
                <a:solidFill>
                  <a:srgbClr val="080808"/>
                </a:solidFill>
                <a:cs typeface="Times New Roman" pitchFamily="18" charset="0"/>
              </a:rPr>
              <a:t>Adquisición de los datos:</a:t>
            </a:r>
          </a:p>
          <a:p>
            <a:pPr marL="558800" lvl="1" indent="-285750" defTabSz="411163" eaLnBrk="0" hangingPunct="0">
              <a:buBlip>
                <a:blip r:embed="rId4"/>
              </a:buBlip>
              <a:tabLst>
                <a:tab pos="2239963" algn="l"/>
              </a:tabLst>
              <a:defRPr/>
            </a:pPr>
            <a:r>
              <a:rPr lang="es-CO" sz="1600" dirty="0">
                <a:cs typeface="Times New Roman" pitchFamily="18" charset="0"/>
              </a:rPr>
              <a:t>Medición de variables físicas.</a:t>
            </a:r>
          </a:p>
          <a:p>
            <a:pPr marL="558800" lvl="1" indent="-285750" defTabSz="411163" eaLnBrk="0" hangingPunct="0">
              <a:buBlip>
                <a:blip r:embed="rId4"/>
              </a:buBlip>
              <a:tabLst>
                <a:tab pos="2239963" algn="l"/>
              </a:tabLst>
              <a:defRPr/>
            </a:pPr>
            <a:r>
              <a:rPr lang="es-CO" sz="1600" dirty="0">
                <a:cs typeface="Times New Roman" pitchFamily="18" charset="0"/>
              </a:rPr>
              <a:t>Problemas importantes: banda ancha, resolución, etc.</a:t>
            </a:r>
          </a:p>
          <a:p>
            <a:pPr marL="273050" lvl="1" defTabSz="411163" eaLnBrk="0" hangingPunct="0">
              <a:tabLst>
                <a:tab pos="2239963" algn="l"/>
              </a:tabLst>
              <a:defRPr/>
            </a:pPr>
            <a:endParaRPr lang="es-CO" sz="1600" dirty="0">
              <a:cs typeface="Times New Roman" pitchFamily="18" charset="0"/>
            </a:endParaRPr>
          </a:p>
          <a:p>
            <a:pPr marL="273050" lvl="1" indent="-273050" defTabSz="411163" eaLnBrk="0" hangingPunct="0">
              <a:buBlip>
                <a:blip r:embed="rId3"/>
              </a:buBlip>
              <a:tabLst>
                <a:tab pos="2239963" algn="l"/>
              </a:tabLst>
              <a:defRPr/>
            </a:pPr>
            <a:r>
              <a:rPr lang="es-MX" sz="1600" b="1" cap="small" dirty="0" err="1">
                <a:solidFill>
                  <a:srgbClr val="080808"/>
                </a:solidFill>
                <a:cs typeface="Times New Roman" pitchFamily="18" charset="0"/>
              </a:rPr>
              <a:t>Pre-procesamiento</a:t>
            </a:r>
            <a:r>
              <a:rPr lang="es-MX" sz="1600" b="1" cap="small" dirty="0">
                <a:solidFill>
                  <a:srgbClr val="080808"/>
                </a:solidFill>
                <a:cs typeface="Times New Roman" pitchFamily="18" charset="0"/>
              </a:rPr>
              <a:t>:</a:t>
            </a:r>
          </a:p>
          <a:p>
            <a:pPr marL="558800" lvl="1" indent="-285750" defTabSz="411163" eaLnBrk="0" hangingPunct="0">
              <a:buBlip>
                <a:blip r:embed="rId4"/>
              </a:buBlip>
              <a:tabLst>
                <a:tab pos="2239963" algn="l"/>
              </a:tabLst>
              <a:defRPr/>
            </a:pPr>
            <a:r>
              <a:rPr lang="es-CO" sz="1600" dirty="0">
                <a:cs typeface="Times New Roman" pitchFamily="18" charset="0"/>
              </a:rPr>
              <a:t>Remoción del ruido en los datos.</a:t>
            </a:r>
          </a:p>
          <a:p>
            <a:pPr marL="558800" lvl="1" indent="-285750" defTabSz="411163" eaLnBrk="0" hangingPunct="0">
              <a:buBlip>
                <a:blip r:embed="rId4"/>
              </a:buBlip>
              <a:tabLst>
                <a:tab pos="2239963" algn="l"/>
              </a:tabLst>
              <a:defRPr/>
            </a:pPr>
            <a:r>
              <a:rPr lang="es-CO" sz="1600" dirty="0">
                <a:cs typeface="Times New Roman" pitchFamily="18" charset="0"/>
              </a:rPr>
              <a:t>Separación de patrones de interés.</a:t>
            </a:r>
          </a:p>
          <a:p>
            <a:pPr marL="273050" lvl="1" defTabSz="411163" eaLnBrk="0" hangingPunct="0">
              <a:tabLst>
                <a:tab pos="2239963" algn="l"/>
              </a:tabLst>
              <a:defRPr/>
            </a:pPr>
            <a:endParaRPr lang="es-CO" sz="1600" dirty="0">
              <a:cs typeface="Times New Roman" pitchFamily="18" charset="0"/>
            </a:endParaRPr>
          </a:p>
          <a:p>
            <a:pPr marL="273050" lvl="1" indent="-273050" defTabSz="411163" eaLnBrk="0" hangingPunct="0">
              <a:buBlip>
                <a:blip r:embed="rId3"/>
              </a:buBlip>
              <a:tabLst>
                <a:tab pos="2239963" algn="l"/>
              </a:tabLst>
              <a:defRPr/>
            </a:pPr>
            <a:r>
              <a:rPr lang="es-MX" sz="1600" b="1" cap="small" dirty="0">
                <a:solidFill>
                  <a:srgbClr val="080808"/>
                </a:solidFill>
                <a:cs typeface="Times New Roman" pitchFamily="18" charset="0"/>
              </a:rPr>
              <a:t>Extracción y Selección de características</a:t>
            </a:r>
          </a:p>
          <a:p>
            <a:pPr marL="558800" lvl="1" indent="-285750" defTabSz="411163" eaLnBrk="0" hangingPunct="0">
              <a:buBlip>
                <a:blip r:embed="rId4"/>
              </a:buBlip>
              <a:tabLst>
                <a:tab pos="2239963" algn="l"/>
              </a:tabLst>
              <a:defRPr/>
            </a:pPr>
            <a:r>
              <a:rPr lang="es-CO" sz="1600" dirty="0">
                <a:cs typeface="Times New Roman" pitchFamily="18" charset="0"/>
              </a:rPr>
              <a:t>Encontrar una nueva representación en forma de características.</a:t>
            </a:r>
          </a:p>
          <a:p>
            <a:pPr marL="273050" lvl="1" defTabSz="411163" eaLnBrk="0" hangingPunct="0">
              <a:tabLst>
                <a:tab pos="2239963" algn="l"/>
              </a:tabLst>
              <a:defRPr/>
            </a:pPr>
            <a:endParaRPr lang="es-CO" sz="1600" dirty="0">
              <a:cs typeface="Times New Roman" pitchFamily="18" charset="0"/>
            </a:endParaRPr>
          </a:p>
          <a:p>
            <a:pPr marL="273050" lvl="1" indent="-273050" defTabSz="411163" eaLnBrk="0" hangingPunct="0">
              <a:buBlip>
                <a:blip r:embed="rId3"/>
              </a:buBlip>
              <a:tabLst>
                <a:tab pos="2239963" algn="l"/>
              </a:tabLst>
              <a:defRPr/>
            </a:pPr>
            <a:r>
              <a:rPr lang="es-MX" sz="1600" b="1" cap="small" dirty="0">
                <a:solidFill>
                  <a:srgbClr val="080808"/>
                </a:solidFill>
                <a:cs typeface="Times New Roman" pitchFamily="18" charset="0"/>
              </a:rPr>
              <a:t>Clasificación</a:t>
            </a:r>
          </a:p>
          <a:p>
            <a:pPr marL="558800" lvl="1" indent="-285750" defTabSz="411163" eaLnBrk="0" hangingPunct="0">
              <a:buBlip>
                <a:blip r:embed="rId4"/>
              </a:buBlip>
              <a:tabLst>
                <a:tab pos="2239963" algn="l"/>
              </a:tabLst>
              <a:defRPr/>
            </a:pPr>
            <a:r>
              <a:rPr lang="es-CO" sz="1600" dirty="0">
                <a:cs typeface="Times New Roman" pitchFamily="18" charset="0"/>
              </a:rPr>
              <a:t>Uso de características y modelos aprendidos para asignar una instancia a una categoría o grupo.</a:t>
            </a:r>
          </a:p>
          <a:p>
            <a:pPr marL="273050" lvl="1" defTabSz="411163" eaLnBrk="0" hangingPunct="0">
              <a:tabLst>
                <a:tab pos="2239963" algn="l"/>
              </a:tabLst>
              <a:defRPr/>
            </a:pPr>
            <a:endParaRPr lang="es-CO" sz="1600" dirty="0">
              <a:cs typeface="Times New Roman" pitchFamily="18" charset="0"/>
            </a:endParaRPr>
          </a:p>
          <a:p>
            <a:pPr marL="273050" lvl="1" indent="-273050" defTabSz="411163" eaLnBrk="0" hangingPunct="0">
              <a:buBlip>
                <a:blip r:embed="rId3"/>
              </a:buBlip>
              <a:tabLst>
                <a:tab pos="2239963" algn="l"/>
              </a:tabLst>
              <a:defRPr/>
            </a:pPr>
            <a:r>
              <a:rPr lang="es-MX" sz="1600" b="1" cap="small" dirty="0" err="1">
                <a:solidFill>
                  <a:srgbClr val="080808"/>
                </a:solidFill>
                <a:cs typeface="Times New Roman" pitchFamily="18" charset="0"/>
              </a:rPr>
              <a:t>Pos-procesamiento</a:t>
            </a:r>
            <a:r>
              <a:rPr lang="es-MX" sz="1600" b="1" cap="small" dirty="0">
                <a:solidFill>
                  <a:srgbClr val="080808"/>
                </a:solidFill>
                <a:cs typeface="Times New Roman" pitchFamily="18" charset="0"/>
              </a:rPr>
              <a:t>:</a:t>
            </a:r>
          </a:p>
          <a:p>
            <a:pPr marL="558800" lvl="1" indent="-285750" defTabSz="411163" eaLnBrk="0" hangingPunct="0">
              <a:buBlip>
                <a:blip r:embed="rId4"/>
              </a:buBlip>
              <a:tabLst>
                <a:tab pos="2239963" algn="l"/>
              </a:tabLst>
              <a:defRPr/>
            </a:pPr>
            <a:r>
              <a:rPr lang="es-CO" sz="1600" dirty="0">
                <a:cs typeface="Times New Roman" pitchFamily="18" charset="0"/>
              </a:rPr>
              <a:t>Evaluación de la confianza en las decisiones.</a:t>
            </a:r>
          </a:p>
          <a:p>
            <a:pPr marL="558800" lvl="1" indent="-285750" defTabSz="411163" eaLnBrk="0" hangingPunct="0">
              <a:buBlip>
                <a:blip r:embed="rId4"/>
              </a:buBlip>
              <a:tabLst>
                <a:tab pos="2239963" algn="l"/>
              </a:tabLst>
              <a:defRPr/>
            </a:pPr>
            <a:endParaRPr lang="es-CO" sz="1600" dirty="0">
              <a:cs typeface="Times New Roman" pitchFamily="18" charset="0"/>
            </a:endParaRPr>
          </a:p>
          <a:p>
            <a:pPr marL="273050" lvl="1" defTabSz="411163" eaLnBrk="0" hangingPunct="0">
              <a:tabLst>
                <a:tab pos="2239963" algn="l"/>
              </a:tabLst>
              <a:defRPr/>
            </a:pPr>
            <a:endParaRPr lang="es-CO" sz="1600" dirty="0">
              <a:cs typeface="Times New Roman" pitchFamily="18" charset="0"/>
            </a:endParaRPr>
          </a:p>
          <a:p>
            <a:pPr marL="273050" lvl="1" defTabSz="411163" eaLnBrk="0" hangingPunct="0">
              <a:tabLst>
                <a:tab pos="2239963" algn="l"/>
              </a:tabLst>
              <a:defRPr/>
            </a:pPr>
            <a:endParaRPr lang="es-CO" sz="1600" dirty="0">
              <a:cs typeface="Times New Roman" pitchFamily="18" charset="0"/>
            </a:endParaRPr>
          </a:p>
          <a:p>
            <a:pPr marL="558800" lvl="1" indent="-285750" defTabSz="411163" eaLnBrk="0" hangingPunct="0">
              <a:buBlip>
                <a:blip r:embed="rId4"/>
              </a:buBlip>
              <a:tabLst>
                <a:tab pos="2239963" algn="l"/>
              </a:tabLst>
              <a:defRPr/>
            </a:pPr>
            <a:endParaRPr lang="es-CO" sz="1600" dirty="0">
              <a:cs typeface="Times New Roman" pitchFamily="18" charset="0"/>
            </a:endParaRPr>
          </a:p>
          <a:p>
            <a:pPr marL="558800" lvl="1" indent="-285750" defTabSz="411163" eaLnBrk="0" hangingPunct="0">
              <a:buBlip>
                <a:blip r:embed="rId4"/>
              </a:buBlip>
              <a:tabLst>
                <a:tab pos="2239963" algn="l"/>
              </a:tabLst>
              <a:defRPr/>
            </a:pPr>
            <a:endParaRPr lang="es-CO" sz="16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78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s-CO" sz="3600" b="1" cap="small" dirty="0"/>
              <a:t>El Aprendizaje</a:t>
            </a:r>
            <a:endParaRPr lang="es-ES" sz="3600" b="1" cap="small" dirty="0"/>
          </a:p>
        </p:txBody>
      </p:sp>
      <p:sp>
        <p:nvSpPr>
          <p:cNvPr id="8195" name="Rectangle 9"/>
          <p:cNvSpPr>
            <a:spLocks noChangeArrowheads="1"/>
          </p:cNvSpPr>
          <p:nvPr/>
        </p:nvSpPr>
        <p:spPr bwMode="auto">
          <a:xfrm>
            <a:off x="395287" y="1173707"/>
            <a:ext cx="8291513" cy="506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558800" lvl="1" indent="-285750" defTabSz="411163" eaLnBrk="0" hangingPunct="0">
              <a:buBlip>
                <a:blip r:embed="rId3"/>
              </a:buBlip>
              <a:tabLst>
                <a:tab pos="2239963" algn="l"/>
              </a:tabLst>
              <a:defRPr/>
            </a:pPr>
            <a:r>
              <a:rPr lang="es-CO" sz="1600" dirty="0">
                <a:cs typeface="Times New Roman" pitchFamily="18" charset="0"/>
              </a:rPr>
              <a:t>¿Cómo puede la máquina aprender reglas a partir de los datos?</a:t>
            </a:r>
          </a:p>
          <a:p>
            <a:pPr marL="558800" lvl="1" indent="-285750" defTabSz="411163" eaLnBrk="0" hangingPunct="0">
              <a:buBlip>
                <a:blip r:embed="rId3"/>
              </a:buBlip>
              <a:tabLst>
                <a:tab pos="2239963" algn="l"/>
              </a:tabLst>
              <a:defRPr/>
            </a:pPr>
            <a:endParaRPr lang="es-CO" sz="1600" dirty="0">
              <a:cs typeface="Times New Roman" pitchFamily="18" charset="0"/>
            </a:endParaRPr>
          </a:p>
          <a:p>
            <a:pPr marL="558800" lvl="1" indent="-285750" defTabSz="411163" eaLnBrk="0" hangingPunct="0">
              <a:buBlip>
                <a:blip r:embed="rId3"/>
              </a:buBlip>
              <a:tabLst>
                <a:tab pos="2239963" algn="l"/>
              </a:tabLst>
              <a:defRPr/>
            </a:pPr>
            <a:r>
              <a:rPr lang="es-CO" sz="1600" dirty="0">
                <a:cs typeface="Times New Roman" pitchFamily="18" charset="0"/>
              </a:rPr>
              <a:t>De dos maneras:</a:t>
            </a:r>
          </a:p>
          <a:p>
            <a:pPr marL="1016000" lvl="2" indent="-285750" defTabSz="411163" eaLnBrk="0" hangingPunct="0">
              <a:buBlip>
                <a:blip r:embed="rId3"/>
              </a:buBlip>
              <a:tabLst>
                <a:tab pos="2239963" algn="l"/>
              </a:tabLst>
              <a:defRPr/>
            </a:pPr>
            <a:endParaRPr lang="es-CO" sz="1600" dirty="0">
              <a:cs typeface="Times New Roman" pitchFamily="18" charset="0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64895E-B4FC-4465-8C1D-D1314D639F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2" t="40681" r="45051" b="18879"/>
          <a:stretch/>
        </p:blipFill>
        <p:spPr>
          <a:xfrm>
            <a:off x="1069522" y="3429000"/>
            <a:ext cx="3470400" cy="2103121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3627D768-A493-4F23-8EA0-3153A2577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71" y="2366335"/>
            <a:ext cx="3895344" cy="506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730250" lvl="2" algn="just" defTabSz="411163" eaLnBrk="0" hangingPunct="0">
              <a:tabLst>
                <a:tab pos="2239963" algn="l"/>
              </a:tabLst>
              <a:defRPr/>
            </a:pPr>
            <a:r>
              <a:rPr lang="es-CO" sz="1600" b="1" dirty="0">
                <a:cs typeface="Times New Roman" pitchFamily="18" charset="0"/>
              </a:rPr>
              <a:t>APRENDIZAJE SUPERVISADO: </a:t>
            </a:r>
            <a:r>
              <a:rPr lang="es-CO" sz="1600" dirty="0">
                <a:cs typeface="Times New Roman" pitchFamily="18" charset="0"/>
              </a:rPr>
              <a:t>Un experto da una etiqueta o un costo asociado a cada instancia del conjunto de datos.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165306B-061F-4408-9EB4-5F38A06A2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599" y="2366335"/>
            <a:ext cx="3695789" cy="506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730250" lvl="2" defTabSz="411163" eaLnBrk="0" hangingPunct="0">
              <a:tabLst>
                <a:tab pos="2239963" algn="l"/>
              </a:tabLst>
              <a:defRPr/>
            </a:pPr>
            <a:r>
              <a:rPr lang="es-CO" sz="1600" b="1" dirty="0">
                <a:cs typeface="Times New Roman" pitchFamily="18" charset="0"/>
              </a:rPr>
              <a:t>APRENDIZAJE NO SUPERVISADO: </a:t>
            </a:r>
            <a:r>
              <a:rPr lang="es-CO" sz="1600" dirty="0">
                <a:cs typeface="Times New Roman" pitchFamily="18" charset="0"/>
              </a:rPr>
              <a:t>El sistema forma  agrupaciones o representaciones alternativas de los datos de entrada.</a:t>
            </a:r>
          </a:p>
          <a:p>
            <a:pPr marL="1016000" lvl="2" indent="-285750" defTabSz="411163" eaLnBrk="0" hangingPunct="0">
              <a:buBlip>
                <a:blip r:embed="rId3"/>
              </a:buBlip>
              <a:tabLst>
                <a:tab pos="2239963" algn="l"/>
              </a:tabLst>
              <a:defRPr/>
            </a:pPr>
            <a:endParaRPr lang="es-CO" sz="1600" dirty="0">
              <a:cs typeface="Times New Roman" pitchFamily="18" charset="0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78B4AF-B19C-4EE4-9D4B-6558258EF3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40" t="40681" r="5429" b="18879"/>
          <a:stretch/>
        </p:blipFill>
        <p:spPr>
          <a:xfrm>
            <a:off x="5268527" y="3429000"/>
            <a:ext cx="2699575" cy="210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7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636360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¿Cuándo usar Aprendizaje Profundo y cuándo usar Aprendizaje Tradicional?</a:t>
            </a:r>
            <a:endParaRPr lang="es-ES" sz="3600" b="1" cap="small" dirty="0"/>
          </a:p>
        </p:txBody>
      </p:sp>
      <p:sp>
        <p:nvSpPr>
          <p:cNvPr id="8195" name="Rectangle 9"/>
          <p:cNvSpPr>
            <a:spLocks noChangeArrowheads="1"/>
          </p:cNvSpPr>
          <p:nvPr/>
        </p:nvSpPr>
        <p:spPr bwMode="auto">
          <a:xfrm>
            <a:off x="426243" y="1633721"/>
            <a:ext cx="8291513" cy="428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558800" lvl="1" indent="-285750" defTabSz="411163" eaLnBrk="0" hangingPunct="0">
              <a:buBlip>
                <a:blip r:embed="rId3"/>
              </a:buBlip>
              <a:tabLst>
                <a:tab pos="2239963" algn="l"/>
              </a:tabLst>
              <a:defRPr/>
            </a:pPr>
            <a:r>
              <a:rPr lang="es-CO" sz="1600" dirty="0">
                <a:cs typeface="Times New Roman" pitchFamily="18" charset="0"/>
              </a:rPr>
              <a:t>Generalmente, los métodos de aprendizaje profundo funcionan mejor con grandes conjuntos de datos no estructurados. Sin embargo, para conjuntos de datos estructurados o tabulares, los métodos tradicionales suelen ser igual o más eficaces, además de ser mucho más interpretables.</a:t>
            </a:r>
          </a:p>
        </p:txBody>
      </p:sp>
    </p:spTree>
    <p:extLst>
      <p:ext uri="{BB962C8B-B14F-4D97-AF65-F5344CB8AC3E}">
        <p14:creationId xmlns:p14="http://schemas.microsoft.com/office/powerpoint/2010/main" val="72944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369046" cy="1325563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Aprendizaje Tradicional vs Profundo</a:t>
            </a:r>
            <a:endParaRPr lang="es-ES" sz="3600" b="1" cap="smal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39242A-01BA-4A0B-B8A7-57563E7A1C57}"/>
              </a:ext>
            </a:extLst>
          </p:cNvPr>
          <p:cNvSpPr/>
          <p:nvPr/>
        </p:nvSpPr>
        <p:spPr>
          <a:xfrm>
            <a:off x="2706129" y="526152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050" dirty="0"/>
              <a:t>https://blog.aylien.com/leveraging-deep-learning-for-multilingual/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DDE58A58-DB90-4538-87FA-F6E2CC45C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3855" r="1988" b="3103"/>
          <a:stretch/>
        </p:blipFill>
        <p:spPr>
          <a:xfrm>
            <a:off x="1640114" y="965439"/>
            <a:ext cx="5863772" cy="4296081"/>
          </a:xfrm>
        </p:spPr>
      </p:pic>
    </p:spTree>
    <p:extLst>
      <p:ext uri="{BB962C8B-B14F-4D97-AF65-F5344CB8AC3E}">
        <p14:creationId xmlns:p14="http://schemas.microsoft.com/office/powerpoint/2010/main" val="388791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369046" cy="1325563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Aprendizaje Tradicional vs Profundo</a:t>
            </a:r>
            <a:endParaRPr lang="es-ES" sz="3600" b="1" cap="smal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39242A-01BA-4A0B-B8A7-57563E7A1C57}"/>
              </a:ext>
            </a:extLst>
          </p:cNvPr>
          <p:cNvSpPr/>
          <p:nvPr/>
        </p:nvSpPr>
        <p:spPr>
          <a:xfrm>
            <a:off x="2706129" y="526152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050" dirty="0"/>
              <a:t>https://spyglassinc.com/deep-learning-vs-traditional-machine-vision/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2929DD-C42F-4010-AA58-21426A0BC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44" y="910182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21373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386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2741</TotalTime>
  <Words>284</Words>
  <Application>Microsoft Office PowerPoint</Application>
  <PresentationFormat>Presentación en pantalla (4:3)</PresentationFormat>
  <Paragraphs>50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Ancizar Sans Black</vt:lpstr>
      <vt:lpstr>Arial</vt:lpstr>
      <vt:lpstr>Calibri</vt:lpstr>
      <vt:lpstr>Calibri Light</vt:lpstr>
      <vt:lpstr>Times New Roman</vt:lpstr>
      <vt:lpstr>Tema de Office</vt:lpstr>
      <vt:lpstr>Diseño personalizado</vt:lpstr>
      <vt:lpstr>1_Diseño personalizado</vt:lpstr>
      <vt:lpstr>Presentación de PowerPoint</vt:lpstr>
      <vt:lpstr>CLASIFICACIÓN Y RECONOCIMIENTO DE PATRONES</vt:lpstr>
      <vt:lpstr>El Proceso de Reconocimiento de Patrones</vt:lpstr>
      <vt:lpstr>El Aprendizaje</vt:lpstr>
      <vt:lpstr>¿Cuándo usar Aprendizaje Profundo y cuándo usar Aprendizaje Tradicional?</vt:lpstr>
      <vt:lpstr>Aprendizaje Tradicional vs Profundo</vt:lpstr>
      <vt:lpstr>Aprendizaje Tradicional vs Profundo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Ximena Gomez Hoyos</dc:creator>
  <cp:lastModifiedBy>Usuario</cp:lastModifiedBy>
  <cp:revision>93</cp:revision>
  <dcterms:created xsi:type="dcterms:W3CDTF">2018-05-20T16:04:19Z</dcterms:created>
  <dcterms:modified xsi:type="dcterms:W3CDTF">2019-12-06T17:10:10Z</dcterms:modified>
</cp:coreProperties>
</file>