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5" r:id="rId3"/>
  </p:sldMasterIdLst>
  <p:notesMasterIdLst>
    <p:notesMasterId r:id="rId24"/>
  </p:notesMasterIdLst>
  <p:sldIdLst>
    <p:sldId id="260" r:id="rId4"/>
    <p:sldId id="316" r:id="rId5"/>
    <p:sldId id="733" r:id="rId6"/>
    <p:sldId id="319" r:id="rId7"/>
    <p:sldId id="325" r:id="rId8"/>
    <p:sldId id="848" r:id="rId9"/>
    <p:sldId id="824" r:id="rId10"/>
    <p:sldId id="830" r:id="rId11"/>
    <p:sldId id="826" r:id="rId12"/>
    <p:sldId id="829" r:id="rId13"/>
    <p:sldId id="831" r:id="rId14"/>
    <p:sldId id="833" r:id="rId15"/>
    <p:sldId id="834" r:id="rId16"/>
    <p:sldId id="836" r:id="rId17"/>
    <p:sldId id="839" r:id="rId18"/>
    <p:sldId id="840" r:id="rId19"/>
    <p:sldId id="844" r:id="rId20"/>
    <p:sldId id="845" r:id="rId21"/>
    <p:sldId id="847" r:id="rId22"/>
    <p:sldId id="26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26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41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7FC51-67E0-45E9-9C66-4B1D49C84B2B}" type="datetimeFigureOut">
              <a:rPr lang="es-CO" smtClean="0"/>
              <a:t>24/01/2020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6CF66-95F6-408D-B050-A79DE1013E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8883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9E51F7-A888-472D-B416-6312F0764F25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9811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lnSpc>
                <a:spcPct val="100000"/>
              </a:lnSpc>
              <a:buFontTx/>
              <a:buNone/>
            </a:pPr>
            <a:fld id="{952B3CBD-1F33-4B86-91EF-A2D07C0633BC}" type="slidenum">
              <a:rPr lang="es-ES" sz="1300"/>
              <a:pPr algn="r">
                <a:lnSpc>
                  <a:spcPct val="100000"/>
                </a:lnSpc>
                <a:buFontTx/>
                <a:buNone/>
              </a:pPr>
              <a:t>14</a:t>
            </a:fld>
            <a:endParaRPr lang="es-E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024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lnSpc>
                <a:spcPct val="100000"/>
              </a:lnSpc>
              <a:buFontTx/>
              <a:buNone/>
            </a:pPr>
            <a:fld id="{952B3CBD-1F33-4B86-91EF-A2D07C0633BC}" type="slidenum">
              <a:rPr lang="es-ES" sz="1300"/>
              <a:pPr algn="r">
                <a:lnSpc>
                  <a:spcPct val="100000"/>
                </a:lnSpc>
                <a:buFontTx/>
                <a:buNone/>
              </a:pPr>
              <a:t>15</a:t>
            </a:fld>
            <a:endParaRPr lang="es-E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811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lnSpc>
                <a:spcPct val="100000"/>
              </a:lnSpc>
              <a:buFontTx/>
              <a:buNone/>
            </a:pPr>
            <a:fld id="{952B3CBD-1F33-4B86-91EF-A2D07C0633BC}" type="slidenum">
              <a:rPr lang="es-ES" sz="1300"/>
              <a:pPr algn="r">
                <a:lnSpc>
                  <a:spcPct val="100000"/>
                </a:lnSpc>
                <a:buFontTx/>
                <a:buNone/>
              </a:pPr>
              <a:t>16</a:t>
            </a:fld>
            <a:endParaRPr lang="es-E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227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lnSpc>
                <a:spcPct val="100000"/>
              </a:lnSpc>
              <a:buFontTx/>
              <a:buNone/>
            </a:pPr>
            <a:fld id="{952B3CBD-1F33-4B86-91EF-A2D07C0633BC}" type="slidenum">
              <a:rPr lang="es-ES" sz="1300"/>
              <a:pPr algn="r">
                <a:lnSpc>
                  <a:spcPct val="100000"/>
                </a:lnSpc>
                <a:buFontTx/>
                <a:buNone/>
              </a:pPr>
              <a:t>17</a:t>
            </a:fld>
            <a:endParaRPr lang="es-E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989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lnSpc>
                <a:spcPct val="100000"/>
              </a:lnSpc>
              <a:buFontTx/>
              <a:buNone/>
            </a:pPr>
            <a:fld id="{952B3CBD-1F33-4B86-91EF-A2D07C0633BC}" type="slidenum">
              <a:rPr lang="es-ES" sz="1300"/>
              <a:pPr algn="r">
                <a:lnSpc>
                  <a:spcPct val="100000"/>
                </a:lnSpc>
                <a:buFontTx/>
                <a:buNone/>
              </a:pPr>
              <a:t>18</a:t>
            </a:fld>
            <a:endParaRPr lang="es-E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336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lnSpc>
                <a:spcPct val="100000"/>
              </a:lnSpc>
              <a:buFontTx/>
              <a:buNone/>
            </a:pPr>
            <a:fld id="{952B3CBD-1F33-4B86-91EF-A2D07C0633BC}" type="slidenum">
              <a:rPr lang="es-ES" sz="1300"/>
              <a:pPr algn="r">
                <a:lnSpc>
                  <a:spcPct val="100000"/>
                </a:lnSpc>
                <a:buFontTx/>
                <a:buNone/>
              </a:pPr>
              <a:t>19</a:t>
            </a:fld>
            <a:endParaRPr lang="es-E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9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9E51F7-A888-472D-B416-6312F0764F25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5476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lnSpc>
                <a:spcPct val="100000"/>
              </a:lnSpc>
              <a:buFontTx/>
              <a:buNone/>
            </a:pPr>
            <a:fld id="{952B3CBD-1F33-4B86-91EF-A2D07C0633BC}" type="slidenum">
              <a:rPr lang="es-ES" sz="1300"/>
              <a:pPr algn="r">
                <a:lnSpc>
                  <a:spcPct val="100000"/>
                </a:lnSpc>
                <a:buFontTx/>
                <a:buNone/>
              </a:pPr>
              <a:t>3</a:t>
            </a:fld>
            <a:endParaRPr lang="es-E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lnSpc>
                <a:spcPct val="100000"/>
              </a:lnSpc>
              <a:buFontTx/>
              <a:buNone/>
            </a:pPr>
            <a:fld id="{952B3CBD-1F33-4B86-91EF-A2D07C0633BC}" type="slidenum">
              <a:rPr lang="es-ES" sz="1300"/>
              <a:pPr algn="r">
                <a:lnSpc>
                  <a:spcPct val="100000"/>
                </a:lnSpc>
                <a:buFontTx/>
                <a:buNone/>
              </a:pPr>
              <a:t>7</a:t>
            </a:fld>
            <a:endParaRPr lang="es-E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931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lnSpc>
                <a:spcPct val="100000"/>
              </a:lnSpc>
              <a:buFontTx/>
              <a:buNone/>
            </a:pPr>
            <a:fld id="{952B3CBD-1F33-4B86-91EF-A2D07C0633BC}" type="slidenum">
              <a:rPr lang="es-ES" sz="1300"/>
              <a:pPr algn="r">
                <a:lnSpc>
                  <a:spcPct val="100000"/>
                </a:lnSpc>
                <a:buFontTx/>
                <a:buNone/>
              </a:pPr>
              <a:t>8</a:t>
            </a:fld>
            <a:endParaRPr lang="es-E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350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lnSpc>
                <a:spcPct val="100000"/>
              </a:lnSpc>
              <a:buFontTx/>
              <a:buNone/>
            </a:pPr>
            <a:fld id="{952B3CBD-1F33-4B86-91EF-A2D07C0633BC}" type="slidenum">
              <a:rPr lang="es-ES" sz="1300"/>
              <a:pPr algn="r">
                <a:lnSpc>
                  <a:spcPct val="100000"/>
                </a:lnSpc>
                <a:buFontTx/>
                <a:buNone/>
              </a:pPr>
              <a:t>9</a:t>
            </a:fld>
            <a:endParaRPr lang="es-E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479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lnSpc>
                <a:spcPct val="100000"/>
              </a:lnSpc>
              <a:buFontTx/>
              <a:buNone/>
            </a:pPr>
            <a:fld id="{952B3CBD-1F33-4B86-91EF-A2D07C0633BC}" type="slidenum">
              <a:rPr lang="es-ES" sz="1300"/>
              <a:pPr algn="r">
                <a:lnSpc>
                  <a:spcPct val="100000"/>
                </a:lnSpc>
                <a:buFontTx/>
                <a:buNone/>
              </a:pPr>
              <a:t>10</a:t>
            </a:fld>
            <a:endParaRPr lang="es-E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232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lnSpc>
                <a:spcPct val="100000"/>
              </a:lnSpc>
              <a:buFontTx/>
              <a:buNone/>
            </a:pPr>
            <a:fld id="{952B3CBD-1F33-4B86-91EF-A2D07C0633BC}" type="slidenum">
              <a:rPr lang="es-ES" sz="1300"/>
              <a:pPr algn="r">
                <a:lnSpc>
                  <a:spcPct val="100000"/>
                </a:lnSpc>
                <a:buFontTx/>
                <a:buNone/>
              </a:pPr>
              <a:t>11</a:t>
            </a:fld>
            <a:endParaRPr lang="es-E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026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lnSpc>
                <a:spcPct val="100000"/>
              </a:lnSpc>
              <a:buFontTx/>
              <a:buNone/>
            </a:pPr>
            <a:fld id="{952B3CBD-1F33-4B86-91EF-A2D07C0633BC}" type="slidenum">
              <a:rPr lang="es-ES" sz="1300"/>
              <a:pPr algn="r">
                <a:lnSpc>
                  <a:spcPct val="100000"/>
                </a:lnSpc>
                <a:buFontTx/>
                <a:buNone/>
              </a:pPr>
              <a:t>12</a:t>
            </a:fld>
            <a:endParaRPr lang="es-E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187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lnSpc>
                <a:spcPct val="100000"/>
              </a:lnSpc>
              <a:buFontTx/>
              <a:buNone/>
            </a:pPr>
            <a:fld id="{952B3CBD-1F33-4B86-91EF-A2D07C0633BC}" type="slidenum">
              <a:rPr lang="es-ES" sz="1300"/>
              <a:pPr algn="r">
                <a:lnSpc>
                  <a:spcPct val="100000"/>
                </a:lnSpc>
                <a:buFontTx/>
                <a:buNone/>
              </a:pPr>
              <a:t>13</a:t>
            </a:fld>
            <a:endParaRPr lang="es-E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32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987B0F0-221C-4018-A30C-D5C9CB9EA657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F82D2F-B254-444B-AB4D-B74E21055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814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987B0F0-221C-4018-A30C-D5C9CB9EA657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F82D2F-B254-444B-AB4D-B74E21055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20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987B0F0-221C-4018-A30C-D5C9CB9EA657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F82D2F-B254-444B-AB4D-B74E21055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755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>
          <a:xfrm>
            <a:off x="0" y="1"/>
            <a:ext cx="9141596" cy="69194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7812088" y="0"/>
            <a:ext cx="1331912" cy="6919414"/>
          </a:xfrm>
          <a:prstGeom prst="rect">
            <a:avLst/>
          </a:prstGeom>
          <a:solidFill>
            <a:srgbClr val="DDDDDD">
              <a:alpha val="5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FontTx/>
              <a:buNone/>
              <a:defRPr/>
            </a:pPr>
            <a:endParaRPr lang="es-ES_tradnl"/>
          </a:p>
        </p:txBody>
      </p:sp>
      <p:pic>
        <p:nvPicPr>
          <p:cNvPr id="5" name="Picture 7" descr="circles_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rot="10800000">
            <a:off x="7943850" y="158750"/>
            <a:ext cx="2259013" cy="274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5400000">
            <a:off x="8087519" y="5026819"/>
            <a:ext cx="277812" cy="1835150"/>
          </a:xfrm>
          <a:prstGeom prst="rect">
            <a:avLst/>
          </a:prstGeom>
          <a:solidFill>
            <a:schemeClr val="accent1">
              <a:alpha val="82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FontTx/>
              <a:buNone/>
              <a:defRPr/>
            </a:pPr>
            <a:endParaRPr lang="es-ES_tradnl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778669" y="-475456"/>
            <a:ext cx="277812" cy="1835150"/>
          </a:xfrm>
          <a:prstGeom prst="rect">
            <a:avLst/>
          </a:prstGeom>
          <a:solidFill>
            <a:schemeClr val="accent1">
              <a:alpha val="82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FontTx/>
              <a:buNone/>
              <a:defRPr/>
            </a:pP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60534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24/01/2020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988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24/01/2020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3384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24/01/2020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8404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24/01/2020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074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24/01/2020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8858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24/01/2020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057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24/01/2020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924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987B0F0-221C-4018-A30C-D5C9CB9EA657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F82D2F-B254-444B-AB4D-B74E21055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57209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24/01/2020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9616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24/01/2020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7955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24/01/2020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0583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24/01/2020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860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8595E9-9916-4F23-8CC4-DDF9068E8B2D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24/01/2020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01C65C-272A-436A-A86C-87B4285939D6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79396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24/01/2020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8192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24/01/2020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97088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24/01/2020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5328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24/01/2020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2472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24/01/2020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74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987B0F0-221C-4018-A30C-D5C9CB9EA657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F82D2F-B254-444B-AB4D-B74E21055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93579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24/01/2020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17690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24/01/2020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90298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24/01/2020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66986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24/01/2020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10871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24/01/2020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601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24/01/2020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90748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8595E9-9916-4F23-8CC4-DDF9068E8B2D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24/01/2020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01C65C-272A-436A-A86C-87B4285939D6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172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987B0F0-221C-4018-A30C-D5C9CB9EA657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F82D2F-B254-444B-AB4D-B74E21055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72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987B0F0-221C-4018-A30C-D5C9CB9EA657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F82D2F-B254-444B-AB4D-B74E21055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918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987B0F0-221C-4018-A30C-D5C9CB9EA657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F82D2F-B254-444B-AB4D-B74E21055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085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987B0F0-221C-4018-A30C-D5C9CB9EA657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F82D2F-B254-444B-AB4D-B74E21055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40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987B0F0-221C-4018-A30C-D5C9CB9EA657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F82D2F-B254-444B-AB4D-B74E21055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995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987B0F0-221C-4018-A30C-D5C9CB9EA657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F82D2F-B254-444B-AB4D-B74E21055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873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6F8C4F42-D530-4210-84E5-DE26BE697DEA}"/>
              </a:ext>
            </a:extLst>
          </p:cNvPr>
          <p:cNvSpPr/>
          <p:nvPr userDrawn="1"/>
        </p:nvSpPr>
        <p:spPr>
          <a:xfrm>
            <a:off x="0" y="5570290"/>
            <a:ext cx="9144000" cy="1287710"/>
          </a:xfrm>
          <a:prstGeom prst="rect">
            <a:avLst/>
          </a:prstGeom>
          <a:solidFill>
            <a:srgbClr val="652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61D057C-E6BD-4737-BF79-FB632166644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97941" y="6048462"/>
            <a:ext cx="1319842" cy="44083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415B5EA-804D-49A2-97AF-4F9D293EF5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70" b="24395"/>
          <a:stretch/>
        </p:blipFill>
        <p:spPr>
          <a:xfrm>
            <a:off x="4716705" y="5687736"/>
            <a:ext cx="4383033" cy="104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9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1"/>
            <a:ext cx="919162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6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1"/>
            <a:ext cx="919162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6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34" Type="http://schemas.openxmlformats.org/officeDocument/2006/relationships/image" Target="../media/image56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33" Type="http://schemas.openxmlformats.org/officeDocument/2006/relationships/image" Target="../media/image55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29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32" Type="http://schemas.openxmlformats.org/officeDocument/2006/relationships/image" Target="../media/image54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28" Type="http://schemas.openxmlformats.org/officeDocument/2006/relationships/image" Target="../media/image50.png"/><Relationship Id="rId36" Type="http://schemas.openxmlformats.org/officeDocument/2006/relationships/image" Target="../media/image58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31" Type="http://schemas.openxmlformats.org/officeDocument/2006/relationships/image" Target="../media/image53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Relationship Id="rId27" Type="http://schemas.openxmlformats.org/officeDocument/2006/relationships/image" Target="../media/image49.png"/><Relationship Id="rId30" Type="http://schemas.openxmlformats.org/officeDocument/2006/relationships/image" Target="../media/image52.png"/><Relationship Id="rId35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robles@unal.edu.co" TargetMode="External"/><Relationship Id="rId2" Type="http://schemas.openxmlformats.org/officeDocument/2006/relationships/hyperlink" Target="mailto:jwbranch@unal.edu.co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261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8369046" cy="545056"/>
          </a:xfrm>
        </p:spPr>
        <p:txBody>
          <a:bodyPr/>
          <a:lstStyle/>
          <a:p>
            <a:pPr>
              <a:defRPr/>
            </a:pPr>
            <a:r>
              <a:rPr lang="es-MX" sz="3600" b="1" cap="small" dirty="0"/>
              <a:t>Máquinas de Soporte de Vectores (SVM)</a:t>
            </a:r>
            <a:endParaRPr lang="es-ES" sz="3600" b="1" cap="small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474C3D-D1CC-433C-8E4A-DEFCA51FA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7684"/>
            <a:ext cx="7814014" cy="858669"/>
          </a:xfrm>
        </p:spPr>
        <p:txBody>
          <a:bodyPr/>
          <a:lstStyle/>
          <a:p>
            <a:pPr marL="0" indent="0" algn="just">
              <a:buNone/>
            </a:pPr>
            <a:r>
              <a:rPr lang="es-MX" sz="1800" dirty="0"/>
              <a:t>La SVM busca el hiperplano que maximiza la distancia (o margen) con los puntos que estén más cerca de él, razón por la cual también se les conoce a las SVM como clasificadores de margen máximo.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DF8F450-5F4B-43C2-96C4-9234984ED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07" y="2152789"/>
            <a:ext cx="3992040" cy="33139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B7BE396-1BBB-4FF6-A45E-887F706A92FA}"/>
                  </a:ext>
                </a:extLst>
              </p:cNvPr>
              <p:cNvSpPr txBox="1"/>
              <p:nvPr/>
            </p:nvSpPr>
            <p:spPr>
              <a:xfrm>
                <a:off x="4838331" y="2290439"/>
                <a:ext cx="4159366" cy="2336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/>
                  <a:t>Tal que: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CO" dirty="0"/>
                  <a:t>El vector </a:t>
                </a:r>
                <a:r>
                  <a:rPr lang="es-CO" b="1" dirty="0"/>
                  <a:t>W</a:t>
                </a:r>
                <a:r>
                  <a:rPr lang="es-CO" dirty="0"/>
                  <a:t> es la normal al hiperplano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s-CO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es-CO" b="1" dirty="0"/>
                  <a:t> </a:t>
                </a:r>
                <a:r>
                  <a:rPr lang="es-CO" dirty="0"/>
                  <a:t>es la norma del vector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s-CO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s-CO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</m:d>
                      </m:den>
                    </m:f>
                    <m:r>
                      <a:rPr lang="es-MX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dirty="0"/>
                  <a:t>es la distancia perpendicular del hiperplano al origen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MX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s-MX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s-CO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</m:d>
                      </m:den>
                    </m:f>
                  </m:oMath>
                </a14:m>
                <a:r>
                  <a:rPr lang="es-CO" b="1" dirty="0"/>
                  <a:t> </a:t>
                </a:r>
                <a:r>
                  <a:rPr lang="es-CO" dirty="0"/>
                  <a:t>es el margen o distancia entre los hiperplanos positivo y negativo</a:t>
                </a:r>
                <a:endParaRPr lang="es-CO" b="1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B7BE396-1BBB-4FF6-A45E-887F706A9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331" y="2290439"/>
                <a:ext cx="4159366" cy="2336281"/>
              </a:xfrm>
              <a:prstGeom prst="rect">
                <a:avLst/>
              </a:prstGeom>
              <a:blipFill>
                <a:blip r:embed="rId4"/>
                <a:stretch>
                  <a:fillRect l="-1320" t="-1567" r="-2199" b="-339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76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8369046" cy="545056"/>
          </a:xfrm>
        </p:spPr>
        <p:txBody>
          <a:bodyPr/>
          <a:lstStyle/>
          <a:p>
            <a:pPr>
              <a:defRPr/>
            </a:pPr>
            <a:r>
              <a:rPr lang="es-MX" sz="3600" b="1" cap="small" dirty="0"/>
              <a:t>Clasificador KNN</a:t>
            </a:r>
            <a:endParaRPr lang="es-ES" sz="3600" b="1" cap="small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474C3D-D1CC-433C-8E4A-DEFCA51FA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7684"/>
            <a:ext cx="7814014" cy="858669"/>
          </a:xfrm>
        </p:spPr>
        <p:txBody>
          <a:bodyPr/>
          <a:lstStyle/>
          <a:p>
            <a:pPr marL="0" lvl="0" indent="0" algn="just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s-MX" sz="180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La idea básica sobre la que se fundamenta este paradigma es que un nuevo caso se va a clasificar en la clase más frecuente a la que pertenecen sus K vecinos más cercanos</a:t>
            </a:r>
            <a:endParaRPr lang="es-MX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499;g5f0f32994f_0_6">
            <a:extLst>
              <a:ext uri="{FF2B5EF4-FFF2-40B4-BE49-F238E27FC236}">
                <a16:creationId xmlns:a16="http://schemas.microsoft.com/office/drawing/2014/main" id="{A315FA4D-3F56-4868-9DFC-6764555A3EA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8911" y="2006353"/>
            <a:ext cx="3456439" cy="3488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511;g5f0f32994f_0_38">
            <a:extLst>
              <a:ext uri="{FF2B5EF4-FFF2-40B4-BE49-F238E27FC236}">
                <a16:creationId xmlns:a16="http://schemas.microsoft.com/office/drawing/2014/main" id="{74CBAE0E-7531-4800-8C0B-FEE057B9B1D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9218" y="2613186"/>
            <a:ext cx="3456439" cy="2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9FFB167-EDEB-47CD-BFEB-E1854B165E36}"/>
              </a:ext>
            </a:extLst>
          </p:cNvPr>
          <p:cNvSpPr txBox="1"/>
          <p:nvPr/>
        </p:nvSpPr>
        <p:spPr>
          <a:xfrm>
            <a:off x="2292532" y="2243854"/>
            <a:ext cx="10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KNN-3</a:t>
            </a:r>
          </a:p>
        </p:txBody>
      </p:sp>
    </p:spTree>
    <p:extLst>
      <p:ext uri="{BB962C8B-B14F-4D97-AF65-F5344CB8AC3E}">
        <p14:creationId xmlns:p14="http://schemas.microsoft.com/office/powerpoint/2010/main" val="3255966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8369046" cy="545056"/>
          </a:xfrm>
        </p:spPr>
        <p:txBody>
          <a:bodyPr/>
          <a:lstStyle/>
          <a:p>
            <a:pPr>
              <a:defRPr/>
            </a:pPr>
            <a:r>
              <a:rPr lang="es-MX" sz="3600" b="1" cap="small" dirty="0"/>
              <a:t>KMEANS</a:t>
            </a:r>
            <a:endParaRPr lang="es-ES" sz="3600" b="1" cap="small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474C3D-D1CC-433C-8E4A-DEFCA51FA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4964"/>
            <a:ext cx="7920546" cy="965778"/>
          </a:xfrm>
        </p:spPr>
        <p:txBody>
          <a:bodyPr/>
          <a:lstStyle/>
          <a:p>
            <a:pPr marL="0" lv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es-MX" sz="1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Permiten hacer agrupaciones entre los datos de tal manera que los casos de un </a:t>
            </a:r>
            <a:r>
              <a:rPr lang="es-MX" sz="18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cluster</a:t>
            </a:r>
            <a:r>
              <a:rPr lang="es-MX" sz="1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tengan una alta </a:t>
            </a:r>
            <a:r>
              <a:rPr lang="es-MX" sz="18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similaridad</a:t>
            </a:r>
            <a:r>
              <a:rPr lang="es-MX" sz="1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entre ellos y baja con respecto a casos de otro </a:t>
            </a:r>
            <a:r>
              <a:rPr lang="es-MX" sz="18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cluster</a:t>
            </a:r>
            <a:r>
              <a:rPr lang="es-MX" sz="1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. </a:t>
            </a:r>
            <a:endParaRPr lang="es-MX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54;g5f0f32994f_0_79">
            <a:extLst>
              <a:ext uri="{FF2B5EF4-FFF2-40B4-BE49-F238E27FC236}">
                <a16:creationId xmlns:a16="http://schemas.microsoft.com/office/drawing/2014/main" id="{A0A2E1C1-F401-4036-B571-773BE28C48D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4500" y="1882067"/>
            <a:ext cx="6014999" cy="3650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0280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8369046" cy="545056"/>
          </a:xfrm>
        </p:spPr>
        <p:txBody>
          <a:bodyPr/>
          <a:lstStyle/>
          <a:p>
            <a:pPr>
              <a:defRPr/>
            </a:pPr>
            <a:r>
              <a:rPr lang="es-MX" sz="3600" b="1" cap="small" dirty="0"/>
              <a:t>Árboles de Decisión</a:t>
            </a:r>
            <a:endParaRPr lang="es-ES" sz="3600" b="1" cap="small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474C3D-D1CC-433C-8E4A-DEFCA51FA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4964"/>
            <a:ext cx="7920546" cy="965778"/>
          </a:xfrm>
        </p:spPr>
        <p:txBody>
          <a:bodyPr/>
          <a:lstStyle/>
          <a:p>
            <a:pPr marL="0" indent="-176212" algn="just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1600"/>
              <a:buNone/>
            </a:pPr>
            <a:r>
              <a:rPr lang="es-MX" sz="180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Son una técnica de aprendizaje supervisado que se aproximan a funciones objetivo de valor discreto. Son usados para tareas de clasificación y regresión. </a:t>
            </a:r>
          </a:p>
        </p:txBody>
      </p:sp>
      <p:pic>
        <p:nvPicPr>
          <p:cNvPr id="5" name="Google Shape;1990;g6c5ec88a2d_0_3015">
            <a:extLst>
              <a:ext uri="{FF2B5EF4-FFF2-40B4-BE49-F238E27FC236}">
                <a16:creationId xmlns:a16="http://schemas.microsoft.com/office/drawing/2014/main" id="{85C63E98-783A-4E27-B4D5-FB521090AAA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0918" y="1873189"/>
            <a:ext cx="6198278" cy="3599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940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8369046" cy="545056"/>
          </a:xfrm>
        </p:spPr>
        <p:txBody>
          <a:bodyPr/>
          <a:lstStyle/>
          <a:p>
            <a:pPr>
              <a:defRPr/>
            </a:pPr>
            <a:r>
              <a:rPr lang="es-MX" sz="3600" b="1" cap="small" dirty="0"/>
              <a:t>Algoritmos de Ensambles</a:t>
            </a:r>
            <a:endParaRPr lang="es-ES" sz="3600" b="1" cap="small" dirty="0"/>
          </a:p>
        </p:txBody>
      </p:sp>
      <p:pic>
        <p:nvPicPr>
          <p:cNvPr id="6" name="Google Shape;2094;g6c5ec88a2d_0_3135">
            <a:extLst>
              <a:ext uri="{FF2B5EF4-FFF2-40B4-BE49-F238E27FC236}">
                <a16:creationId xmlns:a16="http://schemas.microsoft.com/office/drawing/2014/main" id="{B125DC3D-4010-4988-8B95-58415B62EF35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86876" y="1520019"/>
            <a:ext cx="7970247" cy="353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456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8369046" cy="545056"/>
          </a:xfrm>
        </p:spPr>
        <p:txBody>
          <a:bodyPr/>
          <a:lstStyle/>
          <a:p>
            <a:pPr>
              <a:defRPr/>
            </a:pPr>
            <a:r>
              <a:rPr lang="es-MX" sz="3600" b="1" cap="small" dirty="0"/>
              <a:t>Perceptrón Simple</a:t>
            </a:r>
            <a:endParaRPr lang="es-ES" sz="3600" b="1" cap="small" dirty="0"/>
          </a:p>
        </p:txBody>
      </p:sp>
      <p:pic>
        <p:nvPicPr>
          <p:cNvPr id="7" name="Google Shape;437;g6c6c87539d_0_226">
            <a:extLst>
              <a:ext uri="{FF2B5EF4-FFF2-40B4-BE49-F238E27FC236}">
                <a16:creationId xmlns:a16="http://schemas.microsoft.com/office/drawing/2014/main" id="{7820364B-10CC-40D0-ABDA-B01A3454D38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93" y="1749079"/>
            <a:ext cx="4821656" cy="2902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432;g6c6c87539d_0_226">
            <a:extLst>
              <a:ext uri="{FF2B5EF4-FFF2-40B4-BE49-F238E27FC236}">
                <a16:creationId xmlns:a16="http://schemas.microsoft.com/office/drawing/2014/main" id="{22DCA73A-0651-4F06-A60D-ECF28134D30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94609" y="1544722"/>
            <a:ext cx="3304504" cy="31073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2305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8369046" cy="545056"/>
          </a:xfrm>
        </p:spPr>
        <p:txBody>
          <a:bodyPr/>
          <a:lstStyle/>
          <a:p>
            <a:pPr>
              <a:defRPr/>
            </a:pPr>
            <a:r>
              <a:rPr lang="es-MX" sz="3600" b="1" cap="small" dirty="0"/>
              <a:t>Perceptrón Multicapa</a:t>
            </a:r>
            <a:endParaRPr lang="es-ES" sz="3600" b="1" cap="small" dirty="0"/>
          </a:p>
        </p:txBody>
      </p:sp>
      <p:pic>
        <p:nvPicPr>
          <p:cNvPr id="5" name="Google Shape;452;g6c6c87539d_0_348">
            <a:extLst>
              <a:ext uri="{FF2B5EF4-FFF2-40B4-BE49-F238E27FC236}">
                <a16:creationId xmlns:a16="http://schemas.microsoft.com/office/drawing/2014/main" id="{C92E4950-6DA0-4B86-B631-AD31E35AF89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1906" y="398211"/>
            <a:ext cx="3339489" cy="19014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oogle Shape;453;g6c6c87539d_0_348">
            <a:extLst>
              <a:ext uri="{FF2B5EF4-FFF2-40B4-BE49-F238E27FC236}">
                <a16:creationId xmlns:a16="http://schemas.microsoft.com/office/drawing/2014/main" id="{8EBB8FA9-B419-4CB3-B200-3730EC79EE05}"/>
              </a:ext>
            </a:extLst>
          </p:cNvPr>
          <p:cNvGrpSpPr/>
          <p:nvPr/>
        </p:nvGrpSpPr>
        <p:grpSpPr>
          <a:xfrm>
            <a:off x="435007" y="1464749"/>
            <a:ext cx="5802878" cy="3928501"/>
            <a:chOff x="4641222" y="1052737"/>
            <a:chExt cx="4403501" cy="2981134"/>
          </a:xfrm>
        </p:grpSpPr>
        <p:grpSp>
          <p:nvGrpSpPr>
            <p:cNvPr id="9" name="Google Shape;454;g6c6c87539d_0_348">
              <a:extLst>
                <a:ext uri="{FF2B5EF4-FFF2-40B4-BE49-F238E27FC236}">
                  <a16:creationId xmlns:a16="http://schemas.microsoft.com/office/drawing/2014/main" id="{5BBF4A5B-3680-44BA-8B05-B09EE802CF46}"/>
                </a:ext>
              </a:extLst>
            </p:cNvPr>
            <p:cNvGrpSpPr/>
            <p:nvPr/>
          </p:nvGrpSpPr>
          <p:grpSpPr>
            <a:xfrm>
              <a:off x="4644008" y="1052737"/>
              <a:ext cx="4380892" cy="2946734"/>
              <a:chOff x="0" y="248717"/>
              <a:chExt cx="4381330" cy="2947029"/>
            </a:xfrm>
          </p:grpSpPr>
          <p:sp>
            <p:nvSpPr>
              <p:cNvPr id="43" name="Google Shape;455;g6c6c87539d_0_348">
                <a:extLst>
                  <a:ext uri="{FF2B5EF4-FFF2-40B4-BE49-F238E27FC236}">
                    <a16:creationId xmlns:a16="http://schemas.microsoft.com/office/drawing/2014/main" id="{C637D7E0-26F3-405C-85F5-0F72787939AF}"/>
                  </a:ext>
                </a:extLst>
              </p:cNvPr>
              <p:cNvSpPr txBox="1"/>
              <p:nvPr/>
            </p:nvSpPr>
            <p:spPr>
              <a:xfrm>
                <a:off x="2655418" y="753466"/>
                <a:ext cx="372600" cy="34350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s-CO"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56;g6c6c87539d_0_348">
                <a:extLst>
                  <a:ext uri="{FF2B5EF4-FFF2-40B4-BE49-F238E27FC236}">
                    <a16:creationId xmlns:a16="http://schemas.microsoft.com/office/drawing/2014/main" id="{BE90AE87-9C1B-439E-8FD5-B243900DEECD}"/>
                  </a:ext>
                </a:extLst>
              </p:cNvPr>
              <p:cNvSpPr txBox="1"/>
              <p:nvPr/>
            </p:nvSpPr>
            <p:spPr>
              <a:xfrm>
                <a:off x="2382618" y="1389632"/>
                <a:ext cx="372600" cy="343500"/>
              </a:xfrm>
              <a:prstGeom prst="rect">
                <a:avLst/>
              </a:prstGeom>
              <a:blipFill rotWithShape="1">
                <a:blip r:embed="rId5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s-CO"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5" name="Google Shape;457;g6c6c87539d_0_348">
                <a:extLst>
                  <a:ext uri="{FF2B5EF4-FFF2-40B4-BE49-F238E27FC236}">
                    <a16:creationId xmlns:a16="http://schemas.microsoft.com/office/drawing/2014/main" id="{9B529D05-54D7-4CB9-8A2D-03B377BE91A7}"/>
                  </a:ext>
                </a:extLst>
              </p:cNvPr>
              <p:cNvGrpSpPr/>
              <p:nvPr/>
            </p:nvGrpSpPr>
            <p:grpSpPr>
              <a:xfrm>
                <a:off x="0" y="248717"/>
                <a:ext cx="4381330" cy="2947029"/>
                <a:chOff x="0" y="248717"/>
                <a:chExt cx="4381330" cy="2947029"/>
              </a:xfrm>
            </p:grpSpPr>
            <p:sp>
              <p:nvSpPr>
                <p:cNvPr id="46" name="Google Shape;458;g6c6c87539d_0_348">
                  <a:extLst>
                    <a:ext uri="{FF2B5EF4-FFF2-40B4-BE49-F238E27FC236}">
                      <a16:creationId xmlns:a16="http://schemas.microsoft.com/office/drawing/2014/main" id="{8650756E-BFDB-44B3-B878-126B8FCF7433}"/>
                    </a:ext>
                  </a:extLst>
                </p:cNvPr>
                <p:cNvSpPr txBox="1"/>
                <p:nvPr/>
              </p:nvSpPr>
              <p:spPr>
                <a:xfrm>
                  <a:off x="4008730" y="1133856"/>
                  <a:ext cx="372600" cy="343500"/>
                </a:xfrm>
                <a:prstGeom prst="rect">
                  <a:avLst/>
                </a:prstGeom>
                <a:blipFill rotWithShape="1">
                  <a:blip r:embed="rId6">
                    <a:alphaModFix/>
                  </a:blip>
                  <a:stretch>
                    <a:fillRect/>
                  </a:stretch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s-CO"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7" name="Google Shape;459;g6c6c87539d_0_348">
                  <a:extLst>
                    <a:ext uri="{FF2B5EF4-FFF2-40B4-BE49-F238E27FC236}">
                      <a16:creationId xmlns:a16="http://schemas.microsoft.com/office/drawing/2014/main" id="{49CF886A-E955-4246-962B-18C0A0F8852A}"/>
                    </a:ext>
                  </a:extLst>
                </p:cNvPr>
                <p:cNvGrpSpPr/>
                <p:nvPr/>
              </p:nvGrpSpPr>
              <p:grpSpPr>
                <a:xfrm>
                  <a:off x="0" y="248717"/>
                  <a:ext cx="4067057" cy="2947029"/>
                  <a:chOff x="0" y="248717"/>
                  <a:chExt cx="4067057" cy="2947029"/>
                </a:xfrm>
              </p:grpSpPr>
              <p:grpSp>
                <p:nvGrpSpPr>
                  <p:cNvPr id="48" name="Google Shape;460;g6c6c87539d_0_348">
                    <a:extLst>
                      <a:ext uri="{FF2B5EF4-FFF2-40B4-BE49-F238E27FC236}">
                        <a16:creationId xmlns:a16="http://schemas.microsoft.com/office/drawing/2014/main" id="{5EE4C054-2586-4FD1-BA6B-DA2C1F17FB09}"/>
                      </a:ext>
                    </a:extLst>
                  </p:cNvPr>
                  <p:cNvGrpSpPr/>
                  <p:nvPr/>
                </p:nvGrpSpPr>
                <p:grpSpPr>
                  <a:xfrm>
                    <a:off x="292608" y="248717"/>
                    <a:ext cx="3774449" cy="2947029"/>
                    <a:chOff x="0" y="248717"/>
                    <a:chExt cx="3774449" cy="2947029"/>
                  </a:xfrm>
                </p:grpSpPr>
                <p:grpSp>
                  <p:nvGrpSpPr>
                    <p:cNvPr id="51" name="Google Shape;461;g6c6c87539d_0_348">
                      <a:extLst>
                        <a:ext uri="{FF2B5EF4-FFF2-40B4-BE49-F238E27FC236}">
                          <a16:creationId xmlns:a16="http://schemas.microsoft.com/office/drawing/2014/main" id="{09FDC3F7-4B21-481D-A07B-1F00BBA84F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248717"/>
                      <a:ext cx="3774449" cy="2150772"/>
                      <a:chOff x="0" y="0"/>
                      <a:chExt cx="3774449" cy="2150772"/>
                    </a:xfrm>
                  </p:grpSpPr>
                  <p:grpSp>
                    <p:nvGrpSpPr>
                      <p:cNvPr id="59" name="Google Shape;462;g6c6c87539d_0_348">
                        <a:extLst>
                          <a:ext uri="{FF2B5EF4-FFF2-40B4-BE49-F238E27FC236}">
                            <a16:creationId xmlns:a16="http://schemas.microsoft.com/office/drawing/2014/main" id="{A6E045B5-9FBC-4FEA-BFA6-E182EBE758A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0"/>
                        <a:ext cx="3774449" cy="2150772"/>
                        <a:chOff x="0" y="0"/>
                        <a:chExt cx="3774449" cy="2150772"/>
                      </a:xfrm>
                    </p:grpSpPr>
                    <p:grpSp>
                      <p:nvGrpSpPr>
                        <p:cNvPr id="64" name="Google Shape;463;g6c6c87539d_0_348">
                          <a:extLst>
                            <a:ext uri="{FF2B5EF4-FFF2-40B4-BE49-F238E27FC236}">
                              <a16:creationId xmlns:a16="http://schemas.microsoft.com/office/drawing/2014/main" id="{0EEEE2F3-F4AD-45FD-9536-F1F9CEBBF97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0"/>
                          <a:ext cx="3774449" cy="2150772"/>
                          <a:chOff x="0" y="0"/>
                          <a:chExt cx="3774449" cy="2150772"/>
                        </a:xfrm>
                      </p:grpSpPr>
                      <p:sp>
                        <p:nvSpPr>
                          <p:cNvPr id="66" name="Google Shape;464;g6c6c87539d_0_348">
                            <a:extLst>
                              <a:ext uri="{FF2B5EF4-FFF2-40B4-BE49-F238E27FC236}">
                                <a16:creationId xmlns:a16="http://schemas.microsoft.com/office/drawing/2014/main" id="{CE871FCC-B7F9-4AAC-9712-B13C8CA9DAB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26694" y="416967"/>
                            <a:ext cx="321900" cy="321900"/>
                          </a:xfrm>
                          <a:prstGeom prst="ellipse">
                            <a:avLst/>
                          </a:prstGeom>
                          <a:noFill/>
                          <a:ln w="25400" cap="flat" cmpd="sng">
                            <a:solidFill>
                              <a:schemeClr val="dk1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endParaRPr sz="1800" b="0" i="0" u="none" strike="noStrike" cap="none">
                              <a:solidFill>
                                <a:schemeClr val="lt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67" name="Google Shape;465;g6c6c87539d_0_348">
                            <a:extLst>
                              <a:ext uri="{FF2B5EF4-FFF2-40B4-BE49-F238E27FC236}">
                                <a16:creationId xmlns:a16="http://schemas.microsoft.com/office/drawing/2014/main" id="{D5156438-4D01-4EE7-A6D7-7D2CC89B705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26694" y="1389888"/>
                            <a:ext cx="321900" cy="321900"/>
                          </a:xfrm>
                          <a:prstGeom prst="ellipse">
                            <a:avLst/>
                          </a:prstGeom>
                          <a:noFill/>
                          <a:ln w="25400" cap="flat" cmpd="sng">
                            <a:solidFill>
                              <a:schemeClr val="dk1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endParaRPr sz="1800" b="0" i="0" u="none" strike="noStrike" cap="none">
                              <a:solidFill>
                                <a:schemeClr val="lt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68" name="Google Shape;466;g6c6c87539d_0_348">
                            <a:extLst>
                              <a:ext uri="{FF2B5EF4-FFF2-40B4-BE49-F238E27FC236}">
                                <a16:creationId xmlns:a16="http://schemas.microsoft.com/office/drawing/2014/main" id="{97E85E84-3CA5-44AA-9C7E-7767A69DC71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14169" y="431597"/>
                            <a:ext cx="321300" cy="321300"/>
                          </a:xfrm>
                          <a:prstGeom prst="ellipse">
                            <a:avLst/>
                          </a:prstGeom>
                          <a:noFill/>
                          <a:ln w="25400" cap="flat" cmpd="sng">
                            <a:solidFill>
                              <a:schemeClr val="dk1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endParaRPr sz="1800" b="0" i="0" u="none" strike="noStrike" cap="none">
                              <a:solidFill>
                                <a:schemeClr val="lt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69" name="Google Shape;467;g6c6c87539d_0_348">
                            <a:extLst>
                              <a:ext uri="{FF2B5EF4-FFF2-40B4-BE49-F238E27FC236}">
                                <a16:creationId xmlns:a16="http://schemas.microsoft.com/office/drawing/2014/main" id="{62AA1BA7-AF87-450B-8559-8A75F5F2027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14169" y="1397204"/>
                            <a:ext cx="321300" cy="321300"/>
                          </a:xfrm>
                          <a:prstGeom prst="ellipse">
                            <a:avLst/>
                          </a:prstGeom>
                          <a:noFill/>
                          <a:ln w="25400" cap="flat" cmpd="sng">
                            <a:solidFill>
                              <a:schemeClr val="dk1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endParaRPr sz="1800" b="0" i="0" u="none" strike="noStrike" cap="none">
                              <a:solidFill>
                                <a:schemeClr val="lt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cxnSp>
                        <p:nvCxnSpPr>
                          <p:cNvPr id="70" name="Google Shape;468;g6c6c87539d_0_348">
                            <a:extLst>
                              <a:ext uri="{FF2B5EF4-FFF2-40B4-BE49-F238E27FC236}">
                                <a16:creationId xmlns:a16="http://schemas.microsoft.com/office/drawing/2014/main" id="{668BAA00-7E76-4CE6-BB1E-7454D0B5BC7A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848563" y="512064"/>
                            <a:ext cx="1002000" cy="0"/>
                          </a:xfrm>
                          <a:prstGeom prst="straightConnector1">
                            <a:avLst/>
                          </a:prstGeom>
                          <a:noFill/>
                          <a:ln w="12700" cap="flat" cmpd="sng">
                            <a:solidFill>
                              <a:srgbClr val="4A7DBA"/>
                            </a:solidFill>
                            <a:prstDash val="solid"/>
                            <a:round/>
                            <a:headEnd type="none" w="sm" len="sm"/>
                            <a:tailEnd type="stealth" w="med" len="med"/>
                          </a:ln>
                        </p:spPr>
                      </p:cxnSp>
                      <p:cxnSp>
                        <p:nvCxnSpPr>
                          <p:cNvPr id="71" name="Google Shape;469;g6c6c87539d_0_348">
                            <a:extLst>
                              <a:ext uri="{FF2B5EF4-FFF2-40B4-BE49-F238E27FC236}">
                                <a16:creationId xmlns:a16="http://schemas.microsoft.com/office/drawing/2014/main" id="{447CAEE1-BFFA-4B55-A5D6-BB72BCB96C7C}"/>
                              </a:ext>
                            </a:extLst>
                          </p:cNvPr>
                          <p:cNvCxnSpPr>
                            <a:stCxn id="58" idx="3"/>
                          </p:cNvCxnSpPr>
                          <p:nvPr/>
                        </p:nvCxnSpPr>
                        <p:spPr>
                          <a:xfrm>
                            <a:off x="866925" y="1568954"/>
                            <a:ext cx="958200" cy="3300"/>
                          </a:xfrm>
                          <a:prstGeom prst="straightConnector1">
                            <a:avLst/>
                          </a:prstGeom>
                          <a:noFill/>
                          <a:ln w="12700" cap="flat" cmpd="sng">
                            <a:solidFill>
                              <a:srgbClr val="4A7DBA"/>
                            </a:solidFill>
                            <a:prstDash val="solid"/>
                            <a:round/>
                            <a:headEnd type="none" w="sm" len="sm"/>
                            <a:tailEnd type="stealth" w="med" len="med"/>
                          </a:ln>
                        </p:spPr>
                      </p:cxnSp>
                      <p:cxnSp>
                        <p:nvCxnSpPr>
                          <p:cNvPr id="72" name="Google Shape;471;g6c6c87539d_0_348">
                            <a:extLst>
                              <a:ext uri="{FF2B5EF4-FFF2-40B4-BE49-F238E27FC236}">
                                <a16:creationId xmlns:a16="http://schemas.microsoft.com/office/drawing/2014/main" id="{28756C84-7F08-47C4-8DB5-637FC094C7B5}"/>
                              </a:ext>
                            </a:extLst>
                          </p:cNvPr>
                          <p:cNvCxnSpPr>
                            <a:stCxn id="67" idx="0"/>
                          </p:cNvCxnSpPr>
                          <p:nvPr/>
                        </p:nvCxnSpPr>
                        <p:spPr>
                          <a:xfrm rot="10800000" flipH="1">
                            <a:off x="687644" y="650988"/>
                            <a:ext cx="1162800" cy="738900"/>
                          </a:xfrm>
                          <a:prstGeom prst="straightConnector1">
                            <a:avLst/>
                          </a:prstGeom>
                          <a:noFill/>
                          <a:ln w="12700" cap="flat" cmpd="sng">
                            <a:solidFill>
                              <a:srgbClr val="4A7DBA"/>
                            </a:solidFill>
                            <a:prstDash val="solid"/>
                            <a:round/>
                            <a:headEnd type="none" w="sm" len="sm"/>
                            <a:tailEnd type="stealth" w="med" len="med"/>
                          </a:ln>
                        </p:spPr>
                      </p:cxnSp>
                      <p:cxnSp>
                        <p:nvCxnSpPr>
                          <p:cNvPr id="73" name="Google Shape;472;g6c6c87539d_0_348">
                            <a:extLst>
                              <a:ext uri="{FF2B5EF4-FFF2-40B4-BE49-F238E27FC236}">
                                <a16:creationId xmlns:a16="http://schemas.microsoft.com/office/drawing/2014/main" id="{C3D84C1E-6292-4F0B-838A-B509A9BA8EE7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848563" y="651053"/>
                            <a:ext cx="1002000" cy="892500"/>
                          </a:xfrm>
                          <a:prstGeom prst="straightConnector1">
                            <a:avLst/>
                          </a:prstGeom>
                          <a:noFill/>
                          <a:ln w="12700" cap="flat" cmpd="sng">
                            <a:solidFill>
                              <a:srgbClr val="4A7DBA"/>
                            </a:solidFill>
                            <a:prstDash val="solid"/>
                            <a:round/>
                            <a:headEnd type="none" w="sm" len="sm"/>
                            <a:tailEnd type="stealth" w="med" len="med"/>
                          </a:ln>
                        </p:spPr>
                      </p:cxnSp>
                      <p:cxnSp>
                        <p:nvCxnSpPr>
                          <p:cNvPr id="74" name="Google Shape;473;g6c6c87539d_0_348">
                            <a:extLst>
                              <a:ext uri="{FF2B5EF4-FFF2-40B4-BE49-F238E27FC236}">
                                <a16:creationId xmlns:a16="http://schemas.microsoft.com/office/drawing/2014/main" id="{58C6D6F1-4896-4641-86E3-C8C713A4A129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1975104" y="1719072"/>
                            <a:ext cx="0" cy="431700"/>
                          </a:xfrm>
                          <a:prstGeom prst="straightConnector1">
                            <a:avLst/>
                          </a:prstGeom>
                          <a:noFill/>
                          <a:ln w="12700" cap="flat" cmpd="sng">
                            <a:solidFill>
                              <a:srgbClr val="FF0000"/>
                            </a:solidFill>
                            <a:prstDash val="solid"/>
                            <a:round/>
                            <a:headEnd type="stealth" w="med" len="med"/>
                            <a:tailEnd type="none" w="sm" len="sm"/>
                          </a:ln>
                        </p:spPr>
                      </p:cxnSp>
                      <p:cxnSp>
                        <p:nvCxnSpPr>
                          <p:cNvPr id="75" name="Google Shape;474;g6c6c87539d_0_348">
                            <a:extLst>
                              <a:ext uri="{FF2B5EF4-FFF2-40B4-BE49-F238E27FC236}">
                                <a16:creationId xmlns:a16="http://schemas.microsoft.com/office/drawing/2014/main" id="{78B3F33C-FD70-4E0D-B8BB-1B70BB0D18A0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1967789" y="0"/>
                            <a:ext cx="0" cy="431700"/>
                          </a:xfrm>
                          <a:prstGeom prst="straightConnector1">
                            <a:avLst/>
                          </a:prstGeom>
                          <a:noFill/>
                          <a:ln w="12700" cap="flat" cmpd="sng">
                            <a:solidFill>
                              <a:srgbClr val="FF0000"/>
                            </a:solidFill>
                            <a:prstDash val="solid"/>
                            <a:round/>
                            <a:headEnd type="none" w="sm" len="sm"/>
                            <a:tailEnd type="stealth" w="med" len="med"/>
                          </a:ln>
                        </p:spPr>
                      </p:cxnSp>
                      <p:sp>
                        <p:nvSpPr>
                          <p:cNvPr id="76" name="Google Shape;475;g6c6c87539d_0_348">
                            <a:extLst>
                              <a:ext uri="{FF2B5EF4-FFF2-40B4-BE49-F238E27FC236}">
                                <a16:creationId xmlns:a16="http://schemas.microsoft.com/office/drawing/2014/main" id="{FD05CDAE-44D7-4E62-AFBD-ADA7F3BA66D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926080" y="877824"/>
                            <a:ext cx="321300" cy="321300"/>
                          </a:xfrm>
                          <a:prstGeom prst="ellipse">
                            <a:avLst/>
                          </a:prstGeom>
                          <a:noFill/>
                          <a:ln w="25400" cap="flat" cmpd="sng">
                            <a:solidFill>
                              <a:schemeClr val="dk1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endParaRPr sz="1800" b="0" i="0" u="none" strike="noStrike" cap="none">
                              <a:solidFill>
                                <a:schemeClr val="lt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cxnSp>
                        <p:nvCxnSpPr>
                          <p:cNvPr id="77" name="Google Shape;476;g6c6c87539d_0_348">
                            <a:extLst>
                              <a:ext uri="{FF2B5EF4-FFF2-40B4-BE49-F238E27FC236}">
                                <a16:creationId xmlns:a16="http://schemas.microsoft.com/office/drawing/2014/main" id="{CC3D8469-ADE5-4742-8652-03A503A160A3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rot="10800000" flipH="1">
                            <a:off x="2136038" y="1090101"/>
                            <a:ext cx="812100" cy="453000"/>
                          </a:xfrm>
                          <a:prstGeom prst="straightConnector1">
                            <a:avLst/>
                          </a:prstGeom>
                          <a:noFill/>
                          <a:ln w="12700" cap="flat" cmpd="sng">
                            <a:solidFill>
                              <a:srgbClr val="4A7DBA"/>
                            </a:solidFill>
                            <a:prstDash val="solid"/>
                            <a:round/>
                            <a:headEnd type="none" w="sm" len="sm"/>
                            <a:tailEnd type="stealth" w="med" len="med"/>
                          </a:ln>
                        </p:spPr>
                      </p:cxnSp>
                      <p:cxnSp>
                        <p:nvCxnSpPr>
                          <p:cNvPr id="78" name="Google Shape;477;g6c6c87539d_0_348">
                            <a:extLst>
                              <a:ext uri="{FF2B5EF4-FFF2-40B4-BE49-F238E27FC236}">
                                <a16:creationId xmlns:a16="http://schemas.microsoft.com/office/drawing/2014/main" id="{1D777373-67CC-4263-B507-2A3F634FB9A9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2136038" y="585216"/>
                            <a:ext cx="811500" cy="380400"/>
                          </a:xfrm>
                          <a:prstGeom prst="straightConnector1">
                            <a:avLst/>
                          </a:prstGeom>
                          <a:noFill/>
                          <a:ln w="12700" cap="flat" cmpd="sng">
                            <a:solidFill>
                              <a:srgbClr val="4A7DBA"/>
                            </a:solidFill>
                            <a:prstDash val="solid"/>
                            <a:round/>
                            <a:headEnd type="none" w="sm" len="sm"/>
                            <a:tailEnd type="stealth" w="med" len="med"/>
                          </a:ln>
                        </p:spPr>
                      </p:cxnSp>
                      <p:cxnSp>
                        <p:nvCxnSpPr>
                          <p:cNvPr id="79" name="Google Shape;478;g6c6c87539d_0_348">
                            <a:extLst>
                              <a:ext uri="{FF2B5EF4-FFF2-40B4-BE49-F238E27FC236}">
                                <a16:creationId xmlns:a16="http://schemas.microsoft.com/office/drawing/2014/main" id="{19263FD6-B1CD-4B10-962C-4C3290A34CA5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0" y="548640"/>
                            <a:ext cx="526500" cy="0"/>
                          </a:xfrm>
                          <a:prstGeom prst="straightConnector1">
                            <a:avLst/>
                          </a:prstGeom>
                          <a:noFill/>
                          <a:ln w="12700" cap="flat" cmpd="sng">
                            <a:solidFill>
                              <a:srgbClr val="4A7DBA"/>
                            </a:solidFill>
                            <a:prstDash val="solid"/>
                            <a:round/>
                            <a:headEnd type="none" w="sm" len="sm"/>
                            <a:tailEnd type="stealth" w="med" len="med"/>
                          </a:ln>
                        </p:spPr>
                      </p:cxnSp>
                      <p:cxnSp>
                        <p:nvCxnSpPr>
                          <p:cNvPr id="80" name="Google Shape;479;g6c6c87539d_0_348">
                            <a:extLst>
                              <a:ext uri="{FF2B5EF4-FFF2-40B4-BE49-F238E27FC236}">
                                <a16:creationId xmlns:a16="http://schemas.microsoft.com/office/drawing/2014/main" id="{BCC4B59F-5E5A-474B-9784-CAF958D34D05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0" y="1558138"/>
                            <a:ext cx="526500" cy="0"/>
                          </a:xfrm>
                          <a:prstGeom prst="straightConnector1">
                            <a:avLst/>
                          </a:prstGeom>
                          <a:noFill/>
                          <a:ln w="12700" cap="flat" cmpd="sng">
                            <a:solidFill>
                              <a:srgbClr val="4A7DBA"/>
                            </a:solidFill>
                            <a:prstDash val="solid"/>
                            <a:round/>
                            <a:headEnd type="none" w="sm" len="sm"/>
                            <a:tailEnd type="stealth" w="med" len="med"/>
                          </a:ln>
                        </p:spPr>
                      </p:cxnSp>
                      <p:cxnSp>
                        <p:nvCxnSpPr>
                          <p:cNvPr id="81" name="Google Shape;480;g6c6c87539d_0_348">
                            <a:extLst>
                              <a:ext uri="{FF2B5EF4-FFF2-40B4-BE49-F238E27FC236}">
                                <a16:creationId xmlns:a16="http://schemas.microsoft.com/office/drawing/2014/main" id="{F99BAE6B-E10D-4676-BCD2-7028DCAB0D78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247949" y="1031444"/>
                            <a:ext cx="526500" cy="0"/>
                          </a:xfrm>
                          <a:prstGeom prst="straightConnector1">
                            <a:avLst/>
                          </a:prstGeom>
                          <a:noFill/>
                          <a:ln w="12700" cap="flat" cmpd="sng">
                            <a:solidFill>
                              <a:srgbClr val="4A7DBA"/>
                            </a:solidFill>
                            <a:prstDash val="solid"/>
                            <a:round/>
                            <a:headEnd type="none" w="sm" len="sm"/>
                            <a:tailEnd type="stealth" w="med" len="med"/>
                          </a:ln>
                        </p:spPr>
                      </p:cxnSp>
                    </p:grpSp>
                    <p:cxnSp>
                      <p:nvCxnSpPr>
                        <p:cNvPr id="65" name="Google Shape;481;g6c6c87539d_0_348">
                          <a:extLst>
                            <a:ext uri="{FF2B5EF4-FFF2-40B4-BE49-F238E27FC236}">
                              <a16:creationId xmlns:a16="http://schemas.microsoft.com/office/drawing/2014/main" id="{5DF4A3D0-D611-4F58-B872-4108E50630C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101645" y="431597"/>
                          <a:ext cx="0" cy="4455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rgbClr val="FF0000"/>
                          </a:solidFill>
                          <a:prstDash val="solid"/>
                          <a:round/>
                          <a:headEnd type="none" w="sm" len="sm"/>
                          <a:tailEnd type="stealth" w="med" len="med"/>
                        </a:ln>
                      </p:spPr>
                    </p:cxnSp>
                  </p:grpSp>
                  <p:sp>
                    <p:nvSpPr>
                      <p:cNvPr id="60" name="Google Shape;482;g6c6c87539d_0_348">
                        <a:extLst>
                          <a:ext uri="{FF2B5EF4-FFF2-40B4-BE49-F238E27FC236}">
                            <a16:creationId xmlns:a16="http://schemas.microsoft.com/office/drawing/2014/main" id="{A50A56DD-F24A-4814-BBDD-1A8208E78A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60243" y="276099"/>
                        <a:ext cx="372600" cy="343500"/>
                      </a:xfrm>
                      <a:prstGeom prst="rect">
                        <a:avLst/>
                      </a:prstGeom>
                      <a:blipFill rotWithShape="1">
                        <a:blip r:embed="rId7">
                          <a:alphaModFix/>
                        </a:blip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rPr lang="es-CO" sz="1800" b="0" i="0" u="none" strike="noStrike" cap="none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 </a:t>
                        </a: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61" name="Google Shape;483;g6c6c87539d_0_348">
                        <a:extLst>
                          <a:ext uri="{FF2B5EF4-FFF2-40B4-BE49-F238E27FC236}">
                            <a16:creationId xmlns:a16="http://schemas.microsoft.com/office/drawing/2014/main" id="{FA5A019C-C69D-462E-ACA9-A761E51AC95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02640" y="641934"/>
                        <a:ext cx="373200" cy="314400"/>
                      </a:xfrm>
                      <a:prstGeom prst="rect">
                        <a:avLst/>
                      </a:prstGeom>
                      <a:blipFill rotWithShape="1">
                        <a:blip r:embed="rId8">
                          <a:alphaModFix/>
                        </a:blip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rPr lang="es-CO" sz="1800" b="0" i="0" u="none" strike="noStrike" cap="none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 </a:t>
                        </a: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62" name="Google Shape;484;g6c6c87539d_0_348">
                        <a:extLst>
                          <a:ext uri="{FF2B5EF4-FFF2-40B4-BE49-F238E27FC236}">
                            <a16:creationId xmlns:a16="http://schemas.microsoft.com/office/drawing/2014/main" id="{94AE0B25-CF18-43AC-9C7B-5CEE8A862AC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1752" y="1199602"/>
                        <a:ext cx="373200" cy="314400"/>
                      </a:xfrm>
                      <a:prstGeom prst="rect">
                        <a:avLst/>
                      </a:prstGeom>
                      <a:blipFill rotWithShape="1">
                        <a:blip r:embed="rId9">
                          <a:alphaModFix/>
                        </a:blip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rPr lang="es-CO" sz="1800" b="0" i="0" u="none" strike="noStrike" cap="none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 </a:t>
                        </a: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63" name="Google Shape;485;g6c6c87539d_0_348">
                        <a:extLst>
                          <a:ext uri="{FF2B5EF4-FFF2-40B4-BE49-F238E27FC236}">
                            <a16:creationId xmlns:a16="http://schemas.microsoft.com/office/drawing/2014/main" id="{1C6BF0DA-00A9-47E3-B71A-D2D950FE62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14194" y="1348937"/>
                        <a:ext cx="373200" cy="314400"/>
                      </a:xfrm>
                      <a:prstGeom prst="rect">
                        <a:avLst/>
                      </a:prstGeom>
                      <a:blipFill rotWithShape="1">
                        <a:blip r:embed="rId10">
                          <a:alphaModFix/>
                        </a:blip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rPr lang="es-CO" sz="1800" b="0" i="0" u="none" strike="noStrike" cap="none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 </a:t>
                        </a: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52" name="Google Shape;486;g6c6c87539d_0_348">
                      <a:extLst>
                        <a:ext uri="{FF2B5EF4-FFF2-40B4-BE49-F238E27FC236}">
                          <a16:creationId xmlns:a16="http://schemas.microsoft.com/office/drawing/2014/main" id="{65637E4A-D97F-4EEF-B953-A8A8428EB7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00388" y="1142985"/>
                      <a:ext cx="372600" cy="343500"/>
                    </a:xfrm>
                    <a:prstGeom prst="rect">
                      <a:avLst/>
                    </a:prstGeom>
                    <a:blipFill rotWithShape="1">
                      <a:blip r:embed="rId11">
                        <a:alphaModFix/>
                      </a:blip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3" name="Google Shape;487;g6c6c87539d_0_348">
                      <a:extLst>
                        <a:ext uri="{FF2B5EF4-FFF2-40B4-BE49-F238E27FC236}">
                          <a16:creationId xmlns:a16="http://schemas.microsoft.com/office/drawing/2014/main" id="{173F8D82-2ECA-4C22-BAA0-68C62B3E1D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6666" y="731857"/>
                      <a:ext cx="372600" cy="343500"/>
                    </a:xfrm>
                    <a:prstGeom prst="rect">
                      <a:avLst/>
                    </a:prstGeom>
                    <a:blipFill rotWithShape="1">
                      <a:blip r:embed="rId12">
                        <a:alphaModFix/>
                      </a:blip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4" name="Google Shape;488;g6c6c87539d_0_348">
                      <a:extLst>
                        <a:ext uri="{FF2B5EF4-FFF2-40B4-BE49-F238E27FC236}">
                          <a16:creationId xmlns:a16="http://schemas.microsoft.com/office/drawing/2014/main" id="{34BBC0D0-7862-407D-AB18-701278DD55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90887" y="291727"/>
                      <a:ext cx="372600" cy="343500"/>
                    </a:xfrm>
                    <a:prstGeom prst="rect">
                      <a:avLst/>
                    </a:prstGeom>
                    <a:blipFill rotWithShape="1">
                      <a:blip r:embed="rId13">
                        <a:alphaModFix/>
                      </a:blip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5" name="Google Shape;489;g6c6c87539d_0_348">
                      <a:extLst>
                        <a:ext uri="{FF2B5EF4-FFF2-40B4-BE49-F238E27FC236}">
                          <a16:creationId xmlns:a16="http://schemas.microsoft.com/office/drawing/2014/main" id="{1E349C23-6288-410B-8774-DC6E54C831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49133" y="2852246"/>
                      <a:ext cx="372600" cy="343500"/>
                    </a:xfrm>
                    <a:prstGeom prst="rect">
                      <a:avLst/>
                    </a:prstGeom>
                    <a:blipFill rotWithShape="1">
                      <a:blip r:embed="rId14">
                        <a:alphaModFix/>
                      </a:blip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6" name="Google Shape;490;g6c6c87539d_0_348">
                      <a:extLst>
                        <a:ext uri="{FF2B5EF4-FFF2-40B4-BE49-F238E27FC236}">
                          <a16:creationId xmlns:a16="http://schemas.microsoft.com/office/drawing/2014/main" id="{E6E3C391-9194-4FBB-922F-CDB8F5C230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76888" y="680600"/>
                      <a:ext cx="372600" cy="343500"/>
                    </a:xfrm>
                    <a:prstGeom prst="rect">
                      <a:avLst/>
                    </a:prstGeom>
                    <a:blipFill rotWithShape="1">
                      <a:blip r:embed="rId15">
                        <a:alphaModFix/>
                      </a:blip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7" name="Google Shape;491;g6c6c87539d_0_348">
                      <a:extLst>
                        <a:ext uri="{FF2B5EF4-FFF2-40B4-BE49-F238E27FC236}">
                          <a16:creationId xmlns:a16="http://schemas.microsoft.com/office/drawing/2014/main" id="{1010F549-FC63-466C-9FFC-BAFA831E43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0288" y="684429"/>
                      <a:ext cx="372000" cy="342900"/>
                    </a:xfrm>
                    <a:prstGeom prst="rect">
                      <a:avLst/>
                    </a:prstGeom>
                    <a:blipFill rotWithShape="1">
                      <a:blip r:embed="rId16">
                        <a:alphaModFix/>
                      </a:blip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8" name="Google Shape;470;g6c6c87539d_0_348">
                      <a:extLst>
                        <a:ext uri="{FF2B5EF4-FFF2-40B4-BE49-F238E27FC236}">
                          <a16:creationId xmlns:a16="http://schemas.microsoft.com/office/drawing/2014/main" id="{260AF541-9116-4BCE-A53B-3879812152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4325" y="1645921"/>
                      <a:ext cx="372600" cy="343500"/>
                    </a:xfrm>
                    <a:prstGeom prst="rect">
                      <a:avLst/>
                    </a:prstGeom>
                    <a:blipFill rotWithShape="1">
                      <a:blip r:embed="rId17">
                        <a:alphaModFix/>
                      </a:blip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49" name="Google Shape;492;g6c6c87539d_0_348">
                    <a:extLst>
                      <a:ext uri="{FF2B5EF4-FFF2-40B4-BE49-F238E27FC236}">
                        <a16:creationId xmlns:a16="http://schemas.microsoft.com/office/drawing/2014/main" id="{AEA94039-8E51-45EF-831F-7927CFC5D2C3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607162"/>
                    <a:ext cx="372000" cy="342900"/>
                  </a:xfrm>
                  <a:prstGeom prst="rect">
                    <a:avLst/>
                  </a:prstGeom>
                  <a:blipFill rotWithShape="1">
                    <a:blip r:embed="rId18">
                      <a:alphaModFix/>
                    </a:blip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lang="es-CO"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 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" name="Google Shape;493;g6c6c87539d_0_348">
                    <a:extLst>
                      <a:ext uri="{FF2B5EF4-FFF2-40B4-BE49-F238E27FC236}">
                        <a16:creationId xmlns:a16="http://schemas.microsoft.com/office/drawing/2014/main" id="{BBCB5313-E74D-4489-87DE-28D2E1EB8304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1623974"/>
                    <a:ext cx="372000" cy="342900"/>
                  </a:xfrm>
                  <a:prstGeom prst="rect">
                    <a:avLst/>
                  </a:prstGeom>
                  <a:blipFill rotWithShape="1">
                    <a:blip r:embed="rId19">
                      <a:alphaModFix/>
                    </a:blip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lang="es-CO"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 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sp>
          <p:nvSpPr>
            <p:cNvPr id="10" name="Google Shape;494;g6c6c87539d_0_348">
              <a:extLst>
                <a:ext uri="{FF2B5EF4-FFF2-40B4-BE49-F238E27FC236}">
                  <a16:creationId xmlns:a16="http://schemas.microsoft.com/office/drawing/2014/main" id="{D5693219-45E6-449B-B350-2BE1141C737E}"/>
                </a:ext>
              </a:extLst>
            </p:cNvPr>
            <p:cNvSpPr/>
            <p:nvPr/>
          </p:nvSpPr>
          <p:spPr>
            <a:xfrm>
              <a:off x="5465650" y="3356484"/>
              <a:ext cx="321900" cy="321900"/>
            </a:xfrm>
            <a:prstGeom prst="ellipse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" name="Google Shape;495;g6c6c87539d_0_348">
              <a:extLst>
                <a:ext uri="{FF2B5EF4-FFF2-40B4-BE49-F238E27FC236}">
                  <a16:creationId xmlns:a16="http://schemas.microsoft.com/office/drawing/2014/main" id="{A8B92B73-0F13-4A11-A362-8090739FA0F9}"/>
                </a:ext>
              </a:extLst>
            </p:cNvPr>
            <p:cNvCxnSpPr/>
            <p:nvPr/>
          </p:nvCxnSpPr>
          <p:spPr>
            <a:xfrm>
              <a:off x="4933797" y="3518317"/>
              <a:ext cx="526200" cy="0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12" name="Google Shape;496;g6c6c87539d_0_348">
              <a:extLst>
                <a:ext uri="{FF2B5EF4-FFF2-40B4-BE49-F238E27FC236}">
                  <a16:creationId xmlns:a16="http://schemas.microsoft.com/office/drawing/2014/main" id="{FCF62657-785A-4859-BA46-B90D771B9C4B}"/>
                </a:ext>
              </a:extLst>
            </p:cNvPr>
            <p:cNvSpPr txBox="1"/>
            <p:nvPr/>
          </p:nvSpPr>
          <p:spPr>
            <a:xfrm>
              <a:off x="4641222" y="3335455"/>
              <a:ext cx="372000" cy="342900"/>
            </a:xfrm>
            <a:prstGeom prst="rect">
              <a:avLst/>
            </a:prstGeom>
            <a:blipFill rotWithShape="1">
              <a:blip r:embed="rId20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497;g6c6c87539d_0_348">
              <a:extLst>
                <a:ext uri="{FF2B5EF4-FFF2-40B4-BE49-F238E27FC236}">
                  <a16:creationId xmlns:a16="http://schemas.microsoft.com/office/drawing/2014/main" id="{FFABBD34-C73B-49D7-871D-7AE859BD9DC4}"/>
                </a:ext>
              </a:extLst>
            </p:cNvPr>
            <p:cNvSpPr/>
            <p:nvPr/>
          </p:nvSpPr>
          <p:spPr>
            <a:xfrm>
              <a:off x="6779802" y="3280336"/>
              <a:ext cx="321300" cy="321300"/>
            </a:xfrm>
            <a:prstGeom prst="ellipse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" name="Google Shape;498;g6c6c87539d_0_348">
              <a:extLst>
                <a:ext uri="{FF2B5EF4-FFF2-40B4-BE49-F238E27FC236}">
                  <a16:creationId xmlns:a16="http://schemas.microsoft.com/office/drawing/2014/main" id="{8553DD0A-87E9-45B0-96AA-0E4AF17F1151}"/>
                </a:ext>
              </a:extLst>
            </p:cNvPr>
            <p:cNvCxnSpPr/>
            <p:nvPr/>
          </p:nvCxnSpPr>
          <p:spPr>
            <a:xfrm>
              <a:off x="5814306" y="3514398"/>
              <a:ext cx="1002000" cy="0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5" name="Google Shape;499;g6c6c87539d_0_348">
              <a:extLst>
                <a:ext uri="{FF2B5EF4-FFF2-40B4-BE49-F238E27FC236}">
                  <a16:creationId xmlns:a16="http://schemas.microsoft.com/office/drawing/2014/main" id="{86F98F73-50DE-44F4-AA2E-3A508C77354F}"/>
                </a:ext>
              </a:extLst>
            </p:cNvPr>
            <p:cNvCxnSpPr/>
            <p:nvPr/>
          </p:nvCxnSpPr>
          <p:spPr>
            <a:xfrm>
              <a:off x="6940718" y="3602171"/>
              <a:ext cx="0" cy="431700"/>
            </a:xfrm>
            <a:prstGeom prst="straightConnector1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round/>
              <a:headEnd type="stealth" w="med" len="med"/>
              <a:tailEnd type="none" w="sm" len="sm"/>
            </a:ln>
          </p:spPr>
        </p:cxnSp>
        <p:sp>
          <p:nvSpPr>
            <p:cNvPr id="16" name="Google Shape;500;g6c6c87539d_0_348">
              <a:extLst>
                <a:ext uri="{FF2B5EF4-FFF2-40B4-BE49-F238E27FC236}">
                  <a16:creationId xmlns:a16="http://schemas.microsoft.com/office/drawing/2014/main" id="{E91B46D8-62DC-4A92-BCB9-F32A8D7B55A0}"/>
                </a:ext>
              </a:extLst>
            </p:cNvPr>
            <p:cNvSpPr txBox="1"/>
            <p:nvPr/>
          </p:nvSpPr>
          <p:spPr>
            <a:xfrm>
              <a:off x="6750545" y="3292783"/>
              <a:ext cx="372600" cy="343500"/>
            </a:xfrm>
            <a:prstGeom prst="rect">
              <a:avLst/>
            </a:prstGeom>
            <a:blipFill rotWithShape="1">
              <a:blip r:embed="rId21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01;g6c6c87539d_0_348">
              <a:extLst>
                <a:ext uri="{FF2B5EF4-FFF2-40B4-BE49-F238E27FC236}">
                  <a16:creationId xmlns:a16="http://schemas.microsoft.com/office/drawing/2014/main" id="{25ACF107-7349-43B4-879F-FD635AA0223E}"/>
                </a:ext>
              </a:extLst>
            </p:cNvPr>
            <p:cNvSpPr txBox="1"/>
            <p:nvPr/>
          </p:nvSpPr>
          <p:spPr>
            <a:xfrm>
              <a:off x="6717439" y="2453066"/>
              <a:ext cx="372600" cy="343500"/>
            </a:xfrm>
            <a:prstGeom prst="rect">
              <a:avLst/>
            </a:prstGeom>
            <a:blipFill rotWithShape="1">
              <a:blip r:embed="rId2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02;g6c6c87539d_0_348">
              <a:extLst>
                <a:ext uri="{FF2B5EF4-FFF2-40B4-BE49-F238E27FC236}">
                  <a16:creationId xmlns:a16="http://schemas.microsoft.com/office/drawing/2014/main" id="{9F15A8EC-DFFD-49CA-9B63-994B609C6601}"/>
                </a:ext>
              </a:extLst>
            </p:cNvPr>
            <p:cNvSpPr txBox="1"/>
            <p:nvPr/>
          </p:nvSpPr>
          <p:spPr>
            <a:xfrm>
              <a:off x="6835216" y="2859170"/>
              <a:ext cx="372600" cy="343500"/>
            </a:xfrm>
            <a:prstGeom prst="rect">
              <a:avLst/>
            </a:prstGeom>
            <a:blipFill rotWithShape="1">
              <a:blip r:embed="rId2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03;g6c6c87539d_0_348">
              <a:extLst>
                <a:ext uri="{FF2B5EF4-FFF2-40B4-BE49-F238E27FC236}">
                  <a16:creationId xmlns:a16="http://schemas.microsoft.com/office/drawing/2014/main" id="{445987A0-F600-44D6-8C2A-637F933E003A}"/>
                </a:ext>
              </a:extLst>
            </p:cNvPr>
            <p:cNvSpPr txBox="1"/>
            <p:nvPr/>
          </p:nvSpPr>
          <p:spPr>
            <a:xfrm>
              <a:off x="5421827" y="3367606"/>
              <a:ext cx="372600" cy="343500"/>
            </a:xfrm>
            <a:prstGeom prst="rect">
              <a:avLst/>
            </a:prstGeom>
            <a:blipFill rotWithShape="1">
              <a:blip r:embed="rId2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" name="Google Shape;504;g6c6c87539d_0_348">
              <a:extLst>
                <a:ext uri="{FF2B5EF4-FFF2-40B4-BE49-F238E27FC236}">
                  <a16:creationId xmlns:a16="http://schemas.microsoft.com/office/drawing/2014/main" id="{B1073076-6734-47AF-8A1A-A61016503A48}"/>
                </a:ext>
              </a:extLst>
            </p:cNvPr>
            <p:cNvCxnSpPr/>
            <p:nvPr/>
          </p:nvCxnSpPr>
          <p:spPr>
            <a:xfrm>
              <a:off x="8208992" y="2887118"/>
              <a:ext cx="526200" cy="0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21" name="Google Shape;505;g6c6c87539d_0_348">
              <a:extLst>
                <a:ext uri="{FF2B5EF4-FFF2-40B4-BE49-F238E27FC236}">
                  <a16:creationId xmlns:a16="http://schemas.microsoft.com/office/drawing/2014/main" id="{7E6E4E79-59C1-4871-8DFE-E883C20C84EA}"/>
                </a:ext>
              </a:extLst>
            </p:cNvPr>
            <p:cNvSpPr txBox="1"/>
            <p:nvPr/>
          </p:nvSpPr>
          <p:spPr>
            <a:xfrm>
              <a:off x="7861471" y="2749956"/>
              <a:ext cx="372600" cy="343500"/>
            </a:xfrm>
            <a:prstGeom prst="rect">
              <a:avLst/>
            </a:prstGeom>
            <a:blipFill rotWithShape="1">
              <a:blip r:embed="rId2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06;g6c6c87539d_0_348">
              <a:extLst>
                <a:ext uri="{FF2B5EF4-FFF2-40B4-BE49-F238E27FC236}">
                  <a16:creationId xmlns:a16="http://schemas.microsoft.com/office/drawing/2014/main" id="{6882C206-B693-49A3-A3C0-575C0CB66FFC}"/>
                </a:ext>
              </a:extLst>
            </p:cNvPr>
            <p:cNvSpPr txBox="1"/>
            <p:nvPr/>
          </p:nvSpPr>
          <p:spPr>
            <a:xfrm>
              <a:off x="8013679" y="3147776"/>
              <a:ext cx="372600" cy="343500"/>
            </a:xfrm>
            <a:prstGeom prst="rect">
              <a:avLst/>
            </a:prstGeom>
            <a:blipFill rotWithShape="1">
              <a:blip r:embed="rId2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07;g6c6c87539d_0_348">
              <a:extLst>
                <a:ext uri="{FF2B5EF4-FFF2-40B4-BE49-F238E27FC236}">
                  <a16:creationId xmlns:a16="http://schemas.microsoft.com/office/drawing/2014/main" id="{86589C6B-20F5-4E89-92F2-7D066D0811DF}"/>
                </a:ext>
              </a:extLst>
            </p:cNvPr>
            <p:cNvSpPr/>
            <p:nvPr/>
          </p:nvSpPr>
          <p:spPr>
            <a:xfrm>
              <a:off x="7878731" y="2751910"/>
              <a:ext cx="321300" cy="321300"/>
            </a:xfrm>
            <a:prstGeom prst="ellipse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" name="Google Shape;508;g6c6c87539d_0_348">
              <a:extLst>
                <a:ext uri="{FF2B5EF4-FFF2-40B4-BE49-F238E27FC236}">
                  <a16:creationId xmlns:a16="http://schemas.microsoft.com/office/drawing/2014/main" id="{B9AE3B65-F1EA-40A0-A413-1F25870CFAA3}"/>
                </a:ext>
              </a:extLst>
            </p:cNvPr>
            <p:cNvCxnSpPr/>
            <p:nvPr/>
          </p:nvCxnSpPr>
          <p:spPr>
            <a:xfrm>
              <a:off x="8052580" y="3084271"/>
              <a:ext cx="0" cy="431700"/>
            </a:xfrm>
            <a:prstGeom prst="straightConnector1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round/>
              <a:headEnd type="stealth" w="med" len="med"/>
              <a:tailEnd type="none" w="sm" len="sm"/>
            </a:ln>
          </p:spPr>
        </p:cxnSp>
        <p:sp>
          <p:nvSpPr>
            <p:cNvPr id="25" name="Google Shape;509;g6c6c87539d_0_348">
              <a:extLst>
                <a:ext uri="{FF2B5EF4-FFF2-40B4-BE49-F238E27FC236}">
                  <a16:creationId xmlns:a16="http://schemas.microsoft.com/office/drawing/2014/main" id="{0E16A5B8-4EF0-4CAF-855B-3BA3B4AFD66A}"/>
                </a:ext>
              </a:extLst>
            </p:cNvPr>
            <p:cNvSpPr txBox="1"/>
            <p:nvPr/>
          </p:nvSpPr>
          <p:spPr>
            <a:xfrm>
              <a:off x="8672123" y="2749956"/>
              <a:ext cx="372600" cy="343500"/>
            </a:xfrm>
            <a:prstGeom prst="rect">
              <a:avLst/>
            </a:prstGeom>
            <a:blipFill rotWithShape="1">
              <a:blip r:embed="rId2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" name="Google Shape;510;g6c6c87539d_0_348">
              <a:extLst>
                <a:ext uri="{FF2B5EF4-FFF2-40B4-BE49-F238E27FC236}">
                  <a16:creationId xmlns:a16="http://schemas.microsoft.com/office/drawing/2014/main" id="{E84089A1-6656-4160-B4CA-784759D33376}"/>
                </a:ext>
              </a:extLst>
            </p:cNvPr>
            <p:cNvCxnSpPr/>
            <p:nvPr/>
          </p:nvCxnSpPr>
          <p:spPr>
            <a:xfrm rot="10800000" flipH="1">
              <a:off x="7092347" y="2957113"/>
              <a:ext cx="811800" cy="453000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7" name="Google Shape;511;g6c6c87539d_0_348">
              <a:extLst>
                <a:ext uri="{FF2B5EF4-FFF2-40B4-BE49-F238E27FC236}">
                  <a16:creationId xmlns:a16="http://schemas.microsoft.com/office/drawing/2014/main" id="{335B9325-5B3C-4B55-9F42-6D54C4D35DA2}"/>
                </a:ext>
              </a:extLst>
            </p:cNvPr>
            <p:cNvCxnSpPr/>
            <p:nvPr/>
          </p:nvCxnSpPr>
          <p:spPr>
            <a:xfrm rot="10800000" flipH="1">
              <a:off x="5749487" y="2735139"/>
              <a:ext cx="1056900" cy="690600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8" name="Google Shape;512;g6c6c87539d_0_348">
              <a:extLst>
                <a:ext uri="{FF2B5EF4-FFF2-40B4-BE49-F238E27FC236}">
                  <a16:creationId xmlns:a16="http://schemas.microsoft.com/office/drawing/2014/main" id="{15DB0B06-030A-4535-8500-CE1CAEB843AA}"/>
                </a:ext>
              </a:extLst>
            </p:cNvPr>
            <p:cNvCxnSpPr>
              <a:endCxn id="56" idx="2"/>
            </p:cNvCxnSpPr>
            <p:nvPr/>
          </p:nvCxnSpPr>
          <p:spPr>
            <a:xfrm rot="10800000" flipH="1">
              <a:off x="5626078" y="1828042"/>
              <a:ext cx="1273500" cy="1520700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9" name="Google Shape;513;g6c6c87539d_0_348">
              <a:extLst>
                <a:ext uri="{FF2B5EF4-FFF2-40B4-BE49-F238E27FC236}">
                  <a16:creationId xmlns:a16="http://schemas.microsoft.com/office/drawing/2014/main" id="{DA59DB13-5D8F-4151-9071-5E6E08F307B0}"/>
                </a:ext>
              </a:extLst>
            </p:cNvPr>
            <p:cNvCxnSpPr>
              <a:endCxn id="13" idx="1"/>
            </p:cNvCxnSpPr>
            <p:nvPr/>
          </p:nvCxnSpPr>
          <p:spPr>
            <a:xfrm>
              <a:off x="5715356" y="1769789"/>
              <a:ext cx="1111500" cy="1557600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0" name="Google Shape;514;g6c6c87539d_0_348">
              <a:extLst>
                <a:ext uri="{FF2B5EF4-FFF2-40B4-BE49-F238E27FC236}">
                  <a16:creationId xmlns:a16="http://schemas.microsoft.com/office/drawing/2014/main" id="{0F8E89CD-3C70-47A0-B5EA-718AEE60D5E1}"/>
                </a:ext>
              </a:extLst>
            </p:cNvPr>
            <p:cNvCxnSpPr>
              <a:endCxn id="13" idx="2"/>
            </p:cNvCxnSpPr>
            <p:nvPr/>
          </p:nvCxnSpPr>
          <p:spPr>
            <a:xfrm>
              <a:off x="5707902" y="2752186"/>
              <a:ext cx="1071900" cy="688800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31" name="Google Shape;515;g6c6c87539d_0_348">
              <a:extLst>
                <a:ext uri="{FF2B5EF4-FFF2-40B4-BE49-F238E27FC236}">
                  <a16:creationId xmlns:a16="http://schemas.microsoft.com/office/drawing/2014/main" id="{5737C8C8-C085-4E3A-9C28-C7DB883BEEF7}"/>
                </a:ext>
              </a:extLst>
            </p:cNvPr>
            <p:cNvSpPr txBox="1"/>
            <p:nvPr/>
          </p:nvSpPr>
          <p:spPr>
            <a:xfrm>
              <a:off x="5610945" y="1933949"/>
              <a:ext cx="372900" cy="314400"/>
            </a:xfrm>
            <a:prstGeom prst="rect">
              <a:avLst/>
            </a:prstGeom>
            <a:blipFill rotWithShape="1">
              <a:blip r:embed="rId2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16;g6c6c87539d_0_348">
              <a:extLst>
                <a:ext uri="{FF2B5EF4-FFF2-40B4-BE49-F238E27FC236}">
                  <a16:creationId xmlns:a16="http://schemas.microsoft.com/office/drawing/2014/main" id="{F1569716-731A-4771-A434-0A7A206BDCEB}"/>
                </a:ext>
              </a:extLst>
            </p:cNvPr>
            <p:cNvSpPr txBox="1"/>
            <p:nvPr/>
          </p:nvSpPr>
          <p:spPr>
            <a:xfrm>
              <a:off x="5712050" y="2591799"/>
              <a:ext cx="372900" cy="314400"/>
            </a:xfrm>
            <a:prstGeom prst="rect">
              <a:avLst/>
            </a:prstGeom>
            <a:blipFill rotWithShape="1">
              <a:blip r:embed="rId2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17;g6c6c87539d_0_348">
              <a:extLst>
                <a:ext uri="{FF2B5EF4-FFF2-40B4-BE49-F238E27FC236}">
                  <a16:creationId xmlns:a16="http://schemas.microsoft.com/office/drawing/2014/main" id="{44B2203B-4C2A-4679-88BF-C8D558756F27}"/>
                </a:ext>
              </a:extLst>
            </p:cNvPr>
            <p:cNvSpPr txBox="1"/>
            <p:nvPr/>
          </p:nvSpPr>
          <p:spPr>
            <a:xfrm>
              <a:off x="5433402" y="2964523"/>
              <a:ext cx="372600" cy="343500"/>
            </a:xfrm>
            <a:prstGeom prst="rect">
              <a:avLst/>
            </a:prstGeom>
            <a:blipFill rotWithShape="1">
              <a:blip r:embed="rId30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18;g6c6c87539d_0_348">
              <a:extLst>
                <a:ext uri="{FF2B5EF4-FFF2-40B4-BE49-F238E27FC236}">
                  <a16:creationId xmlns:a16="http://schemas.microsoft.com/office/drawing/2014/main" id="{68FDEA15-584E-4497-991A-BE29AC49BA34}"/>
                </a:ext>
              </a:extLst>
            </p:cNvPr>
            <p:cNvSpPr txBox="1"/>
            <p:nvPr/>
          </p:nvSpPr>
          <p:spPr>
            <a:xfrm>
              <a:off x="5755564" y="2991503"/>
              <a:ext cx="372600" cy="343500"/>
            </a:xfrm>
            <a:prstGeom prst="rect">
              <a:avLst/>
            </a:prstGeom>
            <a:blipFill rotWithShape="1">
              <a:blip r:embed="rId31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19;g6c6c87539d_0_348">
              <a:extLst>
                <a:ext uri="{FF2B5EF4-FFF2-40B4-BE49-F238E27FC236}">
                  <a16:creationId xmlns:a16="http://schemas.microsoft.com/office/drawing/2014/main" id="{51B788DE-2F46-4311-8CCF-F2060CF18904}"/>
                </a:ext>
              </a:extLst>
            </p:cNvPr>
            <p:cNvSpPr txBox="1"/>
            <p:nvPr/>
          </p:nvSpPr>
          <p:spPr>
            <a:xfrm>
              <a:off x="5976353" y="3488591"/>
              <a:ext cx="372600" cy="343500"/>
            </a:xfrm>
            <a:prstGeom prst="rect">
              <a:avLst/>
            </a:prstGeom>
            <a:blipFill rotWithShape="1">
              <a:blip r:embed="rId3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" name="Google Shape;520;g6c6c87539d_0_348">
              <a:extLst>
                <a:ext uri="{FF2B5EF4-FFF2-40B4-BE49-F238E27FC236}">
                  <a16:creationId xmlns:a16="http://schemas.microsoft.com/office/drawing/2014/main" id="{229CA237-2714-4CDF-8096-B4F0011A5FCA}"/>
                </a:ext>
              </a:extLst>
            </p:cNvPr>
            <p:cNvCxnSpPr/>
            <p:nvPr/>
          </p:nvCxnSpPr>
          <p:spPr>
            <a:xfrm rot="10800000" flipH="1">
              <a:off x="6978184" y="2223203"/>
              <a:ext cx="935100" cy="1056000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7" name="Google Shape;521;g6c6c87539d_0_348">
              <a:extLst>
                <a:ext uri="{FF2B5EF4-FFF2-40B4-BE49-F238E27FC236}">
                  <a16:creationId xmlns:a16="http://schemas.microsoft.com/office/drawing/2014/main" id="{4ECA9E96-6073-4B1D-9249-5EC4F11F912F}"/>
                </a:ext>
              </a:extLst>
            </p:cNvPr>
            <p:cNvCxnSpPr>
              <a:endCxn id="23" idx="1"/>
            </p:cNvCxnSpPr>
            <p:nvPr/>
          </p:nvCxnSpPr>
          <p:spPr>
            <a:xfrm>
              <a:off x="6984385" y="1820963"/>
              <a:ext cx="941400" cy="978000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38" name="Google Shape;522;g6c6c87539d_0_348">
              <a:extLst>
                <a:ext uri="{FF2B5EF4-FFF2-40B4-BE49-F238E27FC236}">
                  <a16:creationId xmlns:a16="http://schemas.microsoft.com/office/drawing/2014/main" id="{6AB58F77-CBD9-48B7-A81C-A511FFE607EC}"/>
                </a:ext>
              </a:extLst>
            </p:cNvPr>
            <p:cNvSpPr txBox="1"/>
            <p:nvPr/>
          </p:nvSpPr>
          <p:spPr>
            <a:xfrm>
              <a:off x="7123194" y="1868572"/>
              <a:ext cx="372600" cy="343500"/>
            </a:xfrm>
            <a:prstGeom prst="rect">
              <a:avLst/>
            </a:prstGeom>
            <a:blipFill rotWithShape="1">
              <a:blip r:embed="rId3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23;g6c6c87539d_0_348">
              <a:extLst>
                <a:ext uri="{FF2B5EF4-FFF2-40B4-BE49-F238E27FC236}">
                  <a16:creationId xmlns:a16="http://schemas.microsoft.com/office/drawing/2014/main" id="{4B122B78-D6A5-4A10-BAD6-396EFE0975C4}"/>
                </a:ext>
              </a:extLst>
            </p:cNvPr>
            <p:cNvSpPr txBox="1"/>
            <p:nvPr/>
          </p:nvSpPr>
          <p:spPr>
            <a:xfrm>
              <a:off x="7100756" y="2497509"/>
              <a:ext cx="372600" cy="343500"/>
            </a:xfrm>
            <a:prstGeom prst="rect">
              <a:avLst/>
            </a:prstGeom>
            <a:blipFill rotWithShape="1">
              <a:blip r:embed="rId3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" name="Google Shape;524;g6c6c87539d_0_348">
              <a:extLst>
                <a:ext uri="{FF2B5EF4-FFF2-40B4-BE49-F238E27FC236}">
                  <a16:creationId xmlns:a16="http://schemas.microsoft.com/office/drawing/2014/main" id="{937AAE29-5BB9-481D-A68D-67C80855407D}"/>
                </a:ext>
              </a:extLst>
            </p:cNvPr>
            <p:cNvCxnSpPr>
              <a:endCxn id="23" idx="2"/>
            </p:cNvCxnSpPr>
            <p:nvPr/>
          </p:nvCxnSpPr>
          <p:spPr>
            <a:xfrm>
              <a:off x="7055231" y="2679760"/>
              <a:ext cx="823500" cy="232800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1" name="Google Shape;525;g6c6c87539d_0_348">
              <a:extLst>
                <a:ext uri="{FF2B5EF4-FFF2-40B4-BE49-F238E27FC236}">
                  <a16:creationId xmlns:a16="http://schemas.microsoft.com/office/drawing/2014/main" id="{288A1272-82BD-4330-BEF8-D28B4C04D2C4}"/>
                </a:ext>
              </a:extLst>
            </p:cNvPr>
            <p:cNvSpPr txBox="1"/>
            <p:nvPr/>
          </p:nvSpPr>
          <p:spPr>
            <a:xfrm>
              <a:off x="7194478" y="2836716"/>
              <a:ext cx="372600" cy="343500"/>
            </a:xfrm>
            <a:prstGeom prst="rect">
              <a:avLst/>
            </a:prstGeom>
            <a:blipFill rotWithShape="1">
              <a:blip r:embed="rId3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26;g6c6c87539d_0_348">
              <a:extLst>
                <a:ext uri="{FF2B5EF4-FFF2-40B4-BE49-F238E27FC236}">
                  <a16:creationId xmlns:a16="http://schemas.microsoft.com/office/drawing/2014/main" id="{833AD054-E467-4D38-9B8D-D0C5A0D327EB}"/>
                </a:ext>
              </a:extLst>
            </p:cNvPr>
            <p:cNvSpPr txBox="1"/>
            <p:nvPr/>
          </p:nvSpPr>
          <p:spPr>
            <a:xfrm>
              <a:off x="7246640" y="3175031"/>
              <a:ext cx="372600" cy="343500"/>
            </a:xfrm>
            <a:prstGeom prst="rect">
              <a:avLst/>
            </a:prstGeom>
            <a:blipFill rotWithShape="1">
              <a:blip r:embed="rId3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8141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8369046" cy="545056"/>
          </a:xfrm>
        </p:spPr>
        <p:txBody>
          <a:bodyPr/>
          <a:lstStyle/>
          <a:p>
            <a:pPr>
              <a:defRPr/>
            </a:pPr>
            <a:r>
              <a:rPr lang="es-MX" sz="3600" b="1" cap="small" dirty="0"/>
              <a:t>CNN – Redes Neuronales Convolucionales</a:t>
            </a:r>
            <a:endParaRPr lang="es-ES" sz="3600" b="1" cap="small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E01032D-E03C-479D-9501-0D7E10F618D1}"/>
              </a:ext>
            </a:extLst>
          </p:cNvPr>
          <p:cNvSpPr txBox="1"/>
          <p:nvPr/>
        </p:nvSpPr>
        <p:spPr>
          <a:xfrm>
            <a:off x="628650" y="1127464"/>
            <a:ext cx="7814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Son una variación de la Red Neuronal Perceptrón Multicapa MLP, donde cada capa oculta está compuesta por capas convolucionales que luego se conectan a una o más capas </a:t>
            </a:r>
            <a:r>
              <a:rPr lang="es-MX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full </a:t>
            </a:r>
            <a:r>
              <a:rPr lang="es-MX" i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connected</a:t>
            </a:r>
            <a:r>
              <a:rPr lang="es-MX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. </a:t>
            </a:r>
            <a:r>
              <a:rPr lang="es-MX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Las CNN han probado ser muy efectivas en tareas de reconocimiento y clasificación de imágenes.</a:t>
            </a:r>
            <a:endParaRPr lang="es-MX" i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1340;g6c6c87539d_0_1379">
            <a:extLst>
              <a:ext uri="{FF2B5EF4-FFF2-40B4-BE49-F238E27FC236}">
                <a16:creationId xmlns:a16="http://schemas.microsoft.com/office/drawing/2014/main" id="{820303CE-D098-4A04-A72D-8D5C4BA2EE9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7225" y="2419312"/>
            <a:ext cx="5929549" cy="3045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5601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8369046" cy="545056"/>
          </a:xfrm>
        </p:spPr>
        <p:txBody>
          <a:bodyPr/>
          <a:lstStyle/>
          <a:p>
            <a:pPr>
              <a:defRPr/>
            </a:pPr>
            <a:r>
              <a:rPr lang="es-MX" sz="3600" b="1" cap="small" dirty="0"/>
              <a:t>Regularización</a:t>
            </a:r>
            <a:endParaRPr lang="es-ES" sz="3600" b="1" cap="small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E01032D-E03C-479D-9501-0D7E10F618D1}"/>
              </a:ext>
            </a:extLst>
          </p:cNvPr>
          <p:cNvSpPr txBox="1"/>
          <p:nvPr/>
        </p:nvSpPr>
        <p:spPr>
          <a:xfrm>
            <a:off x="628650" y="1127464"/>
            <a:ext cx="7814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Clr>
                <a:srgbClr val="000000"/>
              </a:buClr>
              <a:buSzPts val="1800"/>
            </a:pPr>
            <a:r>
              <a:rPr lang="es-MX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Son un conjunto de técnicas que ayudan a que los modelos de aprendizaje puedan converger con capacidades de generalización.</a:t>
            </a:r>
            <a:endParaRPr lang="es-MX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1598;g6c6c87539d_0_1829" descr="https://s3-ap-south-1.amazonaws.com/av-blog-media/wp-content/uploads/2018/04/Screen-Shot-2018-04-03-at-7.52.01-PM-e1522832332857.png">
            <a:extLst>
              <a:ext uri="{FF2B5EF4-FFF2-40B4-BE49-F238E27FC236}">
                <a16:creationId xmlns:a16="http://schemas.microsoft.com/office/drawing/2014/main" id="{09578897-61AD-4939-97FB-B799F37FAB6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907" y="2675517"/>
            <a:ext cx="8197500" cy="21666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4655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8369046" cy="545056"/>
          </a:xfrm>
        </p:spPr>
        <p:txBody>
          <a:bodyPr/>
          <a:lstStyle/>
          <a:p>
            <a:pPr>
              <a:defRPr/>
            </a:pPr>
            <a:r>
              <a:rPr lang="es-MX" sz="3600" b="1" cap="small" dirty="0" err="1"/>
              <a:t>Dropout</a:t>
            </a:r>
            <a:endParaRPr lang="es-ES" sz="3600" b="1" cap="small" dirty="0"/>
          </a:p>
        </p:txBody>
      </p:sp>
      <p:pic>
        <p:nvPicPr>
          <p:cNvPr id="9" name="Google Shape;1631;g6c6c87539d_0_1860" descr="Image result for dropout">
            <a:extLst>
              <a:ext uri="{FF2B5EF4-FFF2-40B4-BE49-F238E27FC236}">
                <a16:creationId xmlns:a16="http://schemas.microsoft.com/office/drawing/2014/main" id="{6E2BB379-4200-4427-B2D7-999AA934CFE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0925" y="2346463"/>
            <a:ext cx="5702150" cy="319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84CD6067-2916-428F-AF21-D6CC451B3F01}"/>
              </a:ext>
            </a:extLst>
          </p:cNvPr>
          <p:cNvSpPr/>
          <p:nvPr/>
        </p:nvSpPr>
        <p:spPr>
          <a:xfrm>
            <a:off x="628650" y="1166658"/>
            <a:ext cx="82490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buClr>
                <a:srgbClr val="000000"/>
              </a:buClr>
              <a:buSzPts val="1800"/>
            </a:pPr>
            <a:r>
              <a:rPr lang="es-MX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Es una técnica para generar la regularización de una red. Se basa en la desactivación de algunas neuronas de la red ya que pueden estar saturadas y no son útiles en el proceso de aprendizaje. </a:t>
            </a:r>
            <a:r>
              <a:rPr lang="es-MX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Dropout</a:t>
            </a:r>
            <a:r>
              <a:rPr lang="es-MX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solo se aplica en el proceso de entrenamiento.</a:t>
            </a:r>
            <a:endParaRPr lang="es-MX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742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6FF1-CB2D-4047-9D4C-085FFF47C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6583"/>
            <a:ext cx="9144000" cy="1037349"/>
          </a:xfrm>
        </p:spPr>
        <p:txBody>
          <a:bodyPr/>
          <a:lstStyle/>
          <a:p>
            <a:r>
              <a:rPr lang="en-US" sz="3200" b="1" dirty="0">
                <a:latin typeface="Ancizar Sans Black"/>
                <a:ea typeface="+mn-ea"/>
                <a:cs typeface="+mn-cs"/>
              </a:rPr>
              <a:t>CLASIFICACIÓN Y RECONOCIMIENTO DE PATRONES</a:t>
            </a:r>
            <a:br>
              <a:rPr lang="en-US" sz="3200" b="1" dirty="0">
                <a:latin typeface="Ancizar Sans Black"/>
                <a:ea typeface="+mn-ea"/>
                <a:cs typeface="+mn-cs"/>
              </a:rPr>
            </a:br>
            <a:r>
              <a:rPr lang="en-US" sz="3200" b="1" dirty="0">
                <a:latin typeface="Ancizar Sans Black"/>
                <a:ea typeface="+mn-ea"/>
                <a:cs typeface="+mn-cs"/>
              </a:rPr>
              <a:t>Material de </a:t>
            </a:r>
            <a:r>
              <a:rPr lang="en-US" sz="3200" b="1" dirty="0" err="1">
                <a:latin typeface="Ancizar Sans Black"/>
                <a:ea typeface="+mn-ea"/>
                <a:cs typeface="+mn-cs"/>
              </a:rPr>
              <a:t>Repaso</a:t>
            </a:r>
            <a:endParaRPr lang="es-CO" sz="3200" b="1" dirty="0">
              <a:latin typeface="Ancizar Sans Black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A7DD0-B432-4DE0-9438-29AB4FCC0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33165" y="1355523"/>
            <a:ext cx="9144000" cy="111091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s-ES" sz="4000" b="1" dirty="0">
                <a:latin typeface="Ancizar Sans Black"/>
              </a:rPr>
              <a:t>JOHN W. BRANCH</a:t>
            </a:r>
            <a:endParaRPr lang="es-ES" sz="4000" dirty="0">
              <a:latin typeface="Ancizar Sans Black"/>
            </a:endParaRPr>
          </a:p>
          <a:p>
            <a:pPr>
              <a:spcBef>
                <a:spcPts val="600"/>
              </a:spcBef>
            </a:pPr>
            <a:r>
              <a:rPr lang="es-ES" b="1" dirty="0">
                <a:latin typeface="Ancizar Sans Black"/>
              </a:rPr>
              <a:t>Profesor Titular </a:t>
            </a:r>
          </a:p>
          <a:p>
            <a:pPr>
              <a:spcBef>
                <a:spcPts val="600"/>
              </a:spcBef>
            </a:pPr>
            <a:r>
              <a:rPr lang="es-ES" sz="2000" b="1" dirty="0">
                <a:latin typeface="Ancizar Sans Black"/>
              </a:rPr>
              <a:t>Departamento de Ciencias de la Computación y de la Decisión</a:t>
            </a:r>
          </a:p>
          <a:p>
            <a:pPr>
              <a:spcBef>
                <a:spcPts val="600"/>
              </a:spcBef>
            </a:pPr>
            <a:r>
              <a:rPr lang="es-ES" sz="2000" b="1" dirty="0">
                <a:latin typeface="Ancizar Sans Black"/>
              </a:rPr>
              <a:t>Director del Grupo de I+D en Inteligencia Artificial – GIDIA</a:t>
            </a:r>
          </a:p>
          <a:p>
            <a:pPr>
              <a:spcBef>
                <a:spcPts val="600"/>
              </a:spcBef>
            </a:pPr>
            <a:r>
              <a:rPr lang="es-ES" sz="2000" b="1" dirty="0">
                <a:latin typeface="Ancizar Sans Black"/>
                <a:hlinkClick r:id="rId2"/>
              </a:rPr>
              <a:t>jwbranch@unal.edu.co</a:t>
            </a:r>
            <a:endParaRPr lang="es-ES" sz="2000" b="1" dirty="0">
              <a:latin typeface="Ancizar Sans Black"/>
            </a:endParaRPr>
          </a:p>
          <a:p>
            <a:pPr>
              <a:spcBef>
                <a:spcPts val="600"/>
              </a:spcBef>
            </a:pPr>
            <a:r>
              <a:rPr lang="es-ES" sz="2000" b="1" dirty="0">
                <a:latin typeface="Ancizar Sans Black"/>
              </a:rPr>
              <a:t>Oficina: Bloque M8A - 307</a:t>
            </a:r>
          </a:p>
          <a:p>
            <a:pPr>
              <a:spcBef>
                <a:spcPts val="600"/>
              </a:spcBef>
            </a:pPr>
            <a:endParaRPr lang="es-ES" sz="2000" b="1" dirty="0">
              <a:latin typeface="Ancizar Sans Black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2D2F-B254-444B-AB4D-B74E21055EB1}" type="slidenum">
              <a:rPr lang="es-ES" smtClean="0"/>
              <a:t>2</a:t>
            </a:fld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47FEA62-DED4-4CA0-BA2D-A4D74A12E6CD}"/>
              </a:ext>
            </a:extLst>
          </p:cNvPr>
          <p:cNvSpPr/>
          <p:nvPr/>
        </p:nvSpPr>
        <p:spPr>
          <a:xfrm>
            <a:off x="531182" y="4279176"/>
            <a:ext cx="3071674" cy="1273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b="1" dirty="0">
                <a:latin typeface="Ancizar Sans Black"/>
              </a:rPr>
              <a:t>SERGIO ROBLES</a:t>
            </a:r>
          </a:p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r>
              <a:rPr lang="es-MX" sz="2400" b="1" dirty="0">
                <a:latin typeface="Ancizar Sans Black"/>
              </a:rPr>
              <a:t>Monitor</a:t>
            </a:r>
          </a:p>
          <a:p>
            <a:pPr algn="ctr" defTabSz="685800">
              <a:lnSpc>
                <a:spcPct val="90000"/>
              </a:lnSpc>
              <a:spcBef>
                <a:spcPts val="450"/>
              </a:spcBef>
            </a:pPr>
            <a:r>
              <a:rPr lang="es-MX" sz="2000" b="1" dirty="0">
                <a:latin typeface="Ancizar Sans Black"/>
                <a:hlinkClick r:id="rId3"/>
              </a:rPr>
              <a:t>srobles@unal.edu.co</a:t>
            </a:r>
            <a:r>
              <a:rPr lang="es-MX" sz="2000" b="1" dirty="0">
                <a:latin typeface="Ancizar Sans Black"/>
              </a:rPr>
              <a:t>     </a:t>
            </a:r>
            <a:endParaRPr lang="es-CO" sz="2000" b="1" dirty="0">
              <a:latin typeface="Ancizar Sans Black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9096E08-3543-40C0-B7FA-C4CDFB35D529}"/>
              </a:ext>
            </a:extLst>
          </p:cNvPr>
          <p:cNvSpPr/>
          <p:nvPr/>
        </p:nvSpPr>
        <p:spPr>
          <a:xfrm>
            <a:off x="5541145" y="4228795"/>
            <a:ext cx="3071674" cy="1363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b="1" dirty="0">
                <a:latin typeface="Ancizar Sans Black"/>
              </a:rPr>
              <a:t>Carlos Mera</a:t>
            </a:r>
          </a:p>
          <a:p>
            <a:pPr algn="ctr"/>
            <a:r>
              <a:rPr lang="es-MX" sz="2800" b="1" dirty="0">
                <a:latin typeface="Ancizar Sans Black"/>
              </a:rPr>
              <a:t>Carlos Madrigal</a:t>
            </a:r>
          </a:p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r>
              <a:rPr lang="es-MX" sz="2400" b="1" dirty="0">
                <a:latin typeface="Ancizar Sans Black"/>
              </a:rPr>
              <a:t>Docentes</a:t>
            </a:r>
          </a:p>
        </p:txBody>
      </p:sp>
    </p:spTree>
    <p:extLst>
      <p:ext uri="{BB962C8B-B14F-4D97-AF65-F5344CB8AC3E}">
        <p14:creationId xmlns:p14="http://schemas.microsoft.com/office/powerpoint/2010/main" val="4101983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63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636360"/>
          </a:xfrm>
        </p:spPr>
        <p:txBody>
          <a:bodyPr/>
          <a:lstStyle/>
          <a:p>
            <a:pPr>
              <a:defRPr/>
            </a:pPr>
            <a:r>
              <a:rPr lang="es-MX" sz="3600" b="1" cap="small" dirty="0"/>
              <a:t>El Proceso de Reconocimiento de Patrones</a:t>
            </a:r>
            <a:endParaRPr lang="es-ES" sz="3600" b="1" cap="small" dirty="0"/>
          </a:p>
        </p:txBody>
      </p:sp>
      <p:sp>
        <p:nvSpPr>
          <p:cNvPr id="8195" name="Rectangle 9"/>
          <p:cNvSpPr>
            <a:spLocks noChangeArrowheads="1"/>
          </p:cNvSpPr>
          <p:nvPr/>
        </p:nvSpPr>
        <p:spPr bwMode="auto">
          <a:xfrm>
            <a:off x="395287" y="1173708"/>
            <a:ext cx="8291513" cy="428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273050" lvl="1" indent="-273050" defTabSz="411163" eaLnBrk="0" hangingPunct="0">
              <a:buBlip>
                <a:blip r:embed="rId3"/>
              </a:buBlip>
              <a:tabLst>
                <a:tab pos="2239963" algn="l"/>
              </a:tabLst>
              <a:defRPr/>
            </a:pPr>
            <a:r>
              <a:rPr lang="es-MX" sz="1600" b="1" cap="small" dirty="0">
                <a:solidFill>
                  <a:srgbClr val="080808"/>
                </a:solidFill>
                <a:cs typeface="Times New Roman" pitchFamily="18" charset="0"/>
              </a:rPr>
              <a:t>Adquisición de los datos:</a:t>
            </a:r>
          </a:p>
          <a:p>
            <a:pPr marL="558800" lvl="1" indent="-285750" defTabSz="411163" eaLnBrk="0" hangingPunct="0">
              <a:buBlip>
                <a:blip r:embed="rId4"/>
              </a:buBlip>
              <a:tabLst>
                <a:tab pos="2239963" algn="l"/>
              </a:tabLst>
              <a:defRPr/>
            </a:pPr>
            <a:r>
              <a:rPr lang="es-CO" sz="1600" dirty="0">
                <a:cs typeface="Times New Roman" pitchFamily="18" charset="0"/>
              </a:rPr>
              <a:t>Medición de variables físicas.</a:t>
            </a:r>
          </a:p>
          <a:p>
            <a:pPr marL="558800" lvl="1" indent="-285750" defTabSz="411163" eaLnBrk="0" hangingPunct="0">
              <a:buBlip>
                <a:blip r:embed="rId4"/>
              </a:buBlip>
              <a:tabLst>
                <a:tab pos="2239963" algn="l"/>
              </a:tabLst>
              <a:defRPr/>
            </a:pPr>
            <a:r>
              <a:rPr lang="es-CO" sz="1600" dirty="0">
                <a:cs typeface="Times New Roman" pitchFamily="18" charset="0"/>
              </a:rPr>
              <a:t>Problemas importantes: banda ancha, resolución, etc.</a:t>
            </a:r>
          </a:p>
          <a:p>
            <a:pPr marL="273050" lvl="1" defTabSz="411163" eaLnBrk="0" hangingPunct="0">
              <a:tabLst>
                <a:tab pos="2239963" algn="l"/>
              </a:tabLst>
              <a:defRPr/>
            </a:pPr>
            <a:endParaRPr lang="es-CO" sz="1600" dirty="0">
              <a:cs typeface="Times New Roman" pitchFamily="18" charset="0"/>
            </a:endParaRPr>
          </a:p>
          <a:p>
            <a:pPr marL="273050" lvl="1" indent="-273050" defTabSz="411163" eaLnBrk="0" hangingPunct="0">
              <a:buBlip>
                <a:blip r:embed="rId3"/>
              </a:buBlip>
              <a:tabLst>
                <a:tab pos="2239963" algn="l"/>
              </a:tabLst>
              <a:defRPr/>
            </a:pPr>
            <a:r>
              <a:rPr lang="es-MX" sz="1600" b="1" cap="small" dirty="0" err="1">
                <a:solidFill>
                  <a:srgbClr val="080808"/>
                </a:solidFill>
                <a:cs typeface="Times New Roman" pitchFamily="18" charset="0"/>
              </a:rPr>
              <a:t>Pre-procesamiento</a:t>
            </a:r>
            <a:r>
              <a:rPr lang="es-MX" sz="1600" b="1" cap="small" dirty="0">
                <a:solidFill>
                  <a:srgbClr val="080808"/>
                </a:solidFill>
                <a:cs typeface="Times New Roman" pitchFamily="18" charset="0"/>
              </a:rPr>
              <a:t>:</a:t>
            </a:r>
          </a:p>
          <a:p>
            <a:pPr marL="558800" lvl="1" indent="-285750" defTabSz="411163" eaLnBrk="0" hangingPunct="0">
              <a:buBlip>
                <a:blip r:embed="rId4"/>
              </a:buBlip>
              <a:tabLst>
                <a:tab pos="2239963" algn="l"/>
              </a:tabLst>
              <a:defRPr/>
            </a:pPr>
            <a:r>
              <a:rPr lang="es-CO" sz="1600" dirty="0">
                <a:cs typeface="Times New Roman" pitchFamily="18" charset="0"/>
              </a:rPr>
              <a:t>Remoción del ruido en los datos.</a:t>
            </a:r>
          </a:p>
          <a:p>
            <a:pPr marL="558800" lvl="1" indent="-285750" defTabSz="411163" eaLnBrk="0" hangingPunct="0">
              <a:buBlip>
                <a:blip r:embed="rId4"/>
              </a:buBlip>
              <a:tabLst>
                <a:tab pos="2239963" algn="l"/>
              </a:tabLst>
              <a:defRPr/>
            </a:pPr>
            <a:r>
              <a:rPr lang="es-CO" sz="1600" dirty="0">
                <a:cs typeface="Times New Roman" pitchFamily="18" charset="0"/>
              </a:rPr>
              <a:t>Separación de patrones de interés.</a:t>
            </a:r>
          </a:p>
          <a:p>
            <a:pPr marL="273050" lvl="1" defTabSz="411163" eaLnBrk="0" hangingPunct="0">
              <a:tabLst>
                <a:tab pos="2239963" algn="l"/>
              </a:tabLst>
              <a:defRPr/>
            </a:pPr>
            <a:endParaRPr lang="es-CO" sz="1600" dirty="0">
              <a:cs typeface="Times New Roman" pitchFamily="18" charset="0"/>
            </a:endParaRPr>
          </a:p>
          <a:p>
            <a:pPr marL="273050" lvl="1" indent="-273050" defTabSz="411163" eaLnBrk="0" hangingPunct="0">
              <a:buBlip>
                <a:blip r:embed="rId3"/>
              </a:buBlip>
              <a:tabLst>
                <a:tab pos="2239963" algn="l"/>
              </a:tabLst>
              <a:defRPr/>
            </a:pPr>
            <a:r>
              <a:rPr lang="es-MX" sz="1600" b="1" cap="small" dirty="0">
                <a:solidFill>
                  <a:srgbClr val="080808"/>
                </a:solidFill>
                <a:cs typeface="Times New Roman" pitchFamily="18" charset="0"/>
              </a:rPr>
              <a:t>Extracción y Selección de características</a:t>
            </a:r>
          </a:p>
          <a:p>
            <a:pPr marL="558800" lvl="1" indent="-285750" defTabSz="411163" eaLnBrk="0" hangingPunct="0">
              <a:buBlip>
                <a:blip r:embed="rId4"/>
              </a:buBlip>
              <a:tabLst>
                <a:tab pos="2239963" algn="l"/>
              </a:tabLst>
              <a:defRPr/>
            </a:pPr>
            <a:r>
              <a:rPr lang="es-CO" sz="1600" dirty="0">
                <a:cs typeface="Times New Roman" pitchFamily="18" charset="0"/>
              </a:rPr>
              <a:t>Encontrar una nueva representación en forma de características.</a:t>
            </a:r>
          </a:p>
          <a:p>
            <a:pPr marL="273050" lvl="1" defTabSz="411163" eaLnBrk="0" hangingPunct="0">
              <a:tabLst>
                <a:tab pos="2239963" algn="l"/>
              </a:tabLst>
              <a:defRPr/>
            </a:pPr>
            <a:endParaRPr lang="es-CO" sz="1600" dirty="0">
              <a:cs typeface="Times New Roman" pitchFamily="18" charset="0"/>
            </a:endParaRPr>
          </a:p>
          <a:p>
            <a:pPr marL="273050" lvl="1" indent="-273050" defTabSz="411163" eaLnBrk="0" hangingPunct="0">
              <a:buBlip>
                <a:blip r:embed="rId3"/>
              </a:buBlip>
              <a:tabLst>
                <a:tab pos="2239963" algn="l"/>
              </a:tabLst>
              <a:defRPr/>
            </a:pPr>
            <a:r>
              <a:rPr lang="es-MX" sz="1600" b="1" cap="small" dirty="0">
                <a:solidFill>
                  <a:srgbClr val="080808"/>
                </a:solidFill>
                <a:cs typeface="Times New Roman" pitchFamily="18" charset="0"/>
              </a:rPr>
              <a:t>Clasificación</a:t>
            </a:r>
          </a:p>
          <a:p>
            <a:pPr marL="558800" lvl="1" indent="-285750" defTabSz="411163" eaLnBrk="0" hangingPunct="0">
              <a:buBlip>
                <a:blip r:embed="rId4"/>
              </a:buBlip>
              <a:tabLst>
                <a:tab pos="2239963" algn="l"/>
              </a:tabLst>
              <a:defRPr/>
            </a:pPr>
            <a:r>
              <a:rPr lang="es-CO" sz="1600" dirty="0">
                <a:cs typeface="Times New Roman" pitchFamily="18" charset="0"/>
              </a:rPr>
              <a:t>Uso de características y modelos aprendidos para asignar una instancia a una categoría o grupo.</a:t>
            </a:r>
          </a:p>
          <a:p>
            <a:pPr marL="273050" lvl="1" defTabSz="411163" eaLnBrk="0" hangingPunct="0">
              <a:tabLst>
                <a:tab pos="2239963" algn="l"/>
              </a:tabLst>
              <a:defRPr/>
            </a:pPr>
            <a:endParaRPr lang="es-CO" sz="1600" dirty="0">
              <a:cs typeface="Times New Roman" pitchFamily="18" charset="0"/>
            </a:endParaRPr>
          </a:p>
          <a:p>
            <a:pPr marL="273050" lvl="1" indent="-273050" defTabSz="411163" eaLnBrk="0" hangingPunct="0">
              <a:buBlip>
                <a:blip r:embed="rId3"/>
              </a:buBlip>
              <a:tabLst>
                <a:tab pos="2239963" algn="l"/>
              </a:tabLst>
              <a:defRPr/>
            </a:pPr>
            <a:r>
              <a:rPr lang="es-MX" sz="1600" b="1" cap="small" dirty="0" err="1">
                <a:solidFill>
                  <a:srgbClr val="080808"/>
                </a:solidFill>
                <a:cs typeface="Times New Roman" pitchFamily="18" charset="0"/>
              </a:rPr>
              <a:t>Pos-procesamiento</a:t>
            </a:r>
            <a:r>
              <a:rPr lang="es-MX" sz="1600" b="1" cap="small" dirty="0">
                <a:solidFill>
                  <a:srgbClr val="080808"/>
                </a:solidFill>
                <a:cs typeface="Times New Roman" pitchFamily="18" charset="0"/>
              </a:rPr>
              <a:t>:</a:t>
            </a:r>
          </a:p>
          <a:p>
            <a:pPr marL="558800" lvl="1" indent="-285750" defTabSz="411163" eaLnBrk="0" hangingPunct="0">
              <a:buBlip>
                <a:blip r:embed="rId4"/>
              </a:buBlip>
              <a:tabLst>
                <a:tab pos="2239963" algn="l"/>
              </a:tabLst>
              <a:defRPr/>
            </a:pPr>
            <a:r>
              <a:rPr lang="es-CO" sz="1600" dirty="0">
                <a:cs typeface="Times New Roman" pitchFamily="18" charset="0"/>
              </a:rPr>
              <a:t>Evaluación de la confianza en las decisiones.</a:t>
            </a:r>
          </a:p>
          <a:p>
            <a:pPr marL="558800" lvl="1" indent="-285750" defTabSz="411163" eaLnBrk="0" hangingPunct="0">
              <a:buBlip>
                <a:blip r:embed="rId4"/>
              </a:buBlip>
              <a:tabLst>
                <a:tab pos="2239963" algn="l"/>
              </a:tabLst>
              <a:defRPr/>
            </a:pPr>
            <a:endParaRPr lang="es-CO" sz="1600" dirty="0">
              <a:cs typeface="Times New Roman" pitchFamily="18" charset="0"/>
            </a:endParaRPr>
          </a:p>
          <a:p>
            <a:pPr marL="273050" lvl="1" defTabSz="411163" eaLnBrk="0" hangingPunct="0">
              <a:tabLst>
                <a:tab pos="2239963" algn="l"/>
              </a:tabLst>
              <a:defRPr/>
            </a:pPr>
            <a:endParaRPr lang="es-CO" sz="1600" dirty="0">
              <a:cs typeface="Times New Roman" pitchFamily="18" charset="0"/>
            </a:endParaRPr>
          </a:p>
          <a:p>
            <a:pPr marL="273050" lvl="1" defTabSz="411163" eaLnBrk="0" hangingPunct="0">
              <a:tabLst>
                <a:tab pos="2239963" algn="l"/>
              </a:tabLst>
              <a:defRPr/>
            </a:pPr>
            <a:endParaRPr lang="es-CO" sz="1600" dirty="0">
              <a:cs typeface="Times New Roman" pitchFamily="18" charset="0"/>
            </a:endParaRPr>
          </a:p>
          <a:p>
            <a:pPr marL="558800" lvl="1" indent="-285750" defTabSz="411163" eaLnBrk="0" hangingPunct="0">
              <a:buBlip>
                <a:blip r:embed="rId4"/>
              </a:buBlip>
              <a:tabLst>
                <a:tab pos="2239963" algn="l"/>
              </a:tabLst>
              <a:defRPr/>
            </a:pPr>
            <a:endParaRPr lang="es-CO" sz="1600" dirty="0">
              <a:cs typeface="Times New Roman" pitchFamily="18" charset="0"/>
            </a:endParaRPr>
          </a:p>
          <a:p>
            <a:pPr marL="558800" lvl="1" indent="-285750" defTabSz="411163" eaLnBrk="0" hangingPunct="0">
              <a:buBlip>
                <a:blip r:embed="rId4"/>
              </a:buBlip>
              <a:tabLst>
                <a:tab pos="2239963" algn="l"/>
              </a:tabLst>
              <a:defRPr/>
            </a:pPr>
            <a:endParaRPr lang="es-CO" sz="16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78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85E1190-437C-40B0-9194-FC7A8559EFF4}"/>
              </a:ext>
            </a:extLst>
          </p:cNvPr>
          <p:cNvSpPr txBox="1"/>
          <p:nvPr/>
        </p:nvSpPr>
        <p:spPr>
          <a:xfrm>
            <a:off x="526003" y="315713"/>
            <a:ext cx="81763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300" b="1" dirty="0">
                <a:latin typeface="+mj-lt"/>
              </a:rPr>
              <a:t>Adquisición de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88E3306-76EF-49AB-B58D-1786C7D729A1}"/>
              </a:ext>
            </a:extLst>
          </p:cNvPr>
          <p:cNvSpPr txBox="1"/>
          <p:nvPr/>
        </p:nvSpPr>
        <p:spPr>
          <a:xfrm>
            <a:off x="401351" y="1408927"/>
            <a:ext cx="806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Los datos pueden ser clasificados en 4 dominios, dependiendo de su origen:</a:t>
            </a:r>
          </a:p>
        </p:txBody>
      </p:sp>
      <p:pic>
        <p:nvPicPr>
          <p:cNvPr id="4098" name="Picture 2" descr="Resultado de imagen para texto">
            <a:extLst>
              <a:ext uri="{FF2B5EF4-FFF2-40B4-BE49-F238E27FC236}">
                <a16:creationId xmlns:a16="http://schemas.microsoft.com/office/drawing/2014/main" id="{FBED3EDD-7F53-4A33-8AF2-5664E49AF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5" y="2825308"/>
            <a:ext cx="2234815" cy="162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59AF3D8-B64C-46B7-A58F-0BA052254CD6}"/>
              </a:ext>
            </a:extLst>
          </p:cNvPr>
          <p:cNvSpPr txBox="1"/>
          <p:nvPr/>
        </p:nvSpPr>
        <p:spPr>
          <a:xfrm>
            <a:off x="401351" y="2548308"/>
            <a:ext cx="14648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350" b="1" dirty="0"/>
              <a:t>TEXTO</a:t>
            </a:r>
          </a:p>
        </p:txBody>
      </p:sp>
      <p:pic>
        <p:nvPicPr>
          <p:cNvPr id="4100" name="Picture 4" descr="Resultado de imagen para audio">
            <a:extLst>
              <a:ext uri="{FF2B5EF4-FFF2-40B4-BE49-F238E27FC236}">
                <a16:creationId xmlns:a16="http://schemas.microsoft.com/office/drawing/2014/main" id="{A0B737E6-BC60-4436-BB12-FA7A0A03B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331" y="3066750"/>
            <a:ext cx="1848776" cy="103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65D9754-BDF7-4E40-A140-4BA95A402061}"/>
              </a:ext>
            </a:extLst>
          </p:cNvPr>
          <p:cNvSpPr txBox="1"/>
          <p:nvPr/>
        </p:nvSpPr>
        <p:spPr>
          <a:xfrm>
            <a:off x="2717311" y="2548308"/>
            <a:ext cx="14648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350" b="1" dirty="0"/>
              <a:t>AUDIO</a:t>
            </a:r>
          </a:p>
        </p:txBody>
      </p:sp>
      <p:pic>
        <p:nvPicPr>
          <p:cNvPr id="4102" name="Picture 6" descr="Resultado de imagen para video">
            <a:extLst>
              <a:ext uri="{FF2B5EF4-FFF2-40B4-BE49-F238E27FC236}">
                <a16:creationId xmlns:a16="http://schemas.microsoft.com/office/drawing/2014/main" id="{2295962D-D1EC-4BC6-87EB-5BBFD4464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352" y="2978706"/>
            <a:ext cx="2234815" cy="131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7A782EF-7278-4B25-9518-4F723BAE288C}"/>
              </a:ext>
            </a:extLst>
          </p:cNvPr>
          <p:cNvSpPr txBox="1"/>
          <p:nvPr/>
        </p:nvSpPr>
        <p:spPr>
          <a:xfrm>
            <a:off x="5033271" y="2548308"/>
            <a:ext cx="14648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350" b="1" dirty="0"/>
              <a:t>VIDEO</a:t>
            </a:r>
          </a:p>
        </p:txBody>
      </p:sp>
      <p:pic>
        <p:nvPicPr>
          <p:cNvPr id="4104" name="Picture 8" descr="Resultado de imagen para imagen">
            <a:extLst>
              <a:ext uri="{FF2B5EF4-FFF2-40B4-BE49-F238E27FC236}">
                <a16:creationId xmlns:a16="http://schemas.microsoft.com/office/drawing/2014/main" id="{C834ED17-FFCB-4519-B73A-6D1A2D12E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431" y="2978706"/>
            <a:ext cx="1576997" cy="131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31D5605-C4C3-4EED-92C2-FC436293C39A}"/>
              </a:ext>
            </a:extLst>
          </p:cNvPr>
          <p:cNvSpPr txBox="1"/>
          <p:nvPr/>
        </p:nvSpPr>
        <p:spPr>
          <a:xfrm>
            <a:off x="7237521" y="2548308"/>
            <a:ext cx="14648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350" b="1" dirty="0"/>
              <a:t>IMAGEN</a:t>
            </a:r>
          </a:p>
        </p:txBody>
      </p:sp>
    </p:spTree>
    <p:extLst>
      <p:ext uri="{BB962C8B-B14F-4D97-AF65-F5344CB8AC3E}">
        <p14:creationId xmlns:p14="http://schemas.microsoft.com/office/powerpoint/2010/main" val="1750378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85E1190-437C-40B0-9194-FC7A8559EFF4}"/>
              </a:ext>
            </a:extLst>
          </p:cNvPr>
          <p:cNvSpPr txBox="1"/>
          <p:nvPr/>
        </p:nvSpPr>
        <p:spPr>
          <a:xfrm>
            <a:off x="483833" y="347272"/>
            <a:ext cx="81763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300" b="1" dirty="0">
                <a:latin typeface="+mj-lt"/>
              </a:rPr>
              <a:t>Preprocesamiento de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88E3306-76EF-49AB-B58D-1786C7D729A1}"/>
              </a:ext>
            </a:extLst>
          </p:cNvPr>
          <p:cNvSpPr txBox="1"/>
          <p:nvPr/>
        </p:nvSpPr>
        <p:spPr>
          <a:xfrm>
            <a:off x="379521" y="1661559"/>
            <a:ext cx="46097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/>
              <a:t>Los datos a utilizar deben pasar por un proceso de preprocesamiento. Esto para seguir un estándar en los datos y lograr un mayor desempeño y exactitud a la hora de resolver el problema.</a:t>
            </a:r>
          </a:p>
        </p:txBody>
      </p:sp>
      <p:pic>
        <p:nvPicPr>
          <p:cNvPr id="10242" name="Picture 2" descr="Resultado de imagen para preprocessing data">
            <a:extLst>
              <a:ext uri="{FF2B5EF4-FFF2-40B4-BE49-F238E27FC236}">
                <a16:creationId xmlns:a16="http://schemas.microsoft.com/office/drawing/2014/main" id="{5934C64D-3C7C-47BE-B374-019956A802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98" r="30734"/>
          <a:stretch/>
        </p:blipFill>
        <p:spPr bwMode="auto">
          <a:xfrm>
            <a:off x="5139814" y="1074198"/>
            <a:ext cx="3624665" cy="38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8C6F0DF-4F07-4ECC-9311-19C90AE5A4BB}"/>
              </a:ext>
            </a:extLst>
          </p:cNvPr>
          <p:cNvSpPr txBox="1"/>
          <p:nvPr/>
        </p:nvSpPr>
        <p:spPr>
          <a:xfrm>
            <a:off x="379520" y="3286958"/>
            <a:ext cx="4609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/>
              <a:t>Si los datos no pasan por este proceso, los resultados en las futuras etapas no podrán alcanzar los valores reales de precisión posibles.</a:t>
            </a:r>
          </a:p>
        </p:txBody>
      </p:sp>
    </p:spTree>
    <p:extLst>
      <p:ext uri="{BB962C8B-B14F-4D97-AF65-F5344CB8AC3E}">
        <p14:creationId xmlns:p14="http://schemas.microsoft.com/office/powerpoint/2010/main" val="41175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85E1190-437C-40B0-9194-FC7A8559EFF4}"/>
              </a:ext>
            </a:extLst>
          </p:cNvPr>
          <p:cNvSpPr txBox="1"/>
          <p:nvPr/>
        </p:nvSpPr>
        <p:spPr>
          <a:xfrm>
            <a:off x="483833" y="347272"/>
            <a:ext cx="81763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300" b="1" dirty="0">
                <a:latin typeface="+mj-lt"/>
              </a:rPr>
              <a:t>Etiquetado</a:t>
            </a:r>
          </a:p>
        </p:txBody>
      </p:sp>
      <p:pic>
        <p:nvPicPr>
          <p:cNvPr id="7" name="Picture 4" descr="Imagen relacionada">
            <a:extLst>
              <a:ext uri="{FF2B5EF4-FFF2-40B4-BE49-F238E27FC236}">
                <a16:creationId xmlns:a16="http://schemas.microsoft.com/office/drawing/2014/main" id="{2F3AA62D-E551-4168-BD3F-FB0407B7F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914" y="1588384"/>
            <a:ext cx="5142197" cy="335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n para tp fp fn tn">
            <a:extLst>
              <a:ext uri="{FF2B5EF4-FFF2-40B4-BE49-F238E27FC236}">
                <a16:creationId xmlns:a16="http://schemas.microsoft.com/office/drawing/2014/main" id="{7A8B2F17-BD9B-4238-B0A3-FD056B1E33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84"/>
          <a:stretch/>
        </p:blipFill>
        <p:spPr bwMode="auto">
          <a:xfrm>
            <a:off x="178508" y="1118586"/>
            <a:ext cx="3524406" cy="429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05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8369046" cy="545056"/>
          </a:xfrm>
        </p:spPr>
        <p:txBody>
          <a:bodyPr/>
          <a:lstStyle/>
          <a:p>
            <a:pPr>
              <a:defRPr/>
            </a:pPr>
            <a:r>
              <a:rPr lang="es-MX" sz="3600" b="1" cap="small" dirty="0"/>
              <a:t>Regresión Lineal</a:t>
            </a:r>
            <a:endParaRPr lang="es-ES" sz="3600" b="1" cap="small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474C3D-D1CC-433C-8E4A-DEFCA51FA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9808"/>
            <a:ext cx="7990736" cy="453910"/>
          </a:xfrm>
        </p:spPr>
        <p:txBody>
          <a:bodyPr/>
          <a:lstStyle/>
          <a:p>
            <a:pPr marL="0" indent="0" algn="just">
              <a:buNone/>
            </a:pPr>
            <a:r>
              <a:rPr lang="es-MX" sz="1800" dirty="0"/>
              <a:t>Hay tres tipos básicos de correlación: positiva, negativa y nula (sin correlación).</a:t>
            </a:r>
            <a:endParaRPr lang="es-CO" sz="18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8EC74DC-4879-48B6-9CB5-7D5C3D4BD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9670"/>
            <a:ext cx="9144000" cy="303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94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8369046" cy="545056"/>
          </a:xfrm>
        </p:spPr>
        <p:txBody>
          <a:bodyPr/>
          <a:lstStyle/>
          <a:p>
            <a:pPr>
              <a:defRPr/>
            </a:pPr>
            <a:r>
              <a:rPr lang="es-MX" sz="3600" b="1" cap="small" dirty="0"/>
              <a:t>Regresión Logística</a:t>
            </a:r>
            <a:endParaRPr lang="es-ES" sz="3600" b="1" cap="small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474C3D-D1CC-433C-8E4A-DEFCA51FA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503" y="1247813"/>
            <a:ext cx="7742993" cy="1340905"/>
          </a:xfrm>
        </p:spPr>
        <p:txBody>
          <a:bodyPr/>
          <a:lstStyle/>
          <a:p>
            <a:pPr marL="0" indent="0" algn="just">
              <a:buNone/>
            </a:pPr>
            <a:r>
              <a:rPr lang="es-MX" sz="2000" dirty="0"/>
              <a:t>La regresión logística es un modelo de clasificación que se utiliza para predecir la probabilidad 𝑃(𝑦 = 1) de una variable dependiente categórica en función de 𝑥. Así, la variable 𝑦 es una variable binaria codificada como 1 (positivo, éxito, etc.) o 0 (negativo, falla, etc.).</a:t>
            </a:r>
            <a:endParaRPr lang="es-CO" sz="20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D630A50-6FA1-4C1D-9D27-52F103A90402}"/>
              </a:ext>
            </a:extLst>
          </p:cNvPr>
          <p:cNvSpPr/>
          <p:nvPr/>
        </p:nvSpPr>
        <p:spPr>
          <a:xfrm>
            <a:off x="238033" y="3111074"/>
            <a:ext cx="39966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Algunos ejemplos de aplicación: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E-mail: spam/no spam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Transacciones en línea: fraude/no fraude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Tumores: maligno/no maligno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71431F6-05F3-473E-819E-18109B5CB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984" y="2953879"/>
            <a:ext cx="4529276" cy="179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3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8369046" cy="545056"/>
          </a:xfrm>
        </p:spPr>
        <p:txBody>
          <a:bodyPr/>
          <a:lstStyle/>
          <a:p>
            <a:pPr>
              <a:defRPr/>
            </a:pPr>
            <a:r>
              <a:rPr lang="es-MX" sz="3600" b="1" cap="small" dirty="0"/>
              <a:t>Clasificador Bayesiano</a:t>
            </a:r>
            <a:endParaRPr lang="es-ES" sz="3600" b="1" cap="small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474C3D-D1CC-433C-8E4A-DEFCA51FA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30" y="1467280"/>
            <a:ext cx="3785053" cy="3665596"/>
          </a:xfrm>
        </p:spPr>
        <p:txBody>
          <a:bodyPr/>
          <a:lstStyle/>
          <a:p>
            <a:pPr marL="0" indent="0" algn="just">
              <a:buNone/>
            </a:pPr>
            <a:r>
              <a:rPr lang="es-MX" sz="2000" b="1" dirty="0"/>
              <a:t>La Regla de Bayes</a:t>
            </a:r>
          </a:p>
          <a:p>
            <a:pPr marL="0" indent="0" algn="just">
              <a:buNone/>
            </a:pPr>
            <a:r>
              <a:rPr lang="es-MX" sz="1800" dirty="0"/>
              <a:t>El Teorema de Bayes expresa la probabilidad a posteriori de un evento aleatorio A (que es una clase 𝑐𝑖) dado un evento B (que es el vector de características, 𝒙) en términos de la distribución de probabilidad condicional y la probabilidad marginal.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F327DFA-A390-4CCD-BB81-F4750E0D2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313" y="1834450"/>
            <a:ext cx="4752383" cy="318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182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2799</TotalTime>
  <Words>753</Words>
  <Application>Microsoft Office PowerPoint</Application>
  <PresentationFormat>Presentación en pantalla (4:3)</PresentationFormat>
  <Paragraphs>127</Paragraphs>
  <Slides>20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20</vt:i4>
      </vt:variant>
    </vt:vector>
  </HeadingPairs>
  <TitlesOfParts>
    <vt:vector size="28" baseType="lpstr">
      <vt:lpstr>Ancizar Sans Black</vt:lpstr>
      <vt:lpstr>Arial</vt:lpstr>
      <vt:lpstr>Calibri</vt:lpstr>
      <vt:lpstr>Calibri Light</vt:lpstr>
      <vt:lpstr>Cambria Math</vt:lpstr>
      <vt:lpstr>Tema de Office</vt:lpstr>
      <vt:lpstr>Diseño personalizado</vt:lpstr>
      <vt:lpstr>1_Diseño personalizado</vt:lpstr>
      <vt:lpstr>Presentación de PowerPoint</vt:lpstr>
      <vt:lpstr>CLASIFICACIÓN Y RECONOCIMIENTO DE PATRONES Material de Repaso</vt:lpstr>
      <vt:lpstr>El Proceso de Reconocimiento de Patrones</vt:lpstr>
      <vt:lpstr>Presentación de PowerPoint</vt:lpstr>
      <vt:lpstr>Presentación de PowerPoint</vt:lpstr>
      <vt:lpstr>Presentación de PowerPoint</vt:lpstr>
      <vt:lpstr>Regresión Lineal</vt:lpstr>
      <vt:lpstr>Regresión Logística</vt:lpstr>
      <vt:lpstr>Clasificador Bayesiano</vt:lpstr>
      <vt:lpstr>Máquinas de Soporte de Vectores (SVM)</vt:lpstr>
      <vt:lpstr>Clasificador KNN</vt:lpstr>
      <vt:lpstr>KMEANS</vt:lpstr>
      <vt:lpstr>Árboles de Decisión</vt:lpstr>
      <vt:lpstr>Algoritmos de Ensambles</vt:lpstr>
      <vt:lpstr>Perceptrón Simple</vt:lpstr>
      <vt:lpstr>Perceptrón Multicapa</vt:lpstr>
      <vt:lpstr>CNN – Redes Neuronales Convolucionales</vt:lpstr>
      <vt:lpstr>Regularización</vt:lpstr>
      <vt:lpstr>Dropout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Ximena Gomez Hoyos</dc:creator>
  <cp:lastModifiedBy>ASUS</cp:lastModifiedBy>
  <cp:revision>102</cp:revision>
  <dcterms:created xsi:type="dcterms:W3CDTF">2018-05-20T16:04:19Z</dcterms:created>
  <dcterms:modified xsi:type="dcterms:W3CDTF">2020-01-24T15:18:07Z</dcterms:modified>
</cp:coreProperties>
</file>