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ACA"/>
          </a:solidFill>
        </a:fill>
      </a:tcStyle>
    </a:wholeTbl>
    <a:band2H>
      <a:tcTxStyle/>
      <a:tcStyle>
        <a:tcBdr/>
        <a:fill>
          <a:solidFill>
            <a:srgbClr val="F1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CD4"/>
          </a:solidFill>
        </a:fill>
      </a:tcStyle>
    </a:wholeTbl>
    <a:band2H>
      <a:tcTxStyle/>
      <a:tcStyle>
        <a:tcBdr/>
        <a:fill>
          <a:solidFill>
            <a:srgbClr val="F1EE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CACA"/>
          </a:solidFill>
        </a:fill>
      </a:tcStyle>
    </a:wholeTbl>
    <a:band2H>
      <a:tcTxStyle/>
      <a:tcStyle>
        <a:tcBdr/>
        <a:fill>
          <a:solidFill>
            <a:srgbClr val="EB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 snapToObjects="1">
      <p:cViewPr varScale="1">
        <p:scale>
          <a:sx n="70" d="100"/>
          <a:sy n="70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1.7075199999999999E-2"/>
          <c:y val="5.3328599999999997E-2"/>
          <c:w val="0.97792500000000004"/>
          <c:h val="0.913754999999999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6E6F73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3"/>
              <c:numFmt formatCode="#,##0.0;&quot;-&quot;#,##0.0" sourceLinked="0"/>
              <c:spPr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/>
              </c:spPr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242424"/>
                      </a:solidFill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59F-694E-9E82-E72FFAB195D6}"/>
                </c:ext>
              </c:extLst>
            </c:dLbl>
            <c:dLbl>
              <c:idx val="6"/>
              <c:numFmt formatCode="#,##0.0;&quot;-&quot;#,##0.0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242424"/>
                      </a:solidFill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59F-694E-9E82-E72FFAB195D6}"/>
                </c:ext>
              </c:extLst>
            </c:dLbl>
            <c:dLbl>
              <c:idx val="11"/>
              <c:numFmt formatCode="#,##0.0;&quot;-&quot;#,##0.0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242424"/>
                      </a:solidFill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59F-694E-9E82-E72FFAB195D6}"/>
                </c:ext>
              </c:extLst>
            </c:dLbl>
            <c:numFmt formatCode="#,##0.0;&quot;-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242424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Sheet1!$B$1:$U$1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Sheet1!$B$2:$U$2</c:f>
              <c:numCache>
                <c:formatCode>General</c:formatCode>
                <c:ptCount val="20"/>
                <c:pt idx="0">
                  <c:v>274.60000000000002</c:v>
                </c:pt>
                <c:pt idx="1">
                  <c:v>97.4</c:v>
                </c:pt>
                <c:pt idx="2">
                  <c:v>56.5</c:v>
                </c:pt>
                <c:pt idx="3">
                  <c:v>31.7</c:v>
                </c:pt>
                <c:pt idx="4">
                  <c:v>24.5</c:v>
                </c:pt>
                <c:pt idx="5">
                  <c:v>20</c:v>
                </c:pt>
                <c:pt idx="6">
                  <c:v>10.6</c:v>
                </c:pt>
                <c:pt idx="7">
                  <c:v>6.7</c:v>
                </c:pt>
                <c:pt idx="8">
                  <c:v>6.2</c:v>
                </c:pt>
                <c:pt idx="9">
                  <c:v>4.7</c:v>
                </c:pt>
                <c:pt idx="10">
                  <c:v>3.5</c:v>
                </c:pt>
                <c:pt idx="11">
                  <c:v>3.3</c:v>
                </c:pt>
                <c:pt idx="12">
                  <c:v>2.7</c:v>
                </c:pt>
                <c:pt idx="13">
                  <c:v>1.9</c:v>
                </c:pt>
                <c:pt idx="14">
                  <c:v>1.7</c:v>
                </c:pt>
                <c:pt idx="15">
                  <c:v>0.53869999999999996</c:v>
                </c:pt>
                <c:pt idx="16">
                  <c:v>0.14249999999999999</c:v>
                </c:pt>
                <c:pt idx="17">
                  <c:v>3.7499999999999999E-2</c:v>
                </c:pt>
                <c:pt idx="18">
                  <c:v>2.3900000000000001E-2</c:v>
                </c:pt>
                <c:pt idx="19">
                  <c:v>1.21E-2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F-694E-9E82-E72FFAB19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274.60000000000002"/>
          <c:min val="0"/>
        </c:scaling>
        <c:delete val="0"/>
        <c:axPos val="l"/>
        <c:numFmt formatCode="0.##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crossBetween val="between"/>
        <c:majorUnit val="68.650000000000006"/>
        <c:minorUnit val="34.325000000000003"/>
      </c:valAx>
      <c:spPr>
        <a:noFill/>
        <a:ln w="12700" cap="flat">
          <a:noFill/>
          <a:miter lim="400000"/>
        </a:ln>
        <a:effectLst/>
      </c:spPr>
    </c:plotArea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C836-534C-AB19-9F688CEE73BD}"/>
              </c:ext>
            </c:extLst>
          </c:dPt>
          <c:dPt>
            <c:idx val="1"/>
            <c:bubble3D val="0"/>
            <c:spPr>
              <a:solidFill>
                <a:srgbClr val="DEDEE0"/>
              </a:solidFill>
              <a:ln w="9525" cap="flat">
                <a:solidFill>
                  <a:srgbClr val="7F7F7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36-534C-AB19-9F688CEE73BD}"/>
              </c:ext>
            </c:extLst>
          </c:dPt>
          <c:cat>
            <c:strRef>
              <c:f>Sheet1!$B$1:$C$1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36-534C-AB19-9F688CEE7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7" cy="33558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7512" y="4204208"/>
            <a:ext cx="9226296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649223" y="5418666"/>
            <a:ext cx="10780778" cy="61328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5330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6655" y="5909735"/>
            <a:ext cx="9229345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76655" y="2011679"/>
            <a:ext cx="10753726" cy="376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>
                <a:solidFill>
                  <a:srgbClr val="000000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2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91439" marR="0" indent="-91439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1pPr>
      <a:lvl2pPr marL="347472" marR="0" indent="-3429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2pPr>
      <a:lvl3pPr marL="658368" marR="0" indent="-658368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3pPr>
      <a:lvl4pPr marL="1097280" marR="0" indent="-109728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4pPr>
      <a:lvl5pPr marL="1463040" marR="0" indent="-146304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5pPr>
      <a:lvl6pPr marL="12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6pPr>
      <a:lvl7pPr marL="14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7pPr>
      <a:lvl8pPr marL="16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8pPr>
      <a:lvl9pPr marL="18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sz="2400" b="0" i="0" u="none" strike="noStrike" cap="none" spc="0" baseline="0">
          <a:ln>
            <a:noFill/>
          </a:ln>
          <a:solidFill>
            <a:srgbClr val="24242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.png"/><Relationship Id="rId18" Type="http://schemas.openxmlformats.org/officeDocument/2006/relationships/image" Target="../media/image10.png"/><Relationship Id="rId3" Type="http://schemas.openxmlformats.org/officeDocument/2006/relationships/image" Target="../media/image26.png"/><Relationship Id="rId21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9.png"/><Relationship Id="rId25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7.png"/><Relationship Id="rId23" Type="http://schemas.openxmlformats.org/officeDocument/2006/relationships/image" Target="../media/image1.png"/><Relationship Id="rId10" Type="http://schemas.openxmlformats.org/officeDocument/2006/relationships/image" Target="../media/image33.png"/><Relationship Id="rId19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.png"/><Relationship Id="rId18" Type="http://schemas.openxmlformats.org/officeDocument/2006/relationships/image" Target="../media/image49.png"/><Relationship Id="rId3" Type="http://schemas.openxmlformats.org/officeDocument/2006/relationships/image" Target="../media/image38.png"/><Relationship Id="rId21" Type="http://schemas.openxmlformats.org/officeDocument/2006/relationships/image" Target="../media/image51.png"/><Relationship Id="rId7" Type="http://schemas.openxmlformats.org/officeDocument/2006/relationships/image" Target="../media/image21.png"/><Relationship Id="rId12" Type="http://schemas.openxmlformats.org/officeDocument/2006/relationships/image" Target="../media/image46.png"/><Relationship Id="rId17" Type="http://schemas.openxmlformats.org/officeDocument/2006/relationships/image" Target="../media/image48.png"/><Relationship Id="rId2" Type="http://schemas.openxmlformats.org/officeDocument/2006/relationships/image" Target="../media/image2.png"/><Relationship Id="rId16" Type="http://schemas.openxmlformats.org/officeDocument/2006/relationships/image" Target="../media/image4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18.png"/><Relationship Id="rId10" Type="http://schemas.openxmlformats.org/officeDocument/2006/relationships/image" Target="../media/image44.jpeg"/><Relationship Id="rId19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spc="-200">
                <a:solidFill>
                  <a:srgbClr val="FFFFFF"/>
                </a:solidFill>
              </a:defRPr>
            </a:lvl1pPr>
          </a:lstStyle>
          <a:p>
            <a:r>
              <a:t>DeFi East Meets West</a:t>
            </a:r>
          </a:p>
        </p:txBody>
      </p:sp>
      <p:sp>
        <p:nvSpPr>
          <p:cNvPr id="5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67511" y="4206876"/>
            <a:ext cx="10020810" cy="1645921"/>
          </a:xfrm>
          <a:prstGeom prst="rect">
            <a:avLst/>
          </a:prstGeom>
        </p:spPr>
        <p:txBody>
          <a:bodyPr/>
          <a:lstStyle/>
          <a:p>
            <a:pPr>
              <a:defRPr sz="1600">
                <a:solidFill>
                  <a:srgbClr val="D9D9D9"/>
                </a:solidFill>
              </a:defRPr>
            </a:pPr>
            <a:r>
              <a:t>Bird's-eye View of the Emergent Ethereum DeFi Microcosm</a:t>
            </a:r>
          </a:p>
          <a:p>
            <a:pPr>
              <a:defRPr sz="1600">
                <a:solidFill>
                  <a:srgbClr val="D9D9D9"/>
                </a:solidFill>
              </a:defRPr>
            </a:pPr>
            <a:r>
              <a:t>Oct 7, 2019 | Osaka, Japan</a:t>
            </a:r>
          </a:p>
          <a:p>
            <a:pPr>
              <a:defRPr sz="1600">
                <a:solidFill>
                  <a:srgbClr val="D9D9D9"/>
                </a:solidFill>
              </a:defRPr>
            </a:pPr>
            <a:r>
              <a:t>Camila Russo, Founder - The Defiant </a:t>
            </a:r>
          </a:p>
          <a:p>
            <a:pPr>
              <a:defRPr sz="1600">
                <a:solidFill>
                  <a:srgbClr val="D9D9D9"/>
                </a:solidFill>
              </a:defRPr>
            </a:pPr>
            <a:r>
              <a:t>Diane Dai, Founder - CypherJump &amp; DeFi Labs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ctrTitle"/>
          </p:nvPr>
        </p:nvSpPr>
        <p:spPr>
          <a:xfrm>
            <a:off x="603504" y="770468"/>
            <a:ext cx="10782301" cy="20404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8000" spc="-2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You!</a:t>
            </a:r>
            <a:b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03504" y="5669916"/>
            <a:ext cx="10020810" cy="1645921"/>
          </a:xfrm>
          <a:prstGeom prst="rect">
            <a:avLst/>
          </a:prstGeom>
        </p:spPr>
        <p:txBody>
          <a:bodyPr/>
          <a:lstStyle/>
          <a:p>
            <a:pPr>
              <a:defRPr sz="1600">
                <a:solidFill>
                  <a:srgbClr val="D9D9D9"/>
                </a:solidFill>
              </a:defRPr>
            </a:pPr>
            <a:r>
              <a:rPr b="1" dirty="0">
                <a:solidFill>
                  <a:schemeClr val="tx2"/>
                </a:solidFill>
              </a:rPr>
              <a:t>Oct 7, 2019 | Osaka, Japan</a:t>
            </a:r>
          </a:p>
          <a:p>
            <a:pPr>
              <a:defRPr sz="1600">
                <a:solidFill>
                  <a:srgbClr val="D9D9D9"/>
                </a:solidFill>
              </a:defRPr>
            </a:pPr>
            <a:r>
              <a:rPr b="1" dirty="0">
                <a:solidFill>
                  <a:schemeClr val="tx2"/>
                </a:solidFill>
              </a:rPr>
              <a:t>Camila Russo, Founder - The Defiant </a:t>
            </a:r>
          </a:p>
          <a:p>
            <a:pPr>
              <a:defRPr sz="1600">
                <a:solidFill>
                  <a:srgbClr val="D9D9D9"/>
                </a:solidFill>
              </a:defRPr>
            </a:pPr>
            <a:r>
              <a:rPr b="1" dirty="0">
                <a:solidFill>
                  <a:schemeClr val="tx2"/>
                </a:solidFill>
              </a:rPr>
              <a:t>Diane Dai, Founder - </a:t>
            </a:r>
            <a:r>
              <a:rPr b="1" dirty="0" err="1">
                <a:solidFill>
                  <a:schemeClr val="tx2"/>
                </a:solidFill>
              </a:rPr>
              <a:t>CypherJump</a:t>
            </a:r>
            <a:r>
              <a:rPr b="1" dirty="0">
                <a:solidFill>
                  <a:schemeClr val="tx2"/>
                </a:solidFill>
              </a:rPr>
              <a:t> &amp; </a:t>
            </a:r>
            <a:r>
              <a:rPr b="1" dirty="0" err="1">
                <a:solidFill>
                  <a:schemeClr val="tx2"/>
                </a:solidFill>
              </a:rPr>
              <a:t>DeFi</a:t>
            </a:r>
            <a:r>
              <a:rPr b="1" dirty="0">
                <a:solidFill>
                  <a:schemeClr val="tx2"/>
                </a:solidFill>
              </a:rPr>
              <a:t> Labs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2D04F-D0A2-064E-A5AC-7589E43DBEF5}"/>
              </a:ext>
            </a:extLst>
          </p:cNvPr>
          <p:cNvSpPr txBox="1"/>
          <p:nvPr/>
        </p:nvSpPr>
        <p:spPr>
          <a:xfrm>
            <a:off x="728133" y="1841439"/>
            <a:ext cx="5977467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Reach us at: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camila@camirusso.com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TW: @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camirusso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thedefiant.substack.com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diane@cypherjump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sym typeface="Arial"/>
              </a:rPr>
              <a:t>TW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: @diane_0320</a:t>
            </a:r>
          </a:p>
        </p:txBody>
      </p:sp>
    </p:spTree>
    <p:extLst>
      <p:ext uri="{BB962C8B-B14F-4D97-AF65-F5344CB8AC3E}">
        <p14:creationId xmlns:p14="http://schemas.microsoft.com/office/powerpoint/2010/main" val="24511794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East vs. West: Myths or Reality?</a:t>
            </a:r>
          </a:p>
        </p:txBody>
      </p:sp>
      <p:sp>
        <p:nvSpPr>
          <p:cNvPr id="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5" name="Rectangle 7"/>
          <p:cNvSpPr txBox="1"/>
          <p:nvPr/>
        </p:nvSpPr>
        <p:spPr>
          <a:xfrm>
            <a:off x="4420551" y="2052934"/>
            <a:ext cx="6521770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“It seems like most of DeFi is happening in the West, but maybe there’s a whole new world of projects in Asia that we don’t know about.”</a:t>
            </a:r>
          </a:p>
        </p:txBody>
      </p:sp>
      <p:sp>
        <p:nvSpPr>
          <p:cNvPr id="56" name="Rectangle 8"/>
          <p:cNvSpPr txBox="1"/>
          <p:nvPr/>
        </p:nvSpPr>
        <p:spPr>
          <a:xfrm>
            <a:off x="4420549" y="3500928"/>
            <a:ext cx="7154231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“Most DeFi users come from Western countries, while Eastern users are more concentrated in centralized products.”</a:t>
            </a:r>
          </a:p>
        </p:txBody>
      </p:sp>
      <p:sp>
        <p:nvSpPr>
          <p:cNvPr id="57" name="Rectangle 9"/>
          <p:cNvSpPr txBox="1"/>
          <p:nvPr/>
        </p:nvSpPr>
        <p:spPr>
          <a:xfrm>
            <a:off x="4438508" y="4882560"/>
            <a:ext cx="652177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“There are few Asia-based investors focusing on DeFi”</a:t>
            </a:r>
          </a:p>
        </p:txBody>
      </p:sp>
      <p:grpSp>
        <p:nvGrpSpPr>
          <p:cNvPr id="60" name="bcgIcons_DigitalFactory"/>
          <p:cNvGrpSpPr/>
          <p:nvPr/>
        </p:nvGrpSpPr>
        <p:grpSpPr>
          <a:xfrm>
            <a:off x="3267455" y="2137897"/>
            <a:ext cx="689611" cy="653036"/>
            <a:chOff x="0" y="0"/>
            <a:chExt cx="689609" cy="653034"/>
          </a:xfrm>
        </p:grpSpPr>
        <p:sp>
          <p:nvSpPr>
            <p:cNvPr id="58" name="Freeform 35"/>
            <p:cNvSpPr/>
            <p:nvPr/>
          </p:nvSpPr>
          <p:spPr>
            <a:xfrm>
              <a:off x="0" y="163615"/>
              <a:ext cx="689610" cy="48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36"/>
            <p:cNvSpPr/>
            <p:nvPr/>
          </p:nvSpPr>
          <p:spPr>
            <a:xfrm>
              <a:off x="85725" y="0"/>
              <a:ext cx="533455" cy="54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" name="Group 16"/>
          <p:cNvGrpSpPr/>
          <p:nvPr/>
        </p:nvGrpSpPr>
        <p:grpSpPr>
          <a:xfrm>
            <a:off x="3232594" y="3518918"/>
            <a:ext cx="758000" cy="655893"/>
            <a:chOff x="0" y="0"/>
            <a:chExt cx="757999" cy="655891"/>
          </a:xfrm>
        </p:grpSpPr>
        <p:sp>
          <p:nvSpPr>
            <p:cNvPr id="61" name="Freeform 20"/>
            <p:cNvSpPr/>
            <p:nvPr/>
          </p:nvSpPr>
          <p:spPr>
            <a:xfrm>
              <a:off x="0" y="-1"/>
              <a:ext cx="758000" cy="65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Freeform 21"/>
            <p:cNvSpPr/>
            <p:nvPr/>
          </p:nvSpPr>
          <p:spPr>
            <a:xfrm>
              <a:off x="102107" y="216598"/>
              <a:ext cx="575121" cy="28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6" name="Group 21"/>
          <p:cNvGrpSpPr/>
          <p:nvPr/>
        </p:nvGrpSpPr>
        <p:grpSpPr>
          <a:xfrm>
            <a:off x="3280157" y="4741058"/>
            <a:ext cx="598708" cy="652338"/>
            <a:chOff x="0" y="0"/>
            <a:chExt cx="598706" cy="652336"/>
          </a:xfrm>
        </p:grpSpPr>
        <p:sp>
          <p:nvSpPr>
            <p:cNvPr id="64" name="Freeform 5"/>
            <p:cNvSpPr/>
            <p:nvPr/>
          </p:nvSpPr>
          <p:spPr>
            <a:xfrm>
              <a:off x="141029" y="31743"/>
              <a:ext cx="316647" cy="12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Freeform 6"/>
            <p:cNvSpPr/>
            <p:nvPr/>
          </p:nvSpPr>
          <p:spPr>
            <a:xfrm>
              <a:off x="-1" y="0"/>
              <a:ext cx="598708" cy="65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600" extrusionOk="0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7" name="TextBox 24"/>
          <p:cNvSpPr txBox="1"/>
          <p:nvPr/>
        </p:nvSpPr>
        <p:spPr>
          <a:xfrm>
            <a:off x="1262629" y="2370986"/>
            <a:ext cx="13363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PROJECTS</a:t>
            </a:r>
          </a:p>
        </p:txBody>
      </p:sp>
      <p:sp>
        <p:nvSpPr>
          <p:cNvPr id="68" name="TextBox 25"/>
          <p:cNvSpPr txBox="1"/>
          <p:nvPr/>
        </p:nvSpPr>
        <p:spPr>
          <a:xfrm>
            <a:off x="1484923" y="3694774"/>
            <a:ext cx="89173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USERS</a:t>
            </a:r>
          </a:p>
        </p:txBody>
      </p:sp>
      <p:sp>
        <p:nvSpPr>
          <p:cNvPr id="69" name="TextBox 26"/>
          <p:cNvSpPr txBox="1"/>
          <p:nvPr/>
        </p:nvSpPr>
        <p:spPr>
          <a:xfrm>
            <a:off x="1220269" y="4910125"/>
            <a:ext cx="142104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INVESTORS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East vs. West: Myths or Reality?</a:t>
            </a:r>
          </a:p>
        </p:txBody>
      </p:sp>
      <p:sp>
        <p:nvSpPr>
          <p:cNvPr id="7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3" name="Rectangle 7"/>
          <p:cNvSpPr txBox="1"/>
          <p:nvPr/>
        </p:nvSpPr>
        <p:spPr>
          <a:xfrm>
            <a:off x="4272583" y="2276799"/>
            <a:ext cx="685362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“Market adoption matters more than </a:t>
            </a:r>
            <a:r>
              <a:rPr lang="en-US" dirty="0"/>
              <a:t>full </a:t>
            </a:r>
            <a:r>
              <a:rPr dirty="0"/>
              <a:t>decentralization.”</a:t>
            </a:r>
          </a:p>
        </p:txBody>
      </p:sp>
      <p:sp>
        <p:nvSpPr>
          <p:cNvPr id="74" name="Rectangle 8"/>
          <p:cNvSpPr txBox="1"/>
          <p:nvPr/>
        </p:nvSpPr>
        <p:spPr>
          <a:xfrm>
            <a:off x="4401411" y="3659249"/>
            <a:ext cx="715423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“How can I make money from </a:t>
            </a:r>
            <a:r>
              <a:rPr dirty="0" err="1"/>
              <a:t>DeFi</a:t>
            </a:r>
            <a:r>
              <a:rPr dirty="0"/>
              <a:t> products?”</a:t>
            </a:r>
          </a:p>
        </p:txBody>
      </p:sp>
      <p:sp>
        <p:nvSpPr>
          <p:cNvPr id="75" name="Rectangle 9"/>
          <p:cNvSpPr txBox="1"/>
          <p:nvPr/>
        </p:nvSpPr>
        <p:spPr>
          <a:xfrm>
            <a:off x="4438508" y="4882560"/>
            <a:ext cx="652177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“We don’t take </a:t>
            </a:r>
            <a:r>
              <a:rPr dirty="0" err="1"/>
              <a:t>DeFi</a:t>
            </a:r>
            <a:r>
              <a:rPr dirty="0"/>
              <a:t> but open finance as a vertical.”</a:t>
            </a:r>
          </a:p>
        </p:txBody>
      </p:sp>
      <p:grpSp>
        <p:nvGrpSpPr>
          <p:cNvPr id="78" name="bcgIcons_DigitalFactory"/>
          <p:cNvGrpSpPr/>
          <p:nvPr/>
        </p:nvGrpSpPr>
        <p:grpSpPr>
          <a:xfrm>
            <a:off x="3267455" y="2137897"/>
            <a:ext cx="689611" cy="653036"/>
            <a:chOff x="0" y="0"/>
            <a:chExt cx="689609" cy="653034"/>
          </a:xfrm>
        </p:grpSpPr>
        <p:sp>
          <p:nvSpPr>
            <p:cNvPr id="76" name="Freeform 35"/>
            <p:cNvSpPr/>
            <p:nvPr/>
          </p:nvSpPr>
          <p:spPr>
            <a:xfrm>
              <a:off x="0" y="163615"/>
              <a:ext cx="689610" cy="48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36"/>
            <p:cNvSpPr/>
            <p:nvPr/>
          </p:nvSpPr>
          <p:spPr>
            <a:xfrm>
              <a:off x="85725" y="0"/>
              <a:ext cx="533455" cy="54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" name="Group 16"/>
          <p:cNvGrpSpPr/>
          <p:nvPr/>
        </p:nvGrpSpPr>
        <p:grpSpPr>
          <a:xfrm>
            <a:off x="3232594" y="3518918"/>
            <a:ext cx="758000" cy="655893"/>
            <a:chOff x="0" y="0"/>
            <a:chExt cx="757999" cy="655891"/>
          </a:xfrm>
        </p:grpSpPr>
        <p:sp>
          <p:nvSpPr>
            <p:cNvPr id="79" name="Freeform 20"/>
            <p:cNvSpPr/>
            <p:nvPr/>
          </p:nvSpPr>
          <p:spPr>
            <a:xfrm>
              <a:off x="0" y="-1"/>
              <a:ext cx="758000" cy="65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Freeform 21"/>
            <p:cNvSpPr/>
            <p:nvPr/>
          </p:nvSpPr>
          <p:spPr>
            <a:xfrm>
              <a:off x="102107" y="216598"/>
              <a:ext cx="575121" cy="28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" name="Group 21"/>
          <p:cNvGrpSpPr/>
          <p:nvPr/>
        </p:nvGrpSpPr>
        <p:grpSpPr>
          <a:xfrm>
            <a:off x="3280157" y="4741058"/>
            <a:ext cx="598708" cy="652338"/>
            <a:chOff x="0" y="0"/>
            <a:chExt cx="598706" cy="652336"/>
          </a:xfrm>
        </p:grpSpPr>
        <p:sp>
          <p:nvSpPr>
            <p:cNvPr id="82" name="Freeform 5"/>
            <p:cNvSpPr/>
            <p:nvPr/>
          </p:nvSpPr>
          <p:spPr>
            <a:xfrm>
              <a:off x="141029" y="31743"/>
              <a:ext cx="316647" cy="12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Freeform 6"/>
            <p:cNvSpPr/>
            <p:nvPr/>
          </p:nvSpPr>
          <p:spPr>
            <a:xfrm>
              <a:off x="-1" y="0"/>
              <a:ext cx="598708" cy="65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600" extrusionOk="0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5" name="TextBox 24"/>
          <p:cNvSpPr txBox="1"/>
          <p:nvPr/>
        </p:nvSpPr>
        <p:spPr>
          <a:xfrm>
            <a:off x="1262629" y="2370986"/>
            <a:ext cx="13363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PROJECTS</a:t>
            </a:r>
          </a:p>
        </p:txBody>
      </p:sp>
      <p:sp>
        <p:nvSpPr>
          <p:cNvPr id="86" name="TextBox 25"/>
          <p:cNvSpPr txBox="1"/>
          <p:nvPr/>
        </p:nvSpPr>
        <p:spPr>
          <a:xfrm>
            <a:off x="1484923" y="3694774"/>
            <a:ext cx="89173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USERS</a:t>
            </a:r>
          </a:p>
        </p:txBody>
      </p:sp>
      <p:sp>
        <p:nvSpPr>
          <p:cNvPr id="87" name="TextBox 26"/>
          <p:cNvSpPr txBox="1"/>
          <p:nvPr/>
        </p:nvSpPr>
        <p:spPr>
          <a:xfrm>
            <a:off x="1220269" y="4910125"/>
            <a:ext cx="142104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INVESTORS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657223" y="499532"/>
            <a:ext cx="11055353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West DeFi ecosystem is 10x larger</a:t>
            </a:r>
          </a:p>
        </p:txBody>
      </p:sp>
      <p:sp>
        <p:nvSpPr>
          <p:cNvPr id="90" name="ee4pFootnotes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defRPr sz="1000">
                <a:solidFill>
                  <a:srgbClr val="808080"/>
                </a:solidFill>
              </a:defRPr>
            </a:pPr>
            <a:r>
              <a:t>Source: Defi Pulse (October 5</a:t>
            </a:r>
            <a:r>
              <a:rPr baseline="30000"/>
              <a:t>th</a:t>
            </a:r>
            <a:r>
              <a:t>, 2019)</a:t>
            </a:r>
          </a:p>
        </p:txBody>
      </p:sp>
      <p:graphicFrame>
        <p:nvGraphicFramePr>
          <p:cNvPr id="91" name="Chart 120"/>
          <p:cNvGraphicFramePr/>
          <p:nvPr>
            <p:extLst>
              <p:ext uri="{D42A27DB-BD31-4B8C-83A1-F6EECF244321}">
                <p14:modId xmlns:p14="http://schemas.microsoft.com/office/powerpoint/2010/main" val="908842052"/>
              </p:ext>
            </p:extLst>
          </p:nvPr>
        </p:nvGraphicFramePr>
        <p:xfrm>
          <a:off x="3756521" y="2937855"/>
          <a:ext cx="7873504" cy="25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" name="Text Placeholder 2"/>
          <p:cNvSpPr txBox="1"/>
          <p:nvPr/>
        </p:nvSpPr>
        <p:spPr>
          <a:xfrm>
            <a:off x="4537969" y="5478462"/>
            <a:ext cx="63956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Synthetix</a:t>
            </a:r>
          </a:p>
        </p:txBody>
      </p:sp>
      <p:sp>
        <p:nvSpPr>
          <p:cNvPr id="93" name="Text Placeholder 2"/>
          <p:cNvSpPr txBox="1"/>
          <p:nvPr/>
        </p:nvSpPr>
        <p:spPr>
          <a:xfrm>
            <a:off x="8133730" y="5478462"/>
            <a:ext cx="410816" cy="62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Kyber</a:t>
            </a:r>
          </a:p>
        </p:txBody>
      </p:sp>
      <p:sp>
        <p:nvSpPr>
          <p:cNvPr id="94" name="Text Placeholder 2"/>
          <p:cNvSpPr txBox="1"/>
          <p:nvPr/>
        </p:nvSpPr>
        <p:spPr>
          <a:xfrm>
            <a:off x="3864992" y="5478462"/>
            <a:ext cx="43611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Maker</a:t>
            </a:r>
          </a:p>
        </p:txBody>
      </p:sp>
      <p:sp>
        <p:nvSpPr>
          <p:cNvPr id="95" name="Text Placeholder 2"/>
          <p:cNvSpPr txBox="1"/>
          <p:nvPr/>
        </p:nvSpPr>
        <p:spPr>
          <a:xfrm>
            <a:off x="4092067" y="5478462"/>
            <a:ext cx="758255" cy="47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Compound</a:t>
            </a:r>
          </a:p>
        </p:txBody>
      </p:sp>
      <p:sp>
        <p:nvSpPr>
          <p:cNvPr id="96" name="Text Placeholder 2"/>
          <p:cNvSpPr txBox="1"/>
          <p:nvPr/>
        </p:nvSpPr>
        <p:spPr>
          <a:xfrm>
            <a:off x="4882145" y="5478462"/>
            <a:ext cx="724323" cy="62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InstaDApp</a:t>
            </a:r>
          </a:p>
        </p:txBody>
      </p:sp>
      <p:sp>
        <p:nvSpPr>
          <p:cNvPr id="97" name="Text Placeholder 2"/>
          <p:cNvSpPr txBox="1"/>
          <p:nvPr/>
        </p:nvSpPr>
        <p:spPr>
          <a:xfrm>
            <a:off x="5438105" y="5478462"/>
            <a:ext cx="38551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dYdX</a:t>
            </a:r>
          </a:p>
        </p:txBody>
      </p:sp>
      <p:sp>
        <p:nvSpPr>
          <p:cNvPr id="98" name="Text Placeholder 2"/>
          <p:cNvSpPr txBox="1"/>
          <p:nvPr/>
        </p:nvSpPr>
        <p:spPr>
          <a:xfrm>
            <a:off x="5719639" y="5478462"/>
            <a:ext cx="597149" cy="47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Uniswap</a:t>
            </a:r>
          </a:p>
        </p:txBody>
      </p:sp>
      <p:sp>
        <p:nvSpPr>
          <p:cNvPr id="99" name="Text Placeholder 2"/>
          <p:cNvSpPr txBox="1"/>
          <p:nvPr/>
        </p:nvSpPr>
        <p:spPr>
          <a:xfrm>
            <a:off x="6121400" y="5478462"/>
            <a:ext cx="569913" cy="324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Nuo Network</a:t>
            </a:r>
          </a:p>
        </p:txBody>
      </p:sp>
      <p:sp>
        <p:nvSpPr>
          <p:cNvPr id="100" name="Text Placeholder 2"/>
          <p:cNvSpPr txBox="1"/>
          <p:nvPr/>
        </p:nvSpPr>
        <p:spPr>
          <a:xfrm>
            <a:off x="6478589" y="5478462"/>
            <a:ext cx="627064" cy="78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Lightning Network</a:t>
            </a:r>
          </a:p>
        </p:txBody>
      </p:sp>
      <p:sp>
        <p:nvSpPr>
          <p:cNvPr id="101" name="Text Placeholder 2"/>
          <p:cNvSpPr txBox="1"/>
          <p:nvPr/>
        </p:nvSpPr>
        <p:spPr>
          <a:xfrm>
            <a:off x="9367813" y="5478462"/>
            <a:ext cx="26675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bZx</a:t>
            </a:r>
          </a:p>
        </p:txBody>
      </p:sp>
      <p:sp>
        <p:nvSpPr>
          <p:cNvPr id="102" name="Text Placeholder 2"/>
          <p:cNvSpPr txBox="1"/>
          <p:nvPr/>
        </p:nvSpPr>
        <p:spPr>
          <a:xfrm>
            <a:off x="6931683" y="5478462"/>
            <a:ext cx="495573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Bancor</a:t>
            </a:r>
          </a:p>
        </p:txBody>
      </p:sp>
      <p:sp>
        <p:nvSpPr>
          <p:cNvPr id="103" name="Text Placeholder 2"/>
          <p:cNvSpPr txBox="1"/>
          <p:nvPr/>
        </p:nvSpPr>
        <p:spPr>
          <a:xfrm>
            <a:off x="7336148" y="5478462"/>
            <a:ext cx="461343" cy="47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WBTC</a:t>
            </a:r>
          </a:p>
        </p:txBody>
      </p:sp>
      <p:sp>
        <p:nvSpPr>
          <p:cNvPr id="104" name="Text Placeholder 2"/>
          <p:cNvSpPr txBox="1"/>
          <p:nvPr/>
        </p:nvSpPr>
        <p:spPr>
          <a:xfrm>
            <a:off x="7676008" y="5478462"/>
            <a:ext cx="554734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Dharma</a:t>
            </a:r>
          </a:p>
        </p:txBody>
      </p:sp>
      <p:sp>
        <p:nvSpPr>
          <p:cNvPr id="105" name="Text Placeholder 2"/>
          <p:cNvSpPr txBox="1"/>
          <p:nvPr/>
        </p:nvSpPr>
        <p:spPr>
          <a:xfrm>
            <a:off x="8442325" y="5478462"/>
            <a:ext cx="569913" cy="324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Set Protocol</a:t>
            </a:r>
          </a:p>
        </p:txBody>
      </p:sp>
      <p:sp>
        <p:nvSpPr>
          <p:cNvPr id="106" name="Text Placeholder 2"/>
          <p:cNvSpPr txBox="1"/>
          <p:nvPr/>
        </p:nvSpPr>
        <p:spPr>
          <a:xfrm>
            <a:off x="8880475" y="5478462"/>
            <a:ext cx="468313" cy="62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Nexus Mutual</a:t>
            </a:r>
          </a:p>
        </p:txBody>
      </p:sp>
      <p:sp>
        <p:nvSpPr>
          <p:cNvPr id="107" name="Text Placeholder 2"/>
          <p:cNvSpPr txBox="1"/>
          <p:nvPr/>
        </p:nvSpPr>
        <p:spPr>
          <a:xfrm>
            <a:off x="9678058" y="5478462"/>
            <a:ext cx="419373" cy="62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Augur</a:t>
            </a:r>
          </a:p>
        </p:txBody>
      </p:sp>
      <p:sp>
        <p:nvSpPr>
          <p:cNvPr id="108" name="Text Placeholder 2"/>
          <p:cNvSpPr txBox="1"/>
          <p:nvPr/>
        </p:nvSpPr>
        <p:spPr>
          <a:xfrm>
            <a:off x="10060409" y="5478462"/>
            <a:ext cx="42778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Melon</a:t>
            </a:r>
          </a:p>
        </p:txBody>
      </p:sp>
      <p:sp>
        <p:nvSpPr>
          <p:cNvPr id="109" name="Text Placeholder 2"/>
          <p:cNvSpPr txBox="1"/>
          <p:nvPr/>
        </p:nvSpPr>
        <p:spPr>
          <a:xfrm>
            <a:off x="10503658" y="5478462"/>
            <a:ext cx="317575" cy="47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xDai</a:t>
            </a:r>
          </a:p>
        </p:txBody>
      </p:sp>
      <p:sp>
        <p:nvSpPr>
          <p:cNvPr id="110" name="Text Placeholder 2"/>
          <p:cNvSpPr txBox="1"/>
          <p:nvPr/>
        </p:nvSpPr>
        <p:spPr>
          <a:xfrm>
            <a:off x="10919793" y="5478462"/>
            <a:ext cx="25841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Veil</a:t>
            </a:r>
          </a:p>
        </p:txBody>
      </p:sp>
      <p:sp>
        <p:nvSpPr>
          <p:cNvPr id="111" name="Text Placeholder 2"/>
          <p:cNvSpPr txBox="1"/>
          <p:nvPr/>
        </p:nvSpPr>
        <p:spPr>
          <a:xfrm>
            <a:off x="11144598" y="5478462"/>
            <a:ext cx="580331" cy="62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endParaRPr/>
          </a:p>
          <a:p>
            <a:pPr lvl="1" indent="0" algn="ctr" defTabSz="914400">
              <a:lnSpc>
                <a:spcPct val="85000"/>
              </a:lnSpc>
              <a:defRPr sz="1200">
                <a:solidFill>
                  <a:srgbClr val="242424"/>
                </a:solidFill>
              </a:defRPr>
            </a:pPr>
            <a:r>
              <a:t>Connext</a:t>
            </a:r>
          </a:p>
        </p:txBody>
      </p:sp>
      <p:sp>
        <p:nvSpPr>
          <p:cNvPr id="112" name="Text Placeholder 2"/>
          <p:cNvSpPr txBox="1"/>
          <p:nvPr/>
        </p:nvSpPr>
        <p:spPr>
          <a:xfrm>
            <a:off x="10919861" y="5204879"/>
            <a:ext cx="2598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algn="ctr" defTabSz="914400">
              <a:lnSpc>
                <a:spcPct val="85000"/>
              </a:lnSpc>
              <a:defRPr sz="1400">
                <a:solidFill>
                  <a:srgbClr val="242424"/>
                </a:solidFill>
              </a:defRPr>
            </a:pPr>
            <a:r>
              <a:t>0.0</a:t>
            </a:r>
          </a:p>
        </p:txBody>
      </p:sp>
      <p:sp>
        <p:nvSpPr>
          <p:cNvPr id="113" name="Text Placeholder 2"/>
          <p:cNvSpPr txBox="1"/>
          <p:nvPr/>
        </p:nvSpPr>
        <p:spPr>
          <a:xfrm>
            <a:off x="10532511" y="5204879"/>
            <a:ext cx="2598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algn="ctr" defTabSz="914400">
              <a:lnSpc>
                <a:spcPct val="85000"/>
              </a:lnSpc>
              <a:defRPr sz="1400">
                <a:solidFill>
                  <a:srgbClr val="242424"/>
                </a:solidFill>
              </a:defRPr>
            </a:pPr>
            <a:r>
              <a:t>0.0</a:t>
            </a:r>
          </a:p>
        </p:txBody>
      </p:sp>
      <p:sp>
        <p:nvSpPr>
          <p:cNvPr id="114" name="Text Placeholder 2"/>
          <p:cNvSpPr txBox="1"/>
          <p:nvPr/>
        </p:nvSpPr>
        <p:spPr>
          <a:xfrm>
            <a:off x="11305623" y="5204879"/>
            <a:ext cx="2598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algn="ctr" defTabSz="914400">
              <a:lnSpc>
                <a:spcPct val="85000"/>
              </a:lnSpc>
              <a:defRPr sz="1400">
                <a:solidFill>
                  <a:srgbClr val="242424"/>
                </a:solidFill>
              </a:defRPr>
            </a:pPr>
            <a:r>
              <a:t>0.0</a:t>
            </a:r>
          </a:p>
        </p:txBody>
      </p:sp>
      <p:sp>
        <p:nvSpPr>
          <p:cNvPr id="115" name="Text Placeholder 2"/>
          <p:cNvSpPr txBox="1"/>
          <p:nvPr/>
        </p:nvSpPr>
        <p:spPr>
          <a:xfrm>
            <a:off x="10145161" y="5203291"/>
            <a:ext cx="2598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algn="ctr" defTabSz="914400">
              <a:lnSpc>
                <a:spcPct val="85000"/>
              </a:lnSpc>
              <a:defRPr sz="1400">
                <a:solidFill>
                  <a:srgbClr val="242424"/>
                </a:solidFill>
              </a:defRPr>
            </a:pPr>
            <a:r>
              <a:t>0.1</a:t>
            </a:r>
          </a:p>
        </p:txBody>
      </p:sp>
      <p:sp>
        <p:nvSpPr>
          <p:cNvPr id="116" name="TextBox 59"/>
          <p:cNvSpPr txBox="1"/>
          <p:nvPr/>
        </p:nvSpPr>
        <p:spPr>
          <a:xfrm>
            <a:off x="3768178" y="2384425"/>
            <a:ext cx="22549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Value locked (USD, million)</a:t>
            </a:r>
          </a:p>
        </p:txBody>
      </p:sp>
      <p:sp>
        <p:nvSpPr>
          <p:cNvPr id="117" name="Rectangle 65"/>
          <p:cNvSpPr/>
          <p:nvPr/>
        </p:nvSpPr>
        <p:spPr>
          <a:xfrm>
            <a:off x="10002838" y="3160713"/>
            <a:ext cx="285751" cy="2143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66"/>
          <p:cNvSpPr/>
          <p:nvPr/>
        </p:nvSpPr>
        <p:spPr>
          <a:xfrm>
            <a:off x="10002838" y="3430587"/>
            <a:ext cx="285751" cy="214314"/>
          </a:xfrm>
          <a:prstGeom prst="rect">
            <a:avLst/>
          </a:prstGeom>
          <a:solidFill>
            <a:srgbClr val="6E6F7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Text Placeholder 2"/>
          <p:cNvSpPr txBox="1"/>
          <p:nvPr/>
        </p:nvSpPr>
        <p:spPr>
          <a:xfrm>
            <a:off x="10339386" y="3147368"/>
            <a:ext cx="41930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defTabSz="914400">
              <a:lnSpc>
                <a:spcPct val="85000"/>
              </a:lnSpc>
              <a:defRPr sz="1600">
                <a:solidFill>
                  <a:srgbClr val="242424"/>
                </a:solidFill>
              </a:defRPr>
            </a:pPr>
            <a:r>
              <a:t>East</a:t>
            </a:r>
          </a:p>
        </p:txBody>
      </p:sp>
      <p:sp>
        <p:nvSpPr>
          <p:cNvPr id="120" name="Text Placeholder 2"/>
          <p:cNvSpPr txBox="1"/>
          <p:nvPr/>
        </p:nvSpPr>
        <p:spPr>
          <a:xfrm>
            <a:off x="10339388" y="3417243"/>
            <a:ext cx="47188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defTabSz="914400">
              <a:lnSpc>
                <a:spcPct val="85000"/>
              </a:lnSpc>
              <a:defRPr sz="1600">
                <a:solidFill>
                  <a:srgbClr val="242424"/>
                </a:solidFill>
              </a:defRPr>
            </a:pPr>
            <a:r>
              <a:t>West</a:t>
            </a:r>
          </a:p>
        </p:txBody>
      </p:sp>
      <p:grpSp>
        <p:nvGrpSpPr>
          <p:cNvPr id="131" name="Group 107"/>
          <p:cNvGrpSpPr/>
          <p:nvPr/>
        </p:nvGrpSpPr>
        <p:grpSpPr>
          <a:xfrm>
            <a:off x="4455621" y="5445125"/>
            <a:ext cx="6984656" cy="357189"/>
            <a:chOff x="0" y="0"/>
            <a:chExt cx="6984654" cy="357188"/>
          </a:xfrm>
        </p:grpSpPr>
        <p:sp>
          <p:nvSpPr>
            <p:cNvPr id="121" name="Straight Connector 85"/>
            <p:cNvSpPr/>
            <p:nvPr/>
          </p:nvSpPr>
          <p:spPr>
            <a:xfrm flipH="1">
              <a:off x="-1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Straight Connector 86"/>
            <p:cNvSpPr/>
            <p:nvPr/>
          </p:nvSpPr>
          <p:spPr>
            <a:xfrm flipH="1">
              <a:off x="776246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traight Connector 87"/>
            <p:cNvSpPr/>
            <p:nvPr/>
          </p:nvSpPr>
          <p:spPr>
            <a:xfrm>
              <a:off x="1552493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traight Connector 88"/>
            <p:cNvSpPr/>
            <p:nvPr/>
          </p:nvSpPr>
          <p:spPr>
            <a:xfrm>
              <a:off x="2328739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traight Connector 89"/>
            <p:cNvSpPr/>
            <p:nvPr/>
          </p:nvSpPr>
          <p:spPr>
            <a:xfrm>
              <a:off x="3104986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Straight Connector 90"/>
            <p:cNvSpPr/>
            <p:nvPr/>
          </p:nvSpPr>
          <p:spPr>
            <a:xfrm>
              <a:off x="3881233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Straight Connector 91"/>
            <p:cNvSpPr/>
            <p:nvPr/>
          </p:nvSpPr>
          <p:spPr>
            <a:xfrm>
              <a:off x="4657479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Straight Connector 92"/>
            <p:cNvSpPr/>
            <p:nvPr/>
          </p:nvSpPr>
          <p:spPr>
            <a:xfrm>
              <a:off x="5433726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Straight Connector 93"/>
            <p:cNvSpPr/>
            <p:nvPr/>
          </p:nvSpPr>
          <p:spPr>
            <a:xfrm>
              <a:off x="6208407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traight Connector 94"/>
            <p:cNvSpPr/>
            <p:nvPr/>
          </p:nvSpPr>
          <p:spPr>
            <a:xfrm>
              <a:off x="6984654" y="0"/>
              <a:ext cx="1" cy="357189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2" name="TextBox 100"/>
          <p:cNvSpPr txBox="1"/>
          <p:nvPr/>
        </p:nvSpPr>
        <p:spPr>
          <a:xfrm>
            <a:off x="822958" y="2784591"/>
            <a:ext cx="1606115" cy="2059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6E6F73"/>
                </a:solidFill>
              </a:defRPr>
            </a:pPr>
            <a:r>
              <a:t>West</a:t>
            </a:r>
          </a:p>
          <a:p>
            <a:pPr>
              <a:defRPr sz="3200" b="1">
                <a:solidFill>
                  <a:srgbClr val="6E6F73"/>
                </a:solidFill>
              </a:defRPr>
            </a:pPr>
            <a:r>
              <a:t>$500M</a:t>
            </a:r>
          </a:p>
          <a:p>
            <a:pPr>
              <a:defRPr sz="1600">
                <a:solidFill>
                  <a:srgbClr val="6E6F73"/>
                </a:solidFill>
              </a:defRPr>
            </a:pPr>
            <a:r>
              <a:t>(54% on Maker)</a:t>
            </a:r>
          </a:p>
          <a:p>
            <a:pPr>
              <a:defRPr sz="1600">
                <a:solidFill>
                  <a:srgbClr val="6E6F73"/>
                </a:solidFill>
              </a:defRPr>
            </a:pPr>
            <a:endParaRPr/>
          </a:p>
          <a:p>
            <a:pPr>
              <a:defRPr sz="2000">
                <a:solidFill>
                  <a:schemeClr val="accent1"/>
                </a:solidFill>
              </a:defRPr>
            </a:pPr>
            <a:r>
              <a:t>East</a:t>
            </a:r>
          </a:p>
          <a:p>
            <a:pPr>
              <a:defRPr sz="3200" b="1">
                <a:solidFill>
                  <a:schemeClr val="accent1"/>
                </a:solidFill>
              </a:defRPr>
            </a:pPr>
            <a:r>
              <a:t>$45M</a:t>
            </a:r>
          </a:p>
        </p:txBody>
      </p:sp>
      <p:grpSp>
        <p:nvGrpSpPr>
          <p:cNvPr id="137" name="Group 101"/>
          <p:cNvGrpSpPr/>
          <p:nvPr/>
        </p:nvGrpSpPr>
        <p:grpSpPr>
          <a:xfrm>
            <a:off x="3008527" y="2495682"/>
            <a:ext cx="306172" cy="3291841"/>
            <a:chOff x="0" y="0"/>
            <a:chExt cx="306170" cy="3291840"/>
          </a:xfrm>
        </p:grpSpPr>
        <p:sp>
          <p:nvSpPr>
            <p:cNvPr id="133" name="Straight Connector 102"/>
            <p:cNvSpPr/>
            <p:nvPr/>
          </p:nvSpPr>
          <p:spPr>
            <a:xfrm flipH="1">
              <a:off x="153086" y="-1"/>
              <a:ext cx="1" cy="3291841"/>
            </a:xfrm>
            <a:prstGeom prst="line">
              <a:avLst/>
            </a:prstGeom>
            <a:noFill/>
            <a:ln w="28575" cap="rnd">
              <a:solidFill>
                <a:srgbClr val="9A9A9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6" name="Group 103"/>
            <p:cNvGrpSpPr/>
            <p:nvPr/>
          </p:nvGrpSpPr>
          <p:grpSpPr>
            <a:xfrm>
              <a:off x="0" y="1488199"/>
              <a:ext cx="306171" cy="306939"/>
              <a:chOff x="0" y="0"/>
              <a:chExt cx="306170" cy="306938"/>
            </a:xfrm>
          </p:grpSpPr>
          <p:sp>
            <p:nvSpPr>
              <p:cNvPr id="134" name="Freeform 94"/>
              <p:cNvSpPr/>
              <p:nvPr/>
            </p:nvSpPr>
            <p:spPr>
              <a:xfrm>
                <a:off x="0" y="0"/>
                <a:ext cx="306172" cy="306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6"/>
                      <a:pt x="4846" y="0"/>
                      <a:pt x="10800" y="0"/>
                    </a:cubicBezTo>
                    <a:cubicBezTo>
                      <a:pt x="16775" y="0"/>
                      <a:pt x="21600" y="4846"/>
                      <a:pt x="2160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75"/>
                      <a:pt x="16775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4846" y="21600"/>
                      <a:pt x="0" y="16775"/>
                      <a:pt x="0" y="10800"/>
                    </a:cubicBezTo>
                    <a:close/>
                  </a:path>
                </a:pathLst>
              </a:custGeom>
              <a:solidFill>
                <a:srgbClr val="4C4A4B"/>
              </a:solidFill>
              <a:ln w="9525" cap="flat">
                <a:solidFill>
                  <a:srgbClr val="4C4A4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6E6F73"/>
                    </a:solidFill>
                  </a:defRPr>
                </a:pPr>
                <a:endParaRPr/>
              </a:p>
            </p:txBody>
          </p:sp>
          <p:sp>
            <p:nvSpPr>
              <p:cNvPr id="135" name="Freeform 95"/>
              <p:cNvSpPr/>
              <p:nvPr/>
            </p:nvSpPr>
            <p:spPr>
              <a:xfrm>
                <a:off x="116431" y="42263"/>
                <a:ext cx="120252" cy="22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1" y="21600"/>
                    </a:moveTo>
                    <a:lnTo>
                      <a:pt x="0" y="20818"/>
                    </a:lnTo>
                    <a:lnTo>
                      <a:pt x="18657" y="10800"/>
                    </a:lnTo>
                    <a:lnTo>
                      <a:pt x="0" y="782"/>
                    </a:lnTo>
                    <a:lnTo>
                      <a:pt x="1461" y="0"/>
                    </a:lnTo>
                    <a:lnTo>
                      <a:pt x="21600" y="10800"/>
                    </a:lnTo>
                    <a:lnTo>
                      <a:pt x="1461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6E6F73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8" name="TextBox 112"/>
          <p:cNvSpPr txBox="1"/>
          <p:nvPr/>
        </p:nvSpPr>
        <p:spPr>
          <a:xfrm>
            <a:off x="657224" y="1708647"/>
            <a:ext cx="43118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Top 20 DeFi projects by region</a:t>
            </a:r>
          </a:p>
        </p:txBody>
      </p:sp>
      <p:sp>
        <p:nvSpPr>
          <p:cNvPr id="139" name="Slide Number Placeholder 121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5371"/>
          <p:cNvSpPr/>
          <p:nvPr/>
        </p:nvSpPr>
        <p:spPr>
          <a:xfrm>
            <a:off x="-16648" y="0"/>
            <a:ext cx="428211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90972" y="1748006"/>
            <a:ext cx="3427506" cy="1658199"/>
          </a:xfrm>
          <a:prstGeom prst="rect">
            <a:avLst/>
          </a:prstGeom>
        </p:spPr>
        <p:txBody>
          <a:bodyPr anchor="ctr"/>
          <a:lstStyle>
            <a:lvl1pPr>
              <a:defRPr spc="-200">
                <a:solidFill>
                  <a:srgbClr val="FFFFFF"/>
                </a:solidFill>
              </a:defRPr>
            </a:lvl1pPr>
          </a:lstStyle>
          <a:p>
            <a:r>
              <a:t>West project ecosystem</a:t>
            </a:r>
          </a:p>
        </p:txBody>
      </p:sp>
      <p:sp>
        <p:nvSpPr>
          <p:cNvPr id="143" name="Oval 6"/>
          <p:cNvSpPr/>
          <p:nvPr/>
        </p:nvSpPr>
        <p:spPr>
          <a:xfrm>
            <a:off x="4947151" y="1153662"/>
            <a:ext cx="3960002" cy="3960002"/>
          </a:xfrm>
          <a:prstGeom prst="ellipse">
            <a:avLst/>
          </a:prstGeom>
          <a:ln w="57150">
            <a:solidFill>
              <a:srgbClr val="90312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7"/>
          <p:cNvSpPr txBox="1"/>
          <p:nvPr/>
        </p:nvSpPr>
        <p:spPr>
          <a:xfrm>
            <a:off x="4650926" y="1144069"/>
            <a:ext cx="883802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Lending</a:t>
            </a:r>
          </a:p>
          <a:p>
            <a:pPr>
              <a:defRPr sz="1600" b="1"/>
            </a:pPr>
            <a:r>
              <a:t>$400M</a:t>
            </a:r>
          </a:p>
        </p:txBody>
      </p:sp>
      <p:sp>
        <p:nvSpPr>
          <p:cNvPr id="145" name="Oval 8"/>
          <p:cNvSpPr/>
          <p:nvPr/>
        </p:nvSpPr>
        <p:spPr>
          <a:xfrm>
            <a:off x="9039122" y="1089702"/>
            <a:ext cx="1728001" cy="1728001"/>
          </a:xfrm>
          <a:prstGeom prst="ellipse">
            <a:avLst/>
          </a:prstGeom>
          <a:ln w="57150">
            <a:solidFill>
              <a:srgbClr val="90312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extBox 9"/>
          <p:cNvSpPr txBox="1"/>
          <p:nvPr/>
        </p:nvSpPr>
        <p:spPr>
          <a:xfrm>
            <a:off x="10819782" y="1608009"/>
            <a:ext cx="1165584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Derivatives</a:t>
            </a:r>
          </a:p>
          <a:p>
            <a:pPr>
              <a:defRPr sz="1600" b="1"/>
            </a:pPr>
            <a:r>
              <a:t>$60M</a:t>
            </a:r>
          </a:p>
        </p:txBody>
      </p:sp>
      <p:sp>
        <p:nvSpPr>
          <p:cNvPr id="147" name="Oval 10"/>
          <p:cNvSpPr/>
          <p:nvPr/>
        </p:nvSpPr>
        <p:spPr>
          <a:xfrm>
            <a:off x="8237628" y="4768100"/>
            <a:ext cx="1260001" cy="1260001"/>
          </a:xfrm>
          <a:prstGeom prst="ellipse">
            <a:avLst/>
          </a:prstGeom>
          <a:ln w="57150">
            <a:solidFill>
              <a:srgbClr val="90312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TextBox 11"/>
          <p:cNvSpPr txBox="1"/>
          <p:nvPr/>
        </p:nvSpPr>
        <p:spPr>
          <a:xfrm>
            <a:off x="10795099" y="3629535"/>
            <a:ext cx="612439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DEX</a:t>
            </a:r>
          </a:p>
          <a:p>
            <a:pPr>
              <a:defRPr sz="1600" b="1"/>
            </a:pPr>
            <a:r>
              <a:t>$26M</a:t>
            </a:r>
          </a:p>
        </p:txBody>
      </p:sp>
      <p:sp>
        <p:nvSpPr>
          <p:cNvPr id="149" name="ee4pFootnotes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defRPr sz="1000">
                <a:solidFill>
                  <a:srgbClr val="FFFFFF"/>
                </a:solidFill>
              </a:defRPr>
            </a:pPr>
            <a:r>
              <a:t>Source: Defi Pulse (October 5</a:t>
            </a:r>
            <a:r>
              <a:rPr baseline="30000"/>
              <a:t>th</a:t>
            </a:r>
            <a:r>
              <a:t>, 2019)</a:t>
            </a:r>
          </a:p>
        </p:txBody>
      </p:sp>
      <p:sp>
        <p:nvSpPr>
          <p:cNvPr id="150" name="Oval 13"/>
          <p:cNvSpPr/>
          <p:nvPr/>
        </p:nvSpPr>
        <p:spPr>
          <a:xfrm>
            <a:off x="6723674" y="5357042"/>
            <a:ext cx="1080001" cy="1080000"/>
          </a:xfrm>
          <a:prstGeom prst="ellipse">
            <a:avLst/>
          </a:prstGeom>
          <a:ln w="57150">
            <a:solidFill>
              <a:srgbClr val="90312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Oval 14"/>
          <p:cNvSpPr/>
          <p:nvPr/>
        </p:nvSpPr>
        <p:spPr>
          <a:xfrm>
            <a:off x="9196848" y="3173546"/>
            <a:ext cx="1512001" cy="1512001"/>
          </a:xfrm>
          <a:prstGeom prst="ellipse">
            <a:avLst/>
          </a:prstGeom>
          <a:ln w="57150">
            <a:solidFill>
              <a:srgbClr val="90312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TextBox 16"/>
          <p:cNvSpPr txBox="1"/>
          <p:nvPr/>
        </p:nvSpPr>
        <p:spPr>
          <a:xfrm>
            <a:off x="7852030" y="6054268"/>
            <a:ext cx="1064083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Payments</a:t>
            </a:r>
          </a:p>
          <a:p>
            <a:pPr>
              <a:defRPr sz="1600" b="1"/>
            </a:pPr>
            <a:r>
              <a:t>$7M</a:t>
            </a:r>
          </a:p>
        </p:txBody>
      </p:sp>
      <p:sp>
        <p:nvSpPr>
          <p:cNvPr id="153" name="TextBox 17"/>
          <p:cNvSpPr txBox="1"/>
          <p:nvPr/>
        </p:nvSpPr>
        <p:spPr>
          <a:xfrm>
            <a:off x="9545422" y="5049785"/>
            <a:ext cx="770394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Assets</a:t>
            </a:r>
          </a:p>
          <a:p>
            <a:pPr>
              <a:defRPr sz="1600" b="1"/>
            </a:pPr>
            <a:r>
              <a:t>$8M</a:t>
            </a:r>
          </a:p>
        </p:txBody>
      </p:sp>
      <p:sp>
        <p:nvSpPr>
          <p:cNvPr id="154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5" name="TextBox 20"/>
          <p:cNvSpPr txBox="1"/>
          <p:nvPr/>
        </p:nvSpPr>
        <p:spPr>
          <a:xfrm>
            <a:off x="490972" y="3498701"/>
            <a:ext cx="3215527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80% value concentrated in the lending category</a:t>
            </a:r>
          </a:p>
        </p:txBody>
      </p:sp>
      <p:pic>
        <p:nvPicPr>
          <p:cNvPr id="156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63" y="2287503"/>
            <a:ext cx="2192860" cy="125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96" y="1684818"/>
            <a:ext cx="3837243" cy="1079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80" y="1185615"/>
            <a:ext cx="1516065" cy="758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5" descr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864" y="3193937"/>
            <a:ext cx="1288474" cy="673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21" descr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801" y="3594899"/>
            <a:ext cx="1106918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23" descr="Picture 23"/>
          <p:cNvPicPr>
            <a:picLocks noChangeAspect="1"/>
          </p:cNvPicPr>
          <p:nvPr/>
        </p:nvPicPr>
        <p:blipFill>
          <a:blip r:embed="rId7"/>
          <a:srcRect t="5238" r="80937"/>
          <a:stretch>
            <a:fillRect/>
          </a:stretch>
        </p:blipFill>
        <p:spPr>
          <a:xfrm>
            <a:off x="6825760" y="5423137"/>
            <a:ext cx="457996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5360" descr="Picture 153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371" y="5950418"/>
            <a:ext cx="941534" cy="201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5364" descr="Picture 153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4977" y="3938532"/>
            <a:ext cx="1132609" cy="2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36" descr="Picture 36"/>
          <p:cNvPicPr>
            <a:picLocks noChangeAspect="1"/>
          </p:cNvPicPr>
          <p:nvPr/>
        </p:nvPicPr>
        <p:blipFill>
          <a:blip r:embed="rId10"/>
          <a:srcRect l="18485" t="45947" r="22062" b="14948"/>
          <a:stretch>
            <a:fillRect/>
          </a:stretch>
        </p:blipFill>
        <p:spPr>
          <a:xfrm>
            <a:off x="8439818" y="4947065"/>
            <a:ext cx="766246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38" descr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8355" y="3293917"/>
            <a:ext cx="1516939" cy="58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5369" descr="Picture 153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9374" y="5618057"/>
            <a:ext cx="511545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49"/>
          <p:cNvSpPr txBox="1"/>
          <p:nvPr/>
        </p:nvSpPr>
        <p:spPr>
          <a:xfrm>
            <a:off x="4650926" y="456457"/>
            <a:ext cx="431185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/>
            </a:lvl1pPr>
          </a:lstStyle>
          <a:p>
            <a:r>
              <a:t>Projects in global top 20</a:t>
            </a:r>
          </a:p>
        </p:txBody>
      </p:sp>
      <p:pic>
        <p:nvPicPr>
          <p:cNvPr id="168" name="Picture 43" descr="Picture 43"/>
          <p:cNvPicPr>
            <a:picLocks noChangeAspect="1"/>
          </p:cNvPicPr>
          <p:nvPr/>
        </p:nvPicPr>
        <p:blipFill>
          <a:blip r:embed="rId13"/>
          <a:srcRect l="6020" r="41829"/>
          <a:stretch>
            <a:fillRect/>
          </a:stretch>
        </p:blipFill>
        <p:spPr>
          <a:xfrm>
            <a:off x="9836203" y="1764106"/>
            <a:ext cx="845511" cy="507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45" descr="Picture 45"/>
          <p:cNvPicPr>
            <a:picLocks noChangeAspect="1"/>
          </p:cNvPicPr>
          <p:nvPr/>
        </p:nvPicPr>
        <p:blipFill>
          <a:blip r:embed="rId14"/>
          <a:srcRect l="36130" t="9881" r="37231" b="61520"/>
          <a:stretch>
            <a:fillRect/>
          </a:stretch>
        </p:blipFill>
        <p:spPr>
          <a:xfrm>
            <a:off x="6879539" y="3922818"/>
            <a:ext cx="992874" cy="532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47" descr="Picture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256" y="1687274"/>
            <a:ext cx="680669" cy="680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49" descr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0858" y="5148753"/>
            <a:ext cx="1615568" cy="5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51" descr="Picture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3866" y="5570106"/>
            <a:ext cx="288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53" descr="Picture 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742" y="2452037"/>
            <a:ext cx="657225" cy="196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36"/>
          <p:cNvSpPr/>
          <p:nvPr/>
        </p:nvSpPr>
        <p:spPr>
          <a:xfrm>
            <a:off x="4265464" y="0"/>
            <a:ext cx="792653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490972" y="1748006"/>
            <a:ext cx="3427506" cy="1658199"/>
          </a:xfrm>
          <a:prstGeom prst="rect">
            <a:avLst/>
          </a:prstGeom>
        </p:spPr>
        <p:txBody>
          <a:bodyPr anchor="ctr"/>
          <a:lstStyle>
            <a:lvl1pPr>
              <a:defRPr spc="-200">
                <a:solidFill>
                  <a:srgbClr val="000000"/>
                </a:solidFill>
              </a:defRPr>
            </a:lvl1pPr>
          </a:lstStyle>
          <a:p>
            <a:r>
              <a:t>East project ecosystem</a:t>
            </a:r>
          </a:p>
        </p:txBody>
      </p:sp>
      <p:sp>
        <p:nvSpPr>
          <p:cNvPr id="177" name="ee4pFootnotes"/>
          <p:cNvSpPr txBox="1"/>
          <p:nvPr/>
        </p:nvSpPr>
        <p:spPr>
          <a:xfrm>
            <a:off x="657223" y="6439881"/>
            <a:ext cx="1032503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1000"/>
            </a:lvl1pPr>
          </a:lstStyle>
          <a:p>
            <a:r>
              <a:t>Source：Coinmarketcap</a:t>
            </a:r>
          </a:p>
        </p:txBody>
      </p:sp>
      <p:sp>
        <p:nvSpPr>
          <p:cNvPr id="178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9" name="TextBox 20"/>
          <p:cNvSpPr txBox="1"/>
          <p:nvPr/>
        </p:nvSpPr>
        <p:spPr>
          <a:xfrm>
            <a:off x="490972" y="3498701"/>
            <a:ext cx="3427506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Most of eastern DeFi projects have issued tokens. </a:t>
            </a:r>
          </a:p>
          <a:p>
            <a:r>
              <a:t>Tokenless? No.</a:t>
            </a:r>
          </a:p>
        </p:txBody>
      </p:sp>
      <p:sp>
        <p:nvSpPr>
          <p:cNvPr id="180" name="TextBox 49"/>
          <p:cNvSpPr txBox="1"/>
          <p:nvPr/>
        </p:nvSpPr>
        <p:spPr>
          <a:xfrm>
            <a:off x="4650926" y="456457"/>
            <a:ext cx="520699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Most significant projects in the East</a:t>
            </a:r>
          </a:p>
        </p:txBody>
      </p:sp>
      <p:graphicFrame>
        <p:nvGraphicFramePr>
          <p:cNvPr id="181" name="表格"/>
          <p:cNvGraphicFramePr/>
          <p:nvPr/>
        </p:nvGraphicFramePr>
        <p:xfrm>
          <a:off x="4735602" y="1384758"/>
          <a:ext cx="6986259" cy="5081485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232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5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Project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Category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Market Cap/Valuation （$Mil）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1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Dark Pool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35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DEX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32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7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Indexed Stablecoin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59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Stablecoin &amp; Lending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34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DEX &amp; Lending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33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Oracle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2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Lending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1.25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84" y="2755993"/>
            <a:ext cx="1333785" cy="44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n.png" descr="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67" y="1934945"/>
            <a:ext cx="1401456" cy="768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2201570367647_.pic.jpg" descr="2201570367647_.pi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884" y="3394520"/>
            <a:ext cx="535717" cy="482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force-color.png" descr="dforce-col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710" y="4073521"/>
            <a:ext cx="1206534" cy="335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Hydro - Pattern_02.pdf" descr="Hydro - Pattern_02.pdf"/>
          <p:cNvPicPr>
            <a:picLocks noChangeAspect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>
          <a:xfrm rot="16200000">
            <a:off x="5078342" y="-5640517"/>
            <a:ext cx="13909756" cy="1919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Hydro - Black.png" descr="Hydro - 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976" y="4772523"/>
            <a:ext cx="1080001" cy="28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541570368496_.pic.jpg" descr="541570368496_.pi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165" y="5284144"/>
            <a:ext cx="1507671" cy="661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nuo.png" descr="nu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732" y="5995415"/>
            <a:ext cx="1009328" cy="482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29"/>
          <p:cNvSpPr/>
          <p:nvPr/>
        </p:nvSpPr>
        <p:spPr>
          <a:xfrm>
            <a:off x="2055945" y="3644829"/>
            <a:ext cx="2088001" cy="10337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52" y="3813759"/>
            <a:ext cx="1287428" cy="36209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657223" y="499532"/>
            <a:ext cx="11056844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Most key investors in Top 20 Global DeFi projects are based in western countries</a:t>
            </a:r>
          </a:p>
        </p:txBody>
      </p:sp>
      <p:pic>
        <p:nvPicPr>
          <p:cNvPr id="194" name="Picture 8" descr="Picture 8"/>
          <p:cNvPicPr>
            <a:picLocks noChangeAspect="1"/>
          </p:cNvPicPr>
          <p:nvPr/>
        </p:nvPicPr>
        <p:blipFill>
          <a:blip r:embed="rId3"/>
          <a:srcRect l="30551" t="32100" r="32212" b="32004"/>
          <a:stretch>
            <a:fillRect/>
          </a:stretch>
        </p:blipFill>
        <p:spPr>
          <a:xfrm>
            <a:off x="948349" y="2532277"/>
            <a:ext cx="951260" cy="508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04" y="3953202"/>
            <a:ext cx="1101005" cy="499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2" descr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04" y="5212238"/>
            <a:ext cx="1101005" cy="299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4" descr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550" y="2317031"/>
            <a:ext cx="1096532" cy="383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6" descr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879" y="2878446"/>
            <a:ext cx="1080001" cy="1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20" descr="Picture 20"/>
          <p:cNvPicPr>
            <a:picLocks noChangeAspect="1"/>
          </p:cNvPicPr>
          <p:nvPr/>
        </p:nvPicPr>
        <p:blipFill>
          <a:blip r:embed="rId8"/>
          <a:srcRect l="11708" t="31685" r="18048" b="31630"/>
          <a:stretch>
            <a:fillRect/>
          </a:stretch>
        </p:blipFill>
        <p:spPr>
          <a:xfrm>
            <a:off x="8149673" y="5127992"/>
            <a:ext cx="1433946" cy="499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0125" y="4162716"/>
            <a:ext cx="1433947" cy="455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24" descr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4299" y="5011858"/>
            <a:ext cx="1437580" cy="751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26" descr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6359" y="2338329"/>
            <a:ext cx="1038824" cy="37022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 10"/>
          <p:cNvSpPr txBox="1"/>
          <p:nvPr/>
        </p:nvSpPr>
        <p:spPr>
          <a:xfrm>
            <a:off x="8620466" y="3202159"/>
            <a:ext cx="894716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/>
            </a:pPr>
            <a:r>
              <a:t>Naval </a:t>
            </a:r>
            <a:br/>
            <a:r>
              <a:t>Ravikant</a:t>
            </a:r>
          </a:p>
        </p:txBody>
      </p:sp>
      <p:pic>
        <p:nvPicPr>
          <p:cNvPr id="204" name="Picture 34" descr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4071" y="4148218"/>
            <a:ext cx="1031113" cy="53038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ee4pFootnotes"/>
          <p:cNvSpPr txBox="1"/>
          <p:nvPr/>
        </p:nvSpPr>
        <p:spPr>
          <a:xfrm>
            <a:off x="615442" y="6482136"/>
            <a:ext cx="1032503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808080"/>
                </a:solidFill>
              </a:defRPr>
            </a:lvl1pPr>
          </a:lstStyle>
          <a:p>
            <a:r>
              <a:t>Source: Crunchbase, Craft.co</a:t>
            </a:r>
          </a:p>
        </p:txBody>
      </p:sp>
      <p:sp>
        <p:nvSpPr>
          <p:cNvPr id="206" name="Rectangle: Rounded Corners 13"/>
          <p:cNvSpPr/>
          <p:nvPr/>
        </p:nvSpPr>
        <p:spPr>
          <a:xfrm>
            <a:off x="2055945" y="2228413"/>
            <a:ext cx="2088001" cy="1116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Rectangle: Rounded Corners 30"/>
          <p:cNvSpPr/>
          <p:nvPr/>
        </p:nvSpPr>
        <p:spPr>
          <a:xfrm>
            <a:off x="2055945" y="5116348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Rectangle: Rounded Corners 31"/>
          <p:cNvSpPr/>
          <p:nvPr/>
        </p:nvSpPr>
        <p:spPr>
          <a:xfrm>
            <a:off x="5915126" y="2238923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Rectangle: Rounded Corners 32"/>
          <p:cNvSpPr/>
          <p:nvPr/>
        </p:nvSpPr>
        <p:spPr>
          <a:xfrm>
            <a:off x="5915126" y="3152974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Rectangle: Rounded Corners 33"/>
          <p:cNvSpPr/>
          <p:nvPr/>
        </p:nvSpPr>
        <p:spPr>
          <a:xfrm>
            <a:off x="5915126" y="4138596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Rectangle: Rounded Corners 34"/>
          <p:cNvSpPr/>
          <p:nvPr/>
        </p:nvSpPr>
        <p:spPr>
          <a:xfrm>
            <a:off x="5915126" y="5131942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Rectangle: Rounded Corners 35"/>
          <p:cNvSpPr/>
          <p:nvPr/>
        </p:nvSpPr>
        <p:spPr>
          <a:xfrm>
            <a:off x="9626065" y="5131942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Rectangle: Rounded Corners 36"/>
          <p:cNvSpPr/>
          <p:nvPr/>
        </p:nvSpPr>
        <p:spPr>
          <a:xfrm>
            <a:off x="9599039" y="2238923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Rectangle: Rounded Corners 37"/>
          <p:cNvSpPr/>
          <p:nvPr/>
        </p:nvSpPr>
        <p:spPr>
          <a:xfrm>
            <a:off x="9599039" y="3224546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Rectangle: Rounded Corners 38"/>
          <p:cNvSpPr/>
          <p:nvPr/>
        </p:nvSpPr>
        <p:spPr>
          <a:xfrm>
            <a:off x="9599039" y="4212459"/>
            <a:ext cx="2088001" cy="54000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6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6544" y="3694717"/>
            <a:ext cx="946538" cy="494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23" descr="Picture 23"/>
          <p:cNvPicPr>
            <a:picLocks noChangeAspect="1"/>
          </p:cNvPicPr>
          <p:nvPr/>
        </p:nvPicPr>
        <p:blipFill>
          <a:blip r:embed="rId14"/>
          <a:srcRect t="5238" r="80937"/>
          <a:stretch>
            <a:fillRect/>
          </a:stretch>
        </p:blipFill>
        <p:spPr>
          <a:xfrm>
            <a:off x="7467510" y="3093652"/>
            <a:ext cx="457996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45" descr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2167" y="2978291"/>
            <a:ext cx="941534" cy="201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46" descr="Picture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8718" y="2304262"/>
            <a:ext cx="864001" cy="2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36" descr="Picture 36"/>
          <p:cNvPicPr>
            <a:picLocks noChangeAspect="1"/>
          </p:cNvPicPr>
          <p:nvPr/>
        </p:nvPicPr>
        <p:blipFill>
          <a:blip r:embed="rId17"/>
          <a:srcRect l="18485" t="45947" r="22062" b="14948"/>
          <a:stretch>
            <a:fillRect/>
          </a:stretch>
        </p:blipFill>
        <p:spPr>
          <a:xfrm>
            <a:off x="6711601" y="3285845"/>
            <a:ext cx="766246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38" descr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24527" y="4289378"/>
            <a:ext cx="864001" cy="33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49" descr="Picture 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48037" y="2364676"/>
            <a:ext cx="511545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43" descr="Picture 43"/>
          <p:cNvPicPr>
            <a:picLocks noChangeAspect="1"/>
          </p:cNvPicPr>
          <p:nvPr/>
        </p:nvPicPr>
        <p:blipFill>
          <a:blip r:embed="rId20"/>
          <a:srcRect l="6020" r="41829"/>
          <a:stretch>
            <a:fillRect/>
          </a:stretch>
        </p:blipFill>
        <p:spPr>
          <a:xfrm>
            <a:off x="3259349" y="2776390"/>
            <a:ext cx="845511" cy="507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47" descr="Picture 4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69895" y="2262276"/>
            <a:ext cx="680669" cy="680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49" descr="Picture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8103" y="2468303"/>
            <a:ext cx="1615568" cy="5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54" y="5153230"/>
            <a:ext cx="1080001" cy="30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6543" y="5315749"/>
            <a:ext cx="720001" cy="376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38" descr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53976" y="2246261"/>
            <a:ext cx="900001" cy="345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60" descr="Picture 60"/>
          <p:cNvPicPr>
            <a:picLocks noChangeAspect="1"/>
          </p:cNvPicPr>
          <p:nvPr/>
        </p:nvPicPr>
        <p:blipFill>
          <a:blip r:embed="rId23"/>
          <a:srcRect t="26683" b="31387"/>
          <a:stretch>
            <a:fillRect/>
          </a:stretch>
        </p:blipFill>
        <p:spPr>
          <a:xfrm>
            <a:off x="6499542" y="2465731"/>
            <a:ext cx="1080001" cy="25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37" descr="Picture 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38091" y="2306879"/>
            <a:ext cx="376014" cy="37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4201" y="3201653"/>
            <a:ext cx="757859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593" y="4188200"/>
            <a:ext cx="7578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39" descr="Picture 3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19316" y="5130320"/>
            <a:ext cx="749751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66" descr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91635" y="5282089"/>
            <a:ext cx="941534" cy="201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40" y="5235928"/>
            <a:ext cx="1280000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6395" y="5244219"/>
            <a:ext cx="7578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6395" y="2300309"/>
            <a:ext cx="7578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37" descr="Picture 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815804" y="3290585"/>
            <a:ext cx="376014" cy="37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6395" y="3309411"/>
            <a:ext cx="7578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72" descr="Picture 7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48037" y="4369048"/>
            <a:ext cx="511545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15" descr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6395" y="4298927"/>
            <a:ext cx="7578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74" descr="Picture 74"/>
          <p:cNvPicPr>
            <a:picLocks noChangeAspect="1"/>
          </p:cNvPicPr>
          <p:nvPr/>
        </p:nvPicPr>
        <p:blipFill>
          <a:blip r:embed="rId23"/>
          <a:srcRect t="26683" b="31387"/>
          <a:stretch>
            <a:fillRect/>
          </a:stretch>
        </p:blipFill>
        <p:spPr>
          <a:xfrm>
            <a:off x="3039628" y="4201528"/>
            <a:ext cx="1080000" cy="25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75" descr="Picture 75"/>
          <p:cNvPicPr>
            <a:picLocks noChangeAspect="1"/>
          </p:cNvPicPr>
          <p:nvPr/>
        </p:nvPicPr>
        <p:blipFill>
          <a:blip r:embed="rId23"/>
          <a:srcRect t="26683" b="31387"/>
          <a:stretch>
            <a:fillRect/>
          </a:stretch>
        </p:blipFill>
        <p:spPr>
          <a:xfrm>
            <a:off x="3026280" y="5126877"/>
            <a:ext cx="1080001" cy="25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76" descr="Picture 76"/>
          <p:cNvPicPr>
            <a:picLocks noChangeAspect="1"/>
          </p:cNvPicPr>
          <p:nvPr/>
        </p:nvPicPr>
        <p:blipFill>
          <a:blip r:embed="rId23"/>
          <a:srcRect t="26683" b="31387"/>
          <a:stretch>
            <a:fillRect/>
          </a:stretch>
        </p:blipFill>
        <p:spPr>
          <a:xfrm>
            <a:off x="6808930" y="4250003"/>
            <a:ext cx="1080001" cy="25962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6" name="Star: 5 Points 16"/>
          <p:cNvSpPr/>
          <p:nvPr/>
        </p:nvSpPr>
        <p:spPr>
          <a:xfrm>
            <a:off x="9508690" y="4162716"/>
            <a:ext cx="216001" cy="2160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solidFill>
              <a:srgbClr val="7E010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Star: 5 Points 80"/>
          <p:cNvSpPr/>
          <p:nvPr/>
        </p:nvSpPr>
        <p:spPr>
          <a:xfrm>
            <a:off x="6548450" y="6347902"/>
            <a:ext cx="216001" cy="2160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solidFill>
              <a:srgbClr val="7E010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TextBox 17"/>
          <p:cNvSpPr txBox="1"/>
          <p:nvPr/>
        </p:nvSpPr>
        <p:spPr>
          <a:xfrm>
            <a:off x="6853976" y="6317403"/>
            <a:ext cx="2179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Fund based in Eastern country</a:t>
            </a:r>
          </a:p>
        </p:txBody>
      </p:sp>
      <p:sp>
        <p:nvSpPr>
          <p:cNvPr id="249" name="Star: 5 Points 82"/>
          <p:cNvSpPr/>
          <p:nvPr/>
        </p:nvSpPr>
        <p:spPr>
          <a:xfrm>
            <a:off x="5764141" y="5068272"/>
            <a:ext cx="216001" cy="2160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solidFill>
              <a:srgbClr val="7E010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: Rounded Corners 29"/>
          <p:cNvSpPr/>
          <p:nvPr/>
        </p:nvSpPr>
        <p:spPr>
          <a:xfrm>
            <a:off x="2055945" y="3864642"/>
            <a:ext cx="2088001" cy="804560"/>
          </a:xfrm>
          <a:prstGeom prst="roundRect">
            <a:avLst>
              <a:gd name="adj" fmla="val 21415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657223" y="499532"/>
            <a:ext cx="11056844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Emerging DeFi investors in the East</a:t>
            </a:r>
          </a:p>
        </p:txBody>
      </p:sp>
      <p:sp>
        <p:nvSpPr>
          <p:cNvPr id="253" name="ee4pFootnotes"/>
          <p:cNvSpPr txBox="1"/>
          <p:nvPr/>
        </p:nvSpPr>
        <p:spPr>
          <a:xfrm>
            <a:off x="615442" y="6482136"/>
            <a:ext cx="1032503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808080"/>
                </a:solidFill>
              </a:defRPr>
            </a:lvl1pPr>
          </a:lstStyle>
          <a:p>
            <a:r>
              <a:t>Source: Crunchbase, Craft.co</a:t>
            </a:r>
          </a:p>
        </p:txBody>
      </p:sp>
      <p:sp>
        <p:nvSpPr>
          <p:cNvPr id="254" name="Rectangle: Rounded Corners 13"/>
          <p:cNvSpPr/>
          <p:nvPr/>
        </p:nvSpPr>
        <p:spPr>
          <a:xfrm>
            <a:off x="2055945" y="2407306"/>
            <a:ext cx="2088001" cy="937107"/>
          </a:xfrm>
          <a:prstGeom prst="roundRect">
            <a:avLst>
              <a:gd name="adj" fmla="val 19849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Rectangle: Rounded Corners 30"/>
          <p:cNvSpPr/>
          <p:nvPr/>
        </p:nvSpPr>
        <p:spPr>
          <a:xfrm>
            <a:off x="2055945" y="5062578"/>
            <a:ext cx="2088001" cy="804559"/>
          </a:xfrm>
          <a:prstGeom prst="roundRect">
            <a:avLst>
              <a:gd name="adj" fmla="val 11186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Rectangle: Rounded Corners 31"/>
          <p:cNvSpPr/>
          <p:nvPr/>
        </p:nvSpPr>
        <p:spPr>
          <a:xfrm>
            <a:off x="5915126" y="2318211"/>
            <a:ext cx="2088001" cy="1034759"/>
          </a:xfrm>
          <a:prstGeom prst="roundRect">
            <a:avLst>
              <a:gd name="adj" fmla="val 8698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Rectangle: Rounded Corners 33"/>
          <p:cNvSpPr/>
          <p:nvPr/>
        </p:nvSpPr>
        <p:spPr>
          <a:xfrm>
            <a:off x="5913710" y="3864642"/>
            <a:ext cx="2090833" cy="804560"/>
          </a:xfrm>
          <a:prstGeom prst="roundRect">
            <a:avLst>
              <a:gd name="adj" fmla="val 1120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Rectangle: Rounded Corners 34"/>
          <p:cNvSpPr/>
          <p:nvPr/>
        </p:nvSpPr>
        <p:spPr>
          <a:xfrm>
            <a:off x="5915126" y="5005245"/>
            <a:ext cx="2088001" cy="823148"/>
          </a:xfrm>
          <a:prstGeom prst="roundRect">
            <a:avLst>
              <a:gd name="adj" fmla="val 10934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Rectangle: Rounded Corners 35"/>
          <p:cNvSpPr/>
          <p:nvPr/>
        </p:nvSpPr>
        <p:spPr>
          <a:xfrm>
            <a:off x="9626065" y="5057154"/>
            <a:ext cx="2088001" cy="770130"/>
          </a:xfrm>
          <a:prstGeom prst="roundRect">
            <a:avLst>
              <a:gd name="adj" fmla="val 11687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Rectangle: Rounded Corners 36"/>
          <p:cNvSpPr/>
          <p:nvPr/>
        </p:nvSpPr>
        <p:spPr>
          <a:xfrm>
            <a:off x="9599039" y="2238923"/>
            <a:ext cx="2088001" cy="1034760"/>
          </a:xfrm>
          <a:prstGeom prst="roundRect">
            <a:avLst>
              <a:gd name="adj" fmla="val 8698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Rectangle: Rounded Corners 38"/>
          <p:cNvSpPr/>
          <p:nvPr/>
        </p:nvSpPr>
        <p:spPr>
          <a:xfrm>
            <a:off x="9599039" y="3883155"/>
            <a:ext cx="2088001" cy="869305"/>
          </a:xfrm>
          <a:prstGeom prst="roundRect">
            <a:avLst>
              <a:gd name="adj" fmla="val 1035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91" y="2498991"/>
            <a:ext cx="1229999" cy="34593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64" name="TextBox 17"/>
          <p:cNvSpPr txBox="1"/>
          <p:nvPr/>
        </p:nvSpPr>
        <p:spPr>
          <a:xfrm>
            <a:off x="6853976" y="6317403"/>
            <a:ext cx="2179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Fund based in Eastern country</a:t>
            </a:r>
          </a:p>
        </p:txBody>
      </p:sp>
      <p:pic>
        <p:nvPicPr>
          <p:cNvPr id="265" name="iosg.png" descr="ios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08" y="5260042"/>
            <a:ext cx="1279923" cy="385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dhvc.png" descr="dhvc.png"/>
          <p:cNvPicPr>
            <a:picLocks noChangeAspect="1"/>
          </p:cNvPicPr>
          <p:nvPr/>
        </p:nvPicPr>
        <p:blipFill>
          <a:blip r:embed="rId4"/>
          <a:srcRect t="5664"/>
          <a:stretch>
            <a:fillRect/>
          </a:stretch>
        </p:blipFill>
        <p:spPr>
          <a:xfrm>
            <a:off x="8178813" y="2164452"/>
            <a:ext cx="1345215" cy="1269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logo-fbg.png" descr="logo-f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115" y="2621434"/>
            <a:ext cx="1383749" cy="345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cmbi.png" descr="cmb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22" y="3978848"/>
            <a:ext cx="1404041" cy="542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dforce-color.png" descr="dforce-col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6678" y="4105459"/>
            <a:ext cx="1206534" cy="335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DDEX - Black.png" descr="DDEX - Bla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3039" y="2872296"/>
            <a:ext cx="1080001" cy="261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nz.png" descr="snz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3958" y="4024396"/>
            <a:ext cx="734251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q.jpg" descr="sq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2727" y="5235928"/>
            <a:ext cx="457859" cy="45785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tangle 10"/>
          <p:cNvSpPr txBox="1"/>
          <p:nvPr/>
        </p:nvSpPr>
        <p:spPr>
          <a:xfrm>
            <a:off x="461225" y="5171222"/>
            <a:ext cx="962780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/>
            </a:pPr>
            <a:r>
              <a:t>Sequoia </a:t>
            </a:r>
          </a:p>
          <a:p>
            <a:pPr algn="r">
              <a:defRPr sz="1600"/>
            </a:pPr>
            <a:r>
              <a:t>China</a:t>
            </a:r>
          </a:p>
        </p:txBody>
      </p:sp>
      <p:pic>
        <p:nvPicPr>
          <p:cNvPr id="274" name="spartan.png" descr="sparta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5581" y="4951762"/>
            <a:ext cx="842693" cy="913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0659" y="5296258"/>
            <a:ext cx="1635718" cy="241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46" descr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4307" y="4358139"/>
            <a:ext cx="864001" cy="2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829" y="3938485"/>
            <a:ext cx="1280000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76" descr="Picture 76"/>
          <p:cNvPicPr>
            <a:picLocks noChangeAspect="1"/>
          </p:cNvPicPr>
          <p:nvPr/>
        </p:nvPicPr>
        <p:blipFill>
          <a:blip r:embed="rId14"/>
          <a:srcRect t="26683" b="31387"/>
          <a:stretch>
            <a:fillRect/>
          </a:stretch>
        </p:blipFill>
        <p:spPr>
          <a:xfrm>
            <a:off x="9976310" y="2419208"/>
            <a:ext cx="1439842" cy="346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DDEX - Black.png" descr="DDEX - Bla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190" y="2938450"/>
            <a:ext cx="1080001" cy="261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4532" y="4063152"/>
            <a:ext cx="1129317" cy="374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ngcc.png" descr="ngcc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4537" y="3905199"/>
            <a:ext cx="1317105" cy="53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helis (1).png" descr="helis (1)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1032" y="4010307"/>
            <a:ext cx="1229999" cy="61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2301570367827_.pic.jpg" descr="2301570367827_.pic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13511" y="4390779"/>
            <a:ext cx="624113" cy="18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2301570367827_.pic.jpg" descr="2301570367827_.pic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8009" y="5310263"/>
            <a:ext cx="624114" cy="18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loq.png" descr="bloq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1393" y="2896628"/>
            <a:ext cx="1317104" cy="315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2301570367827_.pic.jpg" descr="2301570367827_.pic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7888" y="2595509"/>
            <a:ext cx="624114" cy="18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2201570367647_.pic.jpg" descr="2201570367647_.pic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29852" y="5189430"/>
            <a:ext cx="740186" cy="66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2201570367647_.pic.jpg" descr="2201570367647_.pic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85938" y="2532879"/>
            <a:ext cx="740186" cy="666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2411570369556_.pic_hd.jpg" descr="2411570369556_.pic_hd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9223" y="2596131"/>
            <a:ext cx="1467839" cy="457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657223" y="499532"/>
            <a:ext cx="10772776" cy="1100977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Clear potential for wider adoption in East</a:t>
            </a:r>
          </a:p>
        </p:txBody>
      </p:sp>
      <p:sp>
        <p:nvSpPr>
          <p:cNvPr id="292" name="ee4pFootnotes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defRPr sz="1000">
                <a:solidFill>
                  <a:srgbClr val="808080"/>
                </a:solidFill>
              </a:defRPr>
            </a:pPr>
            <a:r>
              <a:t>Source: Intotheblock, SimilarWeb (October 5</a:t>
            </a:r>
            <a:r>
              <a:rPr baseline="30000"/>
              <a:t>th</a:t>
            </a:r>
            <a:r>
              <a:t>, 2019)</a:t>
            </a:r>
          </a:p>
        </p:txBody>
      </p:sp>
      <p:graphicFrame>
        <p:nvGraphicFramePr>
          <p:cNvPr id="293" name="Table 30"/>
          <p:cNvGraphicFramePr/>
          <p:nvPr/>
        </p:nvGraphicFramePr>
        <p:xfrm>
          <a:off x="657223" y="2348724"/>
          <a:ext cx="6330315" cy="37632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6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Project</a:t>
                      </a:r>
                    </a:p>
                  </a:txBody>
                  <a:tcPr marL="45720" marR="45720" horzOverflow="overflow">
                    <a:lnB w="1905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HQ</a:t>
                      </a:r>
                    </a:p>
                  </a:txBody>
                  <a:tcPr marL="45720" marR="45720" horzOverflow="overflow">
                    <a:lnB w="19050">
                      <a:solidFill>
                        <a:schemeClr val="accent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Top 4 Geographies (by web visits)</a:t>
                      </a:r>
                    </a:p>
                  </a:txBody>
                  <a:tcPr marL="45720" marR="45720" horzOverflow="overflow">
                    <a:lnB w="19050">
                      <a:solidFill>
                        <a:schemeClr val="accent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Maker</a:t>
                      </a:r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20% CHN</a:t>
                      </a:r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20% USA</a:t>
                      </a:r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6% GBR</a:t>
                      </a:r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4% DEU</a:t>
                      </a:r>
                    </a:p>
                  </a:txBody>
                  <a:tcPr marL="45720" marR="45720" anchor="ctr" horzOverflow="overflow">
                    <a:lnT w="19050">
                      <a:solidFill>
                        <a:schemeClr val="accent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Compound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21%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15%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12% TWN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7% GBR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Synthetix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18%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17% AUS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6%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6% SVN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InstaDapp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42%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5%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5% IRL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4% CAN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dYdX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30%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25%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5% GBR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5% NLD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Uniswap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27%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8% GBR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7%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6% DEU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Nuo Network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21%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9% NLD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9% MYS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9% GBR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Lightning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19%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10% COL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8% CHN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6% SVK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Bancor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12%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11% SVN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5% RUS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5% IND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/>
                        <a:t>Dharma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38% USA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6% GBR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</a:rPr>
                        <a:t>5% TWN</a:t>
                      </a:r>
                    </a:p>
                  </a:txBody>
                  <a:tcPr marL="45720" marR="4572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5% AUS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4" name="flag_india" descr="flag_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56" y="4780395"/>
            <a:ext cx="360001" cy="239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flag_switzerland" descr="flag_switzerland"/>
          <p:cNvPicPr>
            <a:picLocks noChangeAspect="1"/>
          </p:cNvPicPr>
          <p:nvPr/>
        </p:nvPicPr>
        <p:blipFill>
          <a:blip r:embed="rId3"/>
          <a:srcRect l="2404" r="2368"/>
          <a:stretch>
            <a:fillRect/>
          </a:stretch>
        </p:blipFill>
        <p:spPr>
          <a:xfrm>
            <a:off x="2179956" y="5459726"/>
            <a:ext cx="360001" cy="240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5799721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5120216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4440885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4101374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3082072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flag_usa" descr="flag_usa"/>
          <p:cNvPicPr>
            <a:picLocks noChangeAspect="1"/>
          </p:cNvPicPr>
          <p:nvPr/>
        </p:nvPicPr>
        <p:blipFill>
          <a:blip r:embed="rId4"/>
          <a:srcRect r="20911"/>
          <a:stretch>
            <a:fillRect/>
          </a:stretch>
        </p:blipFill>
        <p:spPr>
          <a:xfrm>
            <a:off x="2179956" y="2742563"/>
            <a:ext cx="360001" cy="2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flag_india" descr="flag_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56" y="3761554"/>
            <a:ext cx="360001" cy="239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flag_australia" descr="flag_australia"/>
          <p:cNvPicPr>
            <a:picLocks noChangeAspect="1"/>
          </p:cNvPicPr>
          <p:nvPr/>
        </p:nvPicPr>
        <p:blipFill>
          <a:blip r:embed="rId5"/>
          <a:srcRect r="19486" b="10937"/>
          <a:stretch>
            <a:fillRect/>
          </a:stretch>
        </p:blipFill>
        <p:spPr>
          <a:xfrm>
            <a:off x="2179956" y="3421583"/>
            <a:ext cx="360001" cy="2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 48"/>
          <p:cNvSpPr/>
          <p:nvPr/>
        </p:nvSpPr>
        <p:spPr>
          <a:xfrm>
            <a:off x="5999031" y="6396735"/>
            <a:ext cx="288001" cy="2258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93939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Rectangle 49"/>
          <p:cNvSpPr/>
          <p:nvPr/>
        </p:nvSpPr>
        <p:spPr>
          <a:xfrm>
            <a:off x="4033072" y="6396735"/>
            <a:ext cx="288001" cy="225854"/>
          </a:xfrm>
          <a:prstGeom prst="rect">
            <a:avLst/>
          </a:prstGeom>
          <a:ln w="12700">
            <a:solidFill>
              <a:srgbClr val="93939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Box 50"/>
          <p:cNvSpPr txBox="1"/>
          <p:nvPr/>
        </p:nvSpPr>
        <p:spPr>
          <a:xfrm>
            <a:off x="6339780" y="6371161"/>
            <a:ext cx="129007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Eastern countries</a:t>
            </a:r>
          </a:p>
        </p:txBody>
      </p:sp>
      <p:sp>
        <p:nvSpPr>
          <p:cNvPr id="307" name="TextBox 51"/>
          <p:cNvSpPr txBox="1"/>
          <p:nvPr/>
        </p:nvSpPr>
        <p:spPr>
          <a:xfrm>
            <a:off x="4318432" y="6371161"/>
            <a:ext cx="132951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Western countries</a:t>
            </a:r>
          </a:p>
        </p:txBody>
      </p:sp>
      <p:sp>
        <p:nvSpPr>
          <p:cNvPr id="308" name="TextBox 53"/>
          <p:cNvSpPr txBox="1"/>
          <p:nvPr/>
        </p:nvSpPr>
        <p:spPr>
          <a:xfrm>
            <a:off x="8150931" y="1739008"/>
            <a:ext cx="338289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/>
            </a:lvl1pPr>
          </a:lstStyle>
          <a:p>
            <a:r>
              <a:t>Plenty of room to increase DeFi adoption in the East</a:t>
            </a:r>
          </a:p>
        </p:txBody>
      </p:sp>
      <p:sp>
        <p:nvSpPr>
          <p:cNvPr id="309" name="TextBox 54"/>
          <p:cNvSpPr txBox="1"/>
          <p:nvPr/>
        </p:nvSpPr>
        <p:spPr>
          <a:xfrm>
            <a:off x="658175" y="1749302"/>
            <a:ext cx="6954206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/>
            </a:lvl1pPr>
          </a:lstStyle>
          <a:p>
            <a:r>
              <a:t>Significant share of users from Eastern countries</a:t>
            </a:r>
          </a:p>
        </p:txBody>
      </p:sp>
      <p:sp>
        <p:nvSpPr>
          <p:cNvPr id="310" name="TextBox 55"/>
          <p:cNvSpPr txBox="1"/>
          <p:nvPr/>
        </p:nvSpPr>
        <p:spPr>
          <a:xfrm>
            <a:off x="8206740" y="2743200"/>
            <a:ext cx="188283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% ETH trading volume</a:t>
            </a:r>
          </a:p>
        </p:txBody>
      </p:sp>
      <p:graphicFrame>
        <p:nvGraphicFramePr>
          <p:cNvPr id="311" name="Chart 94"/>
          <p:cNvGraphicFramePr/>
          <p:nvPr/>
        </p:nvGraphicFramePr>
        <p:xfrm>
          <a:off x="8912225" y="3554412"/>
          <a:ext cx="2354263" cy="235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2" name="Straight Connector 75"/>
          <p:cNvSpPr/>
          <p:nvPr/>
        </p:nvSpPr>
        <p:spPr>
          <a:xfrm flipH="1">
            <a:off x="9726613" y="5291137"/>
            <a:ext cx="180976" cy="560389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Connector 76"/>
          <p:cNvSpPr/>
          <p:nvPr/>
        </p:nvSpPr>
        <p:spPr>
          <a:xfrm flipV="1">
            <a:off x="10090150" y="3552825"/>
            <a:ext cx="1" cy="588964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Text Placeholder 2"/>
          <p:cNvSpPr txBox="1"/>
          <p:nvPr/>
        </p:nvSpPr>
        <p:spPr>
          <a:xfrm>
            <a:off x="11310938" y="4826943"/>
            <a:ext cx="53221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defTabSz="914400">
              <a:lnSpc>
                <a:spcPct val="85000"/>
              </a:lnSpc>
              <a:defRPr sz="1600">
                <a:solidFill>
                  <a:srgbClr val="242424"/>
                </a:solidFill>
              </a:defRPr>
            </a:pPr>
            <a:r>
              <a:t>  East</a:t>
            </a:r>
          </a:p>
        </p:txBody>
      </p:sp>
      <p:sp>
        <p:nvSpPr>
          <p:cNvPr id="315" name="Text Placeholder 2"/>
          <p:cNvSpPr txBox="1"/>
          <p:nvPr/>
        </p:nvSpPr>
        <p:spPr>
          <a:xfrm>
            <a:off x="8226524" y="4414193"/>
            <a:ext cx="64125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 defTabSz="914400">
              <a:lnSpc>
                <a:spcPct val="85000"/>
              </a:lnSpc>
              <a:defRPr sz="1600">
                <a:solidFill>
                  <a:srgbClr val="242424"/>
                </a:solidFill>
              </a:defRPr>
            </a:pPr>
            <a:r>
              <a:t>West   </a:t>
            </a:r>
          </a:p>
        </p:txBody>
      </p:sp>
      <p:sp>
        <p:nvSpPr>
          <p:cNvPr id="316" name="Text Placeholder 2"/>
          <p:cNvSpPr txBox="1"/>
          <p:nvPr/>
        </p:nvSpPr>
        <p:spPr>
          <a:xfrm>
            <a:off x="10701883" y="4760268"/>
            <a:ext cx="53231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ctr" defTabSz="914400">
              <a:lnSpc>
                <a:spcPct val="85000"/>
              </a:lnSpc>
              <a:defRPr sz="1600">
                <a:solidFill>
                  <a:srgbClr val="FFFFFF"/>
                </a:solidFill>
              </a:defRPr>
            </a:pPr>
            <a:r>
              <a:t>55 % </a:t>
            </a:r>
          </a:p>
        </p:txBody>
      </p:sp>
      <p:sp>
        <p:nvSpPr>
          <p:cNvPr id="317" name="Text Placeholder 2"/>
          <p:cNvSpPr txBox="1"/>
          <p:nvPr/>
        </p:nvSpPr>
        <p:spPr>
          <a:xfrm>
            <a:off x="8947695" y="4482455"/>
            <a:ext cx="53231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ctr" defTabSz="914400">
              <a:lnSpc>
                <a:spcPct val="85000"/>
              </a:lnSpc>
              <a:defRPr sz="1600">
                <a:solidFill>
                  <a:srgbClr val="242424"/>
                </a:solidFill>
              </a:defRPr>
            </a:pPr>
            <a:r>
              <a:t> 45 %</a:t>
            </a:r>
          </a:p>
        </p:txBody>
      </p:sp>
      <p:sp>
        <p:nvSpPr>
          <p:cNvPr id="318" name="Slide Number Placeholder 92"/>
          <p:cNvSpPr txBox="1">
            <a:spLocks noGrp="1"/>
          </p:cNvSpPr>
          <p:nvPr>
            <p:ph type="sldNum" sz="quarter" idx="2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DEDEE0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Metropolit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Metropolit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617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Metropolitan</vt:lpstr>
      <vt:lpstr>DeFi East Meets West</vt:lpstr>
      <vt:lpstr>East vs. West: Myths or Reality?</vt:lpstr>
      <vt:lpstr>East vs. West: Myths or Reality?</vt:lpstr>
      <vt:lpstr>West DeFi ecosystem is 10x larger</vt:lpstr>
      <vt:lpstr>West project ecosystem</vt:lpstr>
      <vt:lpstr>East project ecosystem</vt:lpstr>
      <vt:lpstr>Most key investors in Top 20 Global DeFi projects are based in western countries</vt:lpstr>
      <vt:lpstr>Emerging DeFi investors in the East</vt:lpstr>
      <vt:lpstr>Clear potential for wider adoption in East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East Meets West</dc:title>
  <dc:creator>Tina Zhen</dc:creator>
  <cp:lastModifiedBy>Tina Zhen</cp:lastModifiedBy>
  <cp:revision>3</cp:revision>
  <dcterms:modified xsi:type="dcterms:W3CDTF">2019-10-07T00:14:49Z</dcterms:modified>
</cp:coreProperties>
</file>