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DCBF81-E87F-4C11-B764-31AC05B4E2FE}">
  <a:tblStyle styleId="{F5DCBF81-E87F-4C11-B764-31AC05B4E2F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2DCD4"/>
          </a:solidFill>
        </a:fill>
      </a:tcStyle>
    </a:wholeTbl>
    <a:band1H>
      <a:tcTxStyle/>
    </a:band1H>
    <a:band2H>
      <a:tcTxStyle b="off" i="off"/>
      <a:tcStyle>
        <a:fill>
          <a:solidFill>
            <a:srgbClr val="F1EEE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B9A374FE-FA0B-49D9-A614-2F852873D95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FFFFFF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bba45287_2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64bba45287_2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4bba45287_2_3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64bba45287_2_3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bba45287_2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64bba45287_2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bba45287_2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64bba45287_2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bba45287_2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64bba45287_2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bba45287_2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64bba45287_2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4bba45287_2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64bba45287_2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4bba45287_2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64bba45287_2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4bba45287_2_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64bba45287_2_2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4bba45287_2_2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64bba45287_2_2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2628" y="577850"/>
            <a:ext cx="8086726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>
                <a:solidFill>
                  <a:srgbClr val="000000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00634" y="3155157"/>
            <a:ext cx="6921152" cy="1234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6pPr>
            <a:lvl7pPr indent="-317500" lvl="6" marL="32004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7pPr>
            <a:lvl8pPr indent="-317500" lvl="7" marL="3657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8pPr>
            <a:lvl9pPr indent="-317500" lvl="8" marL="41148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83452" y="4810546"/>
            <a:ext cx="184052" cy="1702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92917" y="374649"/>
            <a:ext cx="8079582" cy="12436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07491" y="1508759"/>
            <a:ext cx="8065295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1pPr>
            <a:lvl2pPr indent="-317500" lvl="1" marL="9144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2pPr>
            <a:lvl3pPr indent="-317500" lvl="2" marL="1371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3pPr>
            <a:lvl4pPr indent="-317500" lvl="3" marL="18288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4pPr>
            <a:lvl5pPr indent="-317500" lvl="4" marL="22860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5pPr>
            <a:lvl6pPr indent="-317500" lvl="5" marL="2743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6pPr>
            <a:lvl7pPr indent="-317500" lvl="6" marL="32004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7pPr>
            <a:lvl8pPr indent="-317500" lvl="7" marL="3657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8pPr>
            <a:lvl9pPr indent="-317500" lvl="8" marL="41148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83452" y="4810546"/>
            <a:ext cx="184052" cy="1702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452628" y="575564"/>
            <a:ext cx="8085583" cy="25168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>
                <a:solidFill>
                  <a:srgbClr val="000000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500634" y="3153156"/>
            <a:ext cx="6919722" cy="1234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6pPr>
            <a:lvl7pPr indent="-317500" lvl="6" marL="32004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7pPr>
            <a:lvl8pPr indent="-317500" lvl="7" marL="3657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8pPr>
            <a:lvl9pPr indent="-317500" lvl="8" marL="41148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83452" y="4810546"/>
            <a:ext cx="184052" cy="1702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486917" y="4064000"/>
            <a:ext cx="8085583" cy="45996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0" y="0"/>
            <a:ext cx="9144000" cy="39982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07491" y="4432301"/>
            <a:ext cx="6922009" cy="4000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6pPr>
            <a:lvl7pPr indent="-317500" lvl="6" marL="32004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7pPr>
            <a:lvl8pPr indent="-317500" lvl="7" marL="3657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8pPr>
            <a:lvl9pPr indent="-317500" lvl="8" marL="41148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400"/>
              <a:buChar char=" 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583452" y="4810546"/>
            <a:ext cx="184052" cy="1702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DEE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92917" y="374649"/>
            <a:ext cx="8079582" cy="12436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07491" y="1508759"/>
            <a:ext cx="8065295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429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83452" y="4810546"/>
            <a:ext cx="184052" cy="1702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46.png"/><Relationship Id="rId13" Type="http://schemas.openxmlformats.org/officeDocument/2006/relationships/image" Target="../media/image18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1.png"/><Relationship Id="rId9" Type="http://schemas.openxmlformats.org/officeDocument/2006/relationships/image" Target="../media/image9.png"/><Relationship Id="rId15" Type="http://schemas.openxmlformats.org/officeDocument/2006/relationships/image" Target="../media/image3.png"/><Relationship Id="rId14" Type="http://schemas.openxmlformats.org/officeDocument/2006/relationships/image" Target="../media/image10.png"/><Relationship Id="rId17" Type="http://schemas.openxmlformats.org/officeDocument/2006/relationships/image" Target="../media/image14.png"/><Relationship Id="rId16" Type="http://schemas.openxmlformats.org/officeDocument/2006/relationships/image" Target="../media/image4.png"/><Relationship Id="rId5" Type="http://schemas.openxmlformats.org/officeDocument/2006/relationships/image" Target="../media/image8.png"/><Relationship Id="rId19" Type="http://schemas.openxmlformats.org/officeDocument/2006/relationships/image" Target="../media/image16.png"/><Relationship Id="rId6" Type="http://schemas.openxmlformats.org/officeDocument/2006/relationships/image" Target="../media/image11.png"/><Relationship Id="rId18" Type="http://schemas.openxmlformats.org/officeDocument/2006/relationships/image" Target="../media/image17.png"/><Relationship Id="rId7" Type="http://schemas.openxmlformats.org/officeDocument/2006/relationships/image" Target="../media/image1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5" Type="http://schemas.openxmlformats.org/officeDocument/2006/relationships/image" Target="../media/image56.png"/><Relationship Id="rId6" Type="http://schemas.openxmlformats.org/officeDocument/2006/relationships/image" Target="../media/image31.png"/><Relationship Id="rId7" Type="http://schemas.openxmlformats.org/officeDocument/2006/relationships/image" Target="../media/image23.png"/><Relationship Id="rId8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22" Type="http://schemas.openxmlformats.org/officeDocument/2006/relationships/image" Target="../media/image4.png"/><Relationship Id="rId21" Type="http://schemas.openxmlformats.org/officeDocument/2006/relationships/image" Target="../media/image10.png"/><Relationship Id="rId24" Type="http://schemas.openxmlformats.org/officeDocument/2006/relationships/image" Target="../media/image6.png"/><Relationship Id="rId23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21.png"/><Relationship Id="rId26" Type="http://schemas.openxmlformats.org/officeDocument/2006/relationships/image" Target="../media/image32.png"/><Relationship Id="rId25" Type="http://schemas.openxmlformats.org/officeDocument/2006/relationships/image" Target="../media/image42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Relationship Id="rId8" Type="http://schemas.openxmlformats.org/officeDocument/2006/relationships/image" Target="../media/image57.png"/><Relationship Id="rId11" Type="http://schemas.openxmlformats.org/officeDocument/2006/relationships/image" Target="../media/image29.png"/><Relationship Id="rId10" Type="http://schemas.openxmlformats.org/officeDocument/2006/relationships/image" Target="../media/image34.png"/><Relationship Id="rId13" Type="http://schemas.openxmlformats.org/officeDocument/2006/relationships/image" Target="../media/image26.png"/><Relationship Id="rId12" Type="http://schemas.openxmlformats.org/officeDocument/2006/relationships/image" Target="../media/image30.png"/><Relationship Id="rId15" Type="http://schemas.openxmlformats.org/officeDocument/2006/relationships/image" Target="../media/image12.png"/><Relationship Id="rId14" Type="http://schemas.openxmlformats.org/officeDocument/2006/relationships/image" Target="../media/image11.png"/><Relationship Id="rId17" Type="http://schemas.openxmlformats.org/officeDocument/2006/relationships/image" Target="../media/image46.png"/><Relationship Id="rId16" Type="http://schemas.openxmlformats.org/officeDocument/2006/relationships/image" Target="../media/image9.png"/><Relationship Id="rId19" Type="http://schemas.openxmlformats.org/officeDocument/2006/relationships/image" Target="../media/image2.png"/><Relationship Id="rId1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48.png"/><Relationship Id="rId22" Type="http://schemas.openxmlformats.org/officeDocument/2006/relationships/image" Target="../media/image51.png"/><Relationship Id="rId21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Relationship Id="rId5" Type="http://schemas.openxmlformats.org/officeDocument/2006/relationships/image" Target="../media/image33.png"/><Relationship Id="rId6" Type="http://schemas.openxmlformats.org/officeDocument/2006/relationships/image" Target="../media/image40.png"/><Relationship Id="rId7" Type="http://schemas.openxmlformats.org/officeDocument/2006/relationships/image" Target="../media/image38.png"/><Relationship Id="rId8" Type="http://schemas.openxmlformats.org/officeDocument/2006/relationships/image" Target="../media/image31.png"/><Relationship Id="rId11" Type="http://schemas.openxmlformats.org/officeDocument/2006/relationships/image" Target="../media/image36.jpg"/><Relationship Id="rId10" Type="http://schemas.openxmlformats.org/officeDocument/2006/relationships/image" Target="../media/image39.png"/><Relationship Id="rId13" Type="http://schemas.openxmlformats.org/officeDocument/2006/relationships/image" Target="../media/image49.png"/><Relationship Id="rId12" Type="http://schemas.openxmlformats.org/officeDocument/2006/relationships/image" Target="../media/image43.png"/><Relationship Id="rId15" Type="http://schemas.openxmlformats.org/officeDocument/2006/relationships/image" Target="../media/image6.png"/><Relationship Id="rId14" Type="http://schemas.openxmlformats.org/officeDocument/2006/relationships/image" Target="../media/image46.png"/><Relationship Id="rId17" Type="http://schemas.openxmlformats.org/officeDocument/2006/relationships/image" Target="../media/image45.png"/><Relationship Id="rId16" Type="http://schemas.openxmlformats.org/officeDocument/2006/relationships/image" Target="../media/image15.png"/><Relationship Id="rId19" Type="http://schemas.openxmlformats.org/officeDocument/2006/relationships/image" Target="../media/image44.png"/><Relationship Id="rId18" Type="http://schemas.openxmlformats.org/officeDocument/2006/relationships/image" Target="../media/image4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0.png"/><Relationship Id="rId4" Type="http://schemas.openxmlformats.org/officeDocument/2006/relationships/image" Target="../media/image53.png"/><Relationship Id="rId5" Type="http://schemas.openxmlformats.org/officeDocument/2006/relationships/image" Target="../media/image52.png"/><Relationship Id="rId6" Type="http://schemas.openxmlformats.org/officeDocument/2006/relationships/image" Target="../media/image55.png"/><Relationship Id="rId7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4294967295" type="ctrTitle"/>
          </p:nvPr>
        </p:nvSpPr>
        <p:spPr>
          <a:xfrm>
            <a:off x="452628" y="577850"/>
            <a:ext cx="8086726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b="0" i="0" lang="zh-CN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 East Meets West</a:t>
            </a:r>
            <a:endParaRPr sz="1100"/>
          </a:p>
        </p:txBody>
      </p:sp>
      <p:sp>
        <p:nvSpPr>
          <p:cNvPr id="76" name="Google Shape;76;p18"/>
          <p:cNvSpPr txBox="1"/>
          <p:nvPr>
            <p:ph idx="4294967295" type="subTitle"/>
          </p:nvPr>
        </p:nvSpPr>
        <p:spPr>
          <a:xfrm>
            <a:off x="500633" y="3155157"/>
            <a:ext cx="7515608" cy="1234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Bird's-eye View of the Emergent Ethereum DeFi Microcosm</a:t>
            </a:r>
            <a:endParaRPr sz="1100"/>
          </a:p>
          <a:p>
            <a:pPr indent="0" lvl="0" marL="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Oct 7, 2019 | Osaka, Japan</a:t>
            </a:r>
            <a:endParaRPr sz="1100"/>
          </a:p>
          <a:p>
            <a:pPr indent="0" lvl="0" marL="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Camila Russo, Founder - The Defiant </a:t>
            </a:r>
            <a:endParaRPr sz="1100"/>
          </a:p>
          <a:p>
            <a:pPr indent="0" lvl="0" marL="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Diane Dai, Founder - CypherJump &amp; DeFi Labs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idx="4294967295" type="ctrTitle"/>
          </p:nvPr>
        </p:nvSpPr>
        <p:spPr>
          <a:xfrm>
            <a:off x="452628" y="577851"/>
            <a:ext cx="8086726" cy="153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Arial"/>
              <a:buNone/>
            </a:pPr>
            <a:r>
              <a:rPr b="0" i="0" lang="zh-CN" sz="54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br>
              <a:rPr b="0" i="0" lang="zh-CN" sz="54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zh-CN" sz="54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 txBox="1"/>
          <p:nvPr>
            <p:ph idx="4294967295" type="subTitle"/>
          </p:nvPr>
        </p:nvSpPr>
        <p:spPr>
          <a:xfrm>
            <a:off x="452628" y="4252437"/>
            <a:ext cx="7515608" cy="1234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i="0" lang="zh-C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Oct 7, 2019 | Osaka, Japan</a:t>
            </a:r>
            <a:endParaRPr sz="1100"/>
          </a:p>
          <a:p>
            <a:pPr indent="0" lvl="0" marL="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i="0" lang="zh-C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Camila Russo, Founder - The Defiant </a:t>
            </a:r>
            <a:endParaRPr sz="1100"/>
          </a:p>
          <a:p>
            <a:pPr indent="0" lvl="0" marL="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i="0" lang="zh-C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Diane Dai, Founder - CypherJump &amp; DeFi Labs</a:t>
            </a:r>
            <a:endParaRPr sz="1100"/>
          </a:p>
        </p:txBody>
      </p:sp>
      <p:sp>
        <p:nvSpPr>
          <p:cNvPr id="374" name="Google Shape;374;p27"/>
          <p:cNvSpPr txBox="1"/>
          <p:nvPr/>
        </p:nvSpPr>
        <p:spPr>
          <a:xfrm>
            <a:off x="546100" y="1381079"/>
            <a:ext cx="4483100" cy="22852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</a:pPr>
            <a:r>
              <a:rPr b="1" i="0" lang="zh-CN" sz="18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Reach us at: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camila@camirusso.com</a:t>
            </a:r>
            <a:endParaRPr b="0" i="0" sz="18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TW: @camirusso</a:t>
            </a:r>
            <a:endParaRPr b="0" i="0" sz="18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thedefiant.substack.com</a:t>
            </a:r>
            <a:endParaRPr b="0" i="0" sz="18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diane@cypherjump</a:t>
            </a:r>
            <a:endParaRPr b="0" i="0" sz="18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TW : @diane_0320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492917" y="374649"/>
            <a:ext cx="8079582" cy="12436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0" i="0" lang="zh-CN" sz="3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East vs. West: Myths or Reality?</a:t>
            </a:r>
            <a:endParaRPr sz="1100"/>
          </a:p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636426" y="4810546"/>
            <a:ext cx="131079" cy="1702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zh-CN" sz="800">
                <a:solidFill>
                  <a:srgbClr val="000000"/>
                </a:solidFill>
              </a:rPr>
              <a:t>‹#›</a:t>
            </a:fld>
            <a:endParaRPr sz="1100"/>
          </a:p>
        </p:txBody>
      </p:sp>
      <p:sp>
        <p:nvSpPr>
          <p:cNvPr id="83" name="Google Shape;83;p19"/>
          <p:cNvSpPr txBox="1"/>
          <p:nvPr/>
        </p:nvSpPr>
        <p:spPr>
          <a:xfrm>
            <a:off x="3315413" y="1539700"/>
            <a:ext cx="4891327" cy="7195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C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“It seems like most of DeFi is happening in the West, but maybe there’s a whole new world of projects in Asia that we don’t know about.”</a:t>
            </a:r>
            <a:endParaRPr sz="1100"/>
          </a:p>
        </p:txBody>
      </p:sp>
      <p:sp>
        <p:nvSpPr>
          <p:cNvPr id="84" name="Google Shape;84;p19"/>
          <p:cNvSpPr txBox="1"/>
          <p:nvPr/>
        </p:nvSpPr>
        <p:spPr>
          <a:xfrm>
            <a:off x="3315412" y="2625696"/>
            <a:ext cx="5365673" cy="5004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C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“Most DeFi users come from Western countries, while Eastern users are more concentrated in centralized products.”</a:t>
            </a:r>
            <a:endParaRPr sz="1100"/>
          </a:p>
        </p:txBody>
      </p:sp>
      <p:sp>
        <p:nvSpPr>
          <p:cNvPr id="85" name="Google Shape;85;p19"/>
          <p:cNvSpPr txBox="1"/>
          <p:nvPr/>
        </p:nvSpPr>
        <p:spPr>
          <a:xfrm>
            <a:off x="3328881" y="3661920"/>
            <a:ext cx="4891327" cy="281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C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“There are few Asia-based investors focusing on DeFi”</a:t>
            </a:r>
            <a:endParaRPr sz="1100"/>
          </a:p>
        </p:txBody>
      </p:sp>
      <p:grpSp>
        <p:nvGrpSpPr>
          <p:cNvPr id="86" name="Google Shape;86;p19"/>
          <p:cNvGrpSpPr/>
          <p:nvPr/>
        </p:nvGrpSpPr>
        <p:grpSpPr>
          <a:xfrm>
            <a:off x="2450591" y="1603423"/>
            <a:ext cx="517209" cy="489778"/>
            <a:chOff x="0" y="0"/>
            <a:chExt cx="689610" cy="653035"/>
          </a:xfrm>
        </p:grpSpPr>
        <p:sp>
          <p:nvSpPr>
            <p:cNvPr id="87" name="Google Shape;87;p19"/>
            <p:cNvSpPr/>
            <p:nvPr/>
          </p:nvSpPr>
          <p:spPr>
            <a:xfrm>
              <a:off x="0" y="163615"/>
              <a:ext cx="689610" cy="489420"/>
            </a:xfrm>
            <a:custGeom>
              <a:rect b="b" l="l" r="r" t="t"/>
              <a:pathLst>
                <a:path extrusionOk="0" h="21584" w="21600">
                  <a:moveTo>
                    <a:pt x="21354" y="19315"/>
                  </a:moveTo>
                  <a:cubicBezTo>
                    <a:pt x="20504" y="19315"/>
                    <a:pt x="20504" y="19315"/>
                    <a:pt x="20504" y="19315"/>
                  </a:cubicBezTo>
                  <a:cubicBezTo>
                    <a:pt x="20504" y="18732"/>
                    <a:pt x="20504" y="18732"/>
                    <a:pt x="20504" y="18732"/>
                  </a:cubicBezTo>
                  <a:cubicBezTo>
                    <a:pt x="20504" y="18543"/>
                    <a:pt x="20393" y="18386"/>
                    <a:pt x="20258" y="18386"/>
                  </a:cubicBezTo>
                  <a:cubicBezTo>
                    <a:pt x="1342" y="18386"/>
                    <a:pt x="1342" y="18386"/>
                    <a:pt x="1342" y="18386"/>
                  </a:cubicBezTo>
                  <a:cubicBezTo>
                    <a:pt x="1207" y="18386"/>
                    <a:pt x="1096" y="18543"/>
                    <a:pt x="1096" y="18732"/>
                  </a:cubicBezTo>
                  <a:cubicBezTo>
                    <a:pt x="1096" y="19315"/>
                    <a:pt x="1096" y="19315"/>
                    <a:pt x="1096" y="19315"/>
                  </a:cubicBezTo>
                  <a:cubicBezTo>
                    <a:pt x="246" y="19315"/>
                    <a:pt x="246" y="19315"/>
                    <a:pt x="246" y="19315"/>
                  </a:cubicBezTo>
                  <a:cubicBezTo>
                    <a:pt x="101" y="19315"/>
                    <a:pt x="0" y="19473"/>
                    <a:pt x="0" y="19662"/>
                  </a:cubicBezTo>
                  <a:cubicBezTo>
                    <a:pt x="0" y="21237"/>
                    <a:pt x="0" y="21237"/>
                    <a:pt x="0" y="21237"/>
                  </a:cubicBezTo>
                  <a:cubicBezTo>
                    <a:pt x="0" y="21426"/>
                    <a:pt x="101" y="21584"/>
                    <a:pt x="246" y="21584"/>
                  </a:cubicBezTo>
                  <a:cubicBezTo>
                    <a:pt x="21354" y="21584"/>
                    <a:pt x="21354" y="21584"/>
                    <a:pt x="21354" y="21584"/>
                  </a:cubicBezTo>
                  <a:cubicBezTo>
                    <a:pt x="21499" y="21584"/>
                    <a:pt x="21600" y="21426"/>
                    <a:pt x="21600" y="21237"/>
                  </a:cubicBezTo>
                  <a:cubicBezTo>
                    <a:pt x="21600" y="19662"/>
                    <a:pt x="21600" y="19662"/>
                    <a:pt x="21600" y="19662"/>
                  </a:cubicBezTo>
                  <a:cubicBezTo>
                    <a:pt x="21600" y="19473"/>
                    <a:pt x="21499" y="19315"/>
                    <a:pt x="21354" y="19315"/>
                  </a:cubicBezTo>
                  <a:close/>
                  <a:moveTo>
                    <a:pt x="20258" y="17693"/>
                  </a:moveTo>
                  <a:cubicBezTo>
                    <a:pt x="19766" y="17693"/>
                    <a:pt x="19766" y="17693"/>
                    <a:pt x="19766" y="17693"/>
                  </a:cubicBezTo>
                  <a:cubicBezTo>
                    <a:pt x="19766" y="3686"/>
                    <a:pt x="19766" y="3686"/>
                    <a:pt x="19766" y="3686"/>
                  </a:cubicBezTo>
                  <a:cubicBezTo>
                    <a:pt x="14333" y="3686"/>
                    <a:pt x="14333" y="3686"/>
                    <a:pt x="14333" y="3686"/>
                  </a:cubicBezTo>
                  <a:cubicBezTo>
                    <a:pt x="14311" y="3686"/>
                    <a:pt x="14277" y="3686"/>
                    <a:pt x="14255" y="3671"/>
                  </a:cubicBezTo>
                  <a:cubicBezTo>
                    <a:pt x="8139" y="819"/>
                    <a:pt x="8139" y="819"/>
                    <a:pt x="8139" y="819"/>
                  </a:cubicBezTo>
                  <a:cubicBezTo>
                    <a:pt x="8139" y="3308"/>
                    <a:pt x="8139" y="3308"/>
                    <a:pt x="8139" y="3308"/>
                  </a:cubicBezTo>
                  <a:cubicBezTo>
                    <a:pt x="8139" y="3419"/>
                    <a:pt x="8106" y="3529"/>
                    <a:pt x="8039" y="3592"/>
                  </a:cubicBezTo>
                  <a:cubicBezTo>
                    <a:pt x="7971" y="3655"/>
                    <a:pt x="7893" y="3671"/>
                    <a:pt x="7815" y="3639"/>
                  </a:cubicBezTo>
                  <a:cubicBezTo>
                    <a:pt x="1811" y="819"/>
                    <a:pt x="1811" y="819"/>
                    <a:pt x="1811" y="819"/>
                  </a:cubicBezTo>
                  <a:cubicBezTo>
                    <a:pt x="1811" y="17693"/>
                    <a:pt x="1811" y="17693"/>
                    <a:pt x="1811" y="17693"/>
                  </a:cubicBezTo>
                  <a:cubicBezTo>
                    <a:pt x="1319" y="17693"/>
                    <a:pt x="1319" y="17693"/>
                    <a:pt x="1319" y="17693"/>
                  </a:cubicBezTo>
                  <a:cubicBezTo>
                    <a:pt x="1319" y="346"/>
                    <a:pt x="1319" y="346"/>
                    <a:pt x="1319" y="346"/>
                  </a:cubicBezTo>
                  <a:cubicBezTo>
                    <a:pt x="1319" y="236"/>
                    <a:pt x="1353" y="126"/>
                    <a:pt x="1420" y="63"/>
                  </a:cubicBezTo>
                  <a:cubicBezTo>
                    <a:pt x="1487" y="0"/>
                    <a:pt x="1565" y="-16"/>
                    <a:pt x="1643" y="16"/>
                  </a:cubicBezTo>
                  <a:cubicBezTo>
                    <a:pt x="7647" y="2836"/>
                    <a:pt x="7647" y="2836"/>
                    <a:pt x="7647" y="2836"/>
                  </a:cubicBezTo>
                  <a:cubicBezTo>
                    <a:pt x="7647" y="346"/>
                    <a:pt x="7647" y="346"/>
                    <a:pt x="7647" y="346"/>
                  </a:cubicBezTo>
                  <a:cubicBezTo>
                    <a:pt x="7647" y="236"/>
                    <a:pt x="7681" y="126"/>
                    <a:pt x="7748" y="63"/>
                  </a:cubicBezTo>
                  <a:cubicBezTo>
                    <a:pt x="7815" y="0"/>
                    <a:pt x="7893" y="-16"/>
                    <a:pt x="7971" y="16"/>
                  </a:cubicBezTo>
                  <a:cubicBezTo>
                    <a:pt x="14378" y="2993"/>
                    <a:pt x="14378" y="2993"/>
                    <a:pt x="14378" y="2993"/>
                  </a:cubicBezTo>
                  <a:cubicBezTo>
                    <a:pt x="20012" y="2993"/>
                    <a:pt x="20012" y="2993"/>
                    <a:pt x="20012" y="2993"/>
                  </a:cubicBezTo>
                  <a:cubicBezTo>
                    <a:pt x="20147" y="2993"/>
                    <a:pt x="20258" y="3151"/>
                    <a:pt x="20258" y="3340"/>
                  </a:cubicBezTo>
                  <a:lnTo>
                    <a:pt x="20258" y="17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85725" y="0"/>
              <a:ext cx="533455" cy="543688"/>
            </a:xfrm>
            <a:custGeom>
              <a:rect b="b" l="l" r="r" t="t"/>
              <a:pathLst>
                <a:path extrusionOk="0" h="21600" w="21587">
                  <a:moveTo>
                    <a:pt x="20893" y="213"/>
                  </a:moveTo>
                  <a:cubicBezTo>
                    <a:pt x="21586" y="8331"/>
                    <a:pt x="21586" y="8331"/>
                    <a:pt x="21586" y="8331"/>
                  </a:cubicBezTo>
                  <a:cubicBezTo>
                    <a:pt x="21600" y="8458"/>
                    <a:pt x="21484" y="8572"/>
                    <a:pt x="21355" y="8572"/>
                  </a:cubicBezTo>
                  <a:cubicBezTo>
                    <a:pt x="16994" y="8572"/>
                    <a:pt x="16994" y="8572"/>
                    <a:pt x="16994" y="8572"/>
                  </a:cubicBezTo>
                  <a:cubicBezTo>
                    <a:pt x="16850" y="8572"/>
                    <a:pt x="16749" y="8458"/>
                    <a:pt x="16763" y="8331"/>
                  </a:cubicBezTo>
                  <a:cubicBezTo>
                    <a:pt x="17456" y="213"/>
                    <a:pt x="17456" y="213"/>
                    <a:pt x="17456" y="213"/>
                  </a:cubicBezTo>
                  <a:cubicBezTo>
                    <a:pt x="17471" y="85"/>
                    <a:pt x="17572" y="0"/>
                    <a:pt x="17687" y="0"/>
                  </a:cubicBezTo>
                  <a:cubicBezTo>
                    <a:pt x="20661" y="0"/>
                    <a:pt x="20661" y="0"/>
                    <a:pt x="20661" y="0"/>
                  </a:cubicBezTo>
                  <a:cubicBezTo>
                    <a:pt x="20777" y="0"/>
                    <a:pt x="20878" y="85"/>
                    <a:pt x="20893" y="213"/>
                  </a:cubicBezTo>
                  <a:close/>
                  <a:moveTo>
                    <a:pt x="2801" y="12986"/>
                  </a:moveTo>
                  <a:cubicBezTo>
                    <a:pt x="2801" y="12233"/>
                    <a:pt x="2180" y="11609"/>
                    <a:pt x="1401" y="11609"/>
                  </a:cubicBezTo>
                  <a:cubicBezTo>
                    <a:pt x="621" y="11609"/>
                    <a:pt x="0" y="12233"/>
                    <a:pt x="0" y="12986"/>
                  </a:cubicBezTo>
                  <a:cubicBezTo>
                    <a:pt x="0" y="13752"/>
                    <a:pt x="621" y="14376"/>
                    <a:pt x="1401" y="14376"/>
                  </a:cubicBezTo>
                  <a:cubicBezTo>
                    <a:pt x="2180" y="14376"/>
                    <a:pt x="2801" y="13752"/>
                    <a:pt x="2801" y="12986"/>
                  </a:cubicBezTo>
                  <a:close/>
                  <a:moveTo>
                    <a:pt x="2166" y="12986"/>
                  </a:moveTo>
                  <a:cubicBezTo>
                    <a:pt x="2166" y="13411"/>
                    <a:pt x="1819" y="13752"/>
                    <a:pt x="1401" y="13752"/>
                  </a:cubicBezTo>
                  <a:cubicBezTo>
                    <a:pt x="982" y="13752"/>
                    <a:pt x="635" y="13411"/>
                    <a:pt x="635" y="12986"/>
                  </a:cubicBezTo>
                  <a:cubicBezTo>
                    <a:pt x="635" y="12574"/>
                    <a:pt x="982" y="12233"/>
                    <a:pt x="1401" y="12233"/>
                  </a:cubicBezTo>
                  <a:cubicBezTo>
                    <a:pt x="1819" y="12233"/>
                    <a:pt x="2166" y="12574"/>
                    <a:pt x="2166" y="12986"/>
                  </a:cubicBezTo>
                  <a:close/>
                  <a:moveTo>
                    <a:pt x="5357" y="14064"/>
                  </a:moveTo>
                  <a:cubicBezTo>
                    <a:pt x="5357" y="11921"/>
                    <a:pt x="5357" y="11921"/>
                    <a:pt x="5357" y="11921"/>
                  </a:cubicBezTo>
                  <a:cubicBezTo>
                    <a:pt x="5357" y="11751"/>
                    <a:pt x="5212" y="11609"/>
                    <a:pt x="5039" y="11609"/>
                  </a:cubicBezTo>
                  <a:cubicBezTo>
                    <a:pt x="4851" y="11609"/>
                    <a:pt x="4721" y="11751"/>
                    <a:pt x="4721" y="11921"/>
                  </a:cubicBezTo>
                  <a:cubicBezTo>
                    <a:pt x="4721" y="14064"/>
                    <a:pt x="4721" y="14064"/>
                    <a:pt x="4721" y="14064"/>
                  </a:cubicBezTo>
                  <a:cubicBezTo>
                    <a:pt x="4721" y="14234"/>
                    <a:pt x="4851" y="14376"/>
                    <a:pt x="5039" y="14376"/>
                  </a:cubicBezTo>
                  <a:cubicBezTo>
                    <a:pt x="5212" y="14376"/>
                    <a:pt x="5357" y="14234"/>
                    <a:pt x="5357" y="14064"/>
                  </a:cubicBezTo>
                  <a:close/>
                  <a:moveTo>
                    <a:pt x="10078" y="12986"/>
                  </a:moveTo>
                  <a:cubicBezTo>
                    <a:pt x="10078" y="12233"/>
                    <a:pt x="9443" y="11609"/>
                    <a:pt x="8663" y="11609"/>
                  </a:cubicBezTo>
                  <a:cubicBezTo>
                    <a:pt x="7883" y="11609"/>
                    <a:pt x="7263" y="12233"/>
                    <a:pt x="7263" y="12986"/>
                  </a:cubicBezTo>
                  <a:cubicBezTo>
                    <a:pt x="7263" y="13752"/>
                    <a:pt x="7883" y="14376"/>
                    <a:pt x="8663" y="14376"/>
                  </a:cubicBezTo>
                  <a:cubicBezTo>
                    <a:pt x="9443" y="14376"/>
                    <a:pt x="10078" y="13752"/>
                    <a:pt x="10078" y="12986"/>
                  </a:cubicBezTo>
                  <a:close/>
                  <a:moveTo>
                    <a:pt x="9443" y="12986"/>
                  </a:moveTo>
                  <a:cubicBezTo>
                    <a:pt x="9443" y="13411"/>
                    <a:pt x="9096" y="13752"/>
                    <a:pt x="8663" y="13752"/>
                  </a:cubicBezTo>
                  <a:cubicBezTo>
                    <a:pt x="8244" y="13752"/>
                    <a:pt x="7898" y="13411"/>
                    <a:pt x="7898" y="12986"/>
                  </a:cubicBezTo>
                  <a:cubicBezTo>
                    <a:pt x="7898" y="12574"/>
                    <a:pt x="8244" y="12233"/>
                    <a:pt x="8663" y="12233"/>
                  </a:cubicBezTo>
                  <a:cubicBezTo>
                    <a:pt x="9096" y="12233"/>
                    <a:pt x="9443" y="12574"/>
                    <a:pt x="9443" y="12986"/>
                  </a:cubicBezTo>
                  <a:close/>
                  <a:moveTo>
                    <a:pt x="12619" y="14064"/>
                  </a:moveTo>
                  <a:cubicBezTo>
                    <a:pt x="12619" y="11921"/>
                    <a:pt x="12619" y="11921"/>
                    <a:pt x="12619" y="11921"/>
                  </a:cubicBezTo>
                  <a:cubicBezTo>
                    <a:pt x="12619" y="11751"/>
                    <a:pt x="12475" y="11609"/>
                    <a:pt x="12302" y="11609"/>
                  </a:cubicBezTo>
                  <a:cubicBezTo>
                    <a:pt x="12128" y="11609"/>
                    <a:pt x="11984" y="11751"/>
                    <a:pt x="11984" y="11921"/>
                  </a:cubicBezTo>
                  <a:cubicBezTo>
                    <a:pt x="11984" y="14064"/>
                    <a:pt x="11984" y="14064"/>
                    <a:pt x="11984" y="14064"/>
                  </a:cubicBezTo>
                  <a:cubicBezTo>
                    <a:pt x="11984" y="14234"/>
                    <a:pt x="12128" y="14376"/>
                    <a:pt x="12302" y="14376"/>
                  </a:cubicBezTo>
                  <a:cubicBezTo>
                    <a:pt x="12475" y="14376"/>
                    <a:pt x="12619" y="14234"/>
                    <a:pt x="12619" y="14064"/>
                  </a:cubicBezTo>
                  <a:close/>
                  <a:moveTo>
                    <a:pt x="16243" y="14064"/>
                  </a:moveTo>
                  <a:cubicBezTo>
                    <a:pt x="16243" y="11921"/>
                    <a:pt x="16243" y="11921"/>
                    <a:pt x="16243" y="11921"/>
                  </a:cubicBezTo>
                  <a:cubicBezTo>
                    <a:pt x="16243" y="11751"/>
                    <a:pt x="16113" y="11609"/>
                    <a:pt x="15926" y="11609"/>
                  </a:cubicBezTo>
                  <a:cubicBezTo>
                    <a:pt x="15752" y="11609"/>
                    <a:pt x="15608" y="11751"/>
                    <a:pt x="15608" y="11921"/>
                  </a:cubicBezTo>
                  <a:cubicBezTo>
                    <a:pt x="15608" y="14064"/>
                    <a:pt x="15608" y="14064"/>
                    <a:pt x="15608" y="14064"/>
                  </a:cubicBezTo>
                  <a:cubicBezTo>
                    <a:pt x="15608" y="14234"/>
                    <a:pt x="15752" y="14376"/>
                    <a:pt x="15926" y="14376"/>
                  </a:cubicBezTo>
                  <a:cubicBezTo>
                    <a:pt x="16113" y="14376"/>
                    <a:pt x="16243" y="14234"/>
                    <a:pt x="16243" y="14064"/>
                  </a:cubicBezTo>
                  <a:close/>
                  <a:moveTo>
                    <a:pt x="2801" y="16604"/>
                  </a:moveTo>
                  <a:cubicBezTo>
                    <a:pt x="2801" y="15838"/>
                    <a:pt x="2180" y="15228"/>
                    <a:pt x="1401" y="15228"/>
                  </a:cubicBezTo>
                  <a:cubicBezTo>
                    <a:pt x="621" y="15228"/>
                    <a:pt x="0" y="15838"/>
                    <a:pt x="0" y="16604"/>
                  </a:cubicBezTo>
                  <a:cubicBezTo>
                    <a:pt x="0" y="17371"/>
                    <a:pt x="621" y="17981"/>
                    <a:pt x="1401" y="17981"/>
                  </a:cubicBezTo>
                  <a:cubicBezTo>
                    <a:pt x="2180" y="17981"/>
                    <a:pt x="2801" y="17371"/>
                    <a:pt x="2801" y="16604"/>
                  </a:cubicBezTo>
                  <a:close/>
                  <a:moveTo>
                    <a:pt x="2166" y="16604"/>
                  </a:moveTo>
                  <a:cubicBezTo>
                    <a:pt x="2166" y="17016"/>
                    <a:pt x="1819" y="17357"/>
                    <a:pt x="1401" y="17357"/>
                  </a:cubicBezTo>
                  <a:cubicBezTo>
                    <a:pt x="982" y="17357"/>
                    <a:pt x="635" y="17016"/>
                    <a:pt x="635" y="16604"/>
                  </a:cubicBezTo>
                  <a:cubicBezTo>
                    <a:pt x="635" y="16193"/>
                    <a:pt x="982" y="15852"/>
                    <a:pt x="1401" y="15852"/>
                  </a:cubicBezTo>
                  <a:cubicBezTo>
                    <a:pt x="1819" y="15852"/>
                    <a:pt x="2166" y="16193"/>
                    <a:pt x="2166" y="16604"/>
                  </a:cubicBezTo>
                  <a:close/>
                  <a:moveTo>
                    <a:pt x="6440" y="16604"/>
                  </a:moveTo>
                  <a:cubicBezTo>
                    <a:pt x="6440" y="15838"/>
                    <a:pt x="5804" y="15228"/>
                    <a:pt x="5039" y="15228"/>
                  </a:cubicBezTo>
                  <a:cubicBezTo>
                    <a:pt x="4259" y="15228"/>
                    <a:pt x="3624" y="15838"/>
                    <a:pt x="3624" y="16604"/>
                  </a:cubicBezTo>
                  <a:cubicBezTo>
                    <a:pt x="3624" y="17371"/>
                    <a:pt x="4259" y="17981"/>
                    <a:pt x="5039" y="17981"/>
                  </a:cubicBezTo>
                  <a:cubicBezTo>
                    <a:pt x="5804" y="17981"/>
                    <a:pt x="6440" y="17371"/>
                    <a:pt x="6440" y="16604"/>
                  </a:cubicBezTo>
                  <a:close/>
                  <a:moveTo>
                    <a:pt x="5804" y="16604"/>
                  </a:moveTo>
                  <a:cubicBezTo>
                    <a:pt x="5804" y="17016"/>
                    <a:pt x="5458" y="17357"/>
                    <a:pt x="5039" y="17357"/>
                  </a:cubicBezTo>
                  <a:cubicBezTo>
                    <a:pt x="4606" y="17357"/>
                    <a:pt x="4259" y="17016"/>
                    <a:pt x="4259" y="16604"/>
                  </a:cubicBezTo>
                  <a:cubicBezTo>
                    <a:pt x="4259" y="16193"/>
                    <a:pt x="4606" y="15852"/>
                    <a:pt x="5039" y="15852"/>
                  </a:cubicBezTo>
                  <a:cubicBezTo>
                    <a:pt x="5458" y="15852"/>
                    <a:pt x="5804" y="16193"/>
                    <a:pt x="5804" y="16604"/>
                  </a:cubicBezTo>
                  <a:close/>
                  <a:moveTo>
                    <a:pt x="13702" y="16604"/>
                  </a:moveTo>
                  <a:cubicBezTo>
                    <a:pt x="13702" y="15838"/>
                    <a:pt x="13081" y="15228"/>
                    <a:pt x="12302" y="15228"/>
                  </a:cubicBezTo>
                  <a:cubicBezTo>
                    <a:pt x="11522" y="15228"/>
                    <a:pt x="10887" y="15838"/>
                    <a:pt x="10887" y="16604"/>
                  </a:cubicBezTo>
                  <a:cubicBezTo>
                    <a:pt x="10887" y="17371"/>
                    <a:pt x="11522" y="17981"/>
                    <a:pt x="12302" y="17981"/>
                  </a:cubicBezTo>
                  <a:cubicBezTo>
                    <a:pt x="13081" y="17981"/>
                    <a:pt x="13702" y="17371"/>
                    <a:pt x="13702" y="16604"/>
                  </a:cubicBezTo>
                  <a:close/>
                  <a:moveTo>
                    <a:pt x="13067" y="16604"/>
                  </a:moveTo>
                  <a:cubicBezTo>
                    <a:pt x="13067" y="17016"/>
                    <a:pt x="12720" y="17357"/>
                    <a:pt x="12302" y="17357"/>
                  </a:cubicBezTo>
                  <a:cubicBezTo>
                    <a:pt x="11868" y="17357"/>
                    <a:pt x="11522" y="17016"/>
                    <a:pt x="11522" y="16604"/>
                  </a:cubicBezTo>
                  <a:cubicBezTo>
                    <a:pt x="11522" y="16193"/>
                    <a:pt x="11868" y="15852"/>
                    <a:pt x="12302" y="15852"/>
                  </a:cubicBezTo>
                  <a:cubicBezTo>
                    <a:pt x="12720" y="15852"/>
                    <a:pt x="13067" y="16193"/>
                    <a:pt x="13067" y="16604"/>
                  </a:cubicBezTo>
                  <a:close/>
                  <a:moveTo>
                    <a:pt x="8981" y="17669"/>
                  </a:moveTo>
                  <a:cubicBezTo>
                    <a:pt x="8981" y="15540"/>
                    <a:pt x="8981" y="15540"/>
                    <a:pt x="8981" y="15540"/>
                  </a:cubicBezTo>
                  <a:cubicBezTo>
                    <a:pt x="8981" y="15356"/>
                    <a:pt x="8836" y="15228"/>
                    <a:pt x="8663" y="15228"/>
                  </a:cubicBezTo>
                  <a:cubicBezTo>
                    <a:pt x="8490" y="15228"/>
                    <a:pt x="8345" y="15356"/>
                    <a:pt x="8345" y="15540"/>
                  </a:cubicBezTo>
                  <a:cubicBezTo>
                    <a:pt x="8345" y="17669"/>
                    <a:pt x="8345" y="17669"/>
                    <a:pt x="8345" y="17669"/>
                  </a:cubicBezTo>
                  <a:cubicBezTo>
                    <a:pt x="8345" y="17853"/>
                    <a:pt x="8490" y="17981"/>
                    <a:pt x="8663" y="17981"/>
                  </a:cubicBezTo>
                  <a:cubicBezTo>
                    <a:pt x="8836" y="17981"/>
                    <a:pt x="8981" y="17853"/>
                    <a:pt x="8981" y="17669"/>
                  </a:cubicBezTo>
                  <a:close/>
                  <a:moveTo>
                    <a:pt x="16243" y="17669"/>
                  </a:moveTo>
                  <a:cubicBezTo>
                    <a:pt x="16243" y="15540"/>
                    <a:pt x="16243" y="15540"/>
                    <a:pt x="16243" y="15540"/>
                  </a:cubicBezTo>
                  <a:cubicBezTo>
                    <a:pt x="16243" y="15356"/>
                    <a:pt x="16113" y="15228"/>
                    <a:pt x="15926" y="15228"/>
                  </a:cubicBezTo>
                  <a:cubicBezTo>
                    <a:pt x="15752" y="15228"/>
                    <a:pt x="15608" y="15356"/>
                    <a:pt x="15608" y="15540"/>
                  </a:cubicBezTo>
                  <a:cubicBezTo>
                    <a:pt x="15608" y="17669"/>
                    <a:pt x="15608" y="17669"/>
                    <a:pt x="15608" y="17669"/>
                  </a:cubicBezTo>
                  <a:cubicBezTo>
                    <a:pt x="15608" y="17853"/>
                    <a:pt x="15752" y="17981"/>
                    <a:pt x="15926" y="17981"/>
                  </a:cubicBezTo>
                  <a:cubicBezTo>
                    <a:pt x="16113" y="17981"/>
                    <a:pt x="16243" y="17853"/>
                    <a:pt x="16243" y="17669"/>
                  </a:cubicBezTo>
                  <a:close/>
                  <a:moveTo>
                    <a:pt x="6440" y="20223"/>
                  </a:moveTo>
                  <a:cubicBezTo>
                    <a:pt x="6440" y="19457"/>
                    <a:pt x="5804" y="18833"/>
                    <a:pt x="5039" y="18833"/>
                  </a:cubicBezTo>
                  <a:cubicBezTo>
                    <a:pt x="4259" y="18833"/>
                    <a:pt x="3624" y="19457"/>
                    <a:pt x="3624" y="20223"/>
                  </a:cubicBezTo>
                  <a:cubicBezTo>
                    <a:pt x="3624" y="20976"/>
                    <a:pt x="4259" y="21600"/>
                    <a:pt x="5039" y="21600"/>
                  </a:cubicBezTo>
                  <a:cubicBezTo>
                    <a:pt x="5804" y="21600"/>
                    <a:pt x="6440" y="20976"/>
                    <a:pt x="6440" y="20223"/>
                  </a:cubicBezTo>
                  <a:close/>
                  <a:moveTo>
                    <a:pt x="5804" y="20223"/>
                  </a:moveTo>
                  <a:cubicBezTo>
                    <a:pt x="5804" y="20635"/>
                    <a:pt x="5458" y="20976"/>
                    <a:pt x="5039" y="20976"/>
                  </a:cubicBezTo>
                  <a:cubicBezTo>
                    <a:pt x="4606" y="20976"/>
                    <a:pt x="4259" y="20635"/>
                    <a:pt x="4259" y="20223"/>
                  </a:cubicBezTo>
                  <a:cubicBezTo>
                    <a:pt x="4259" y="19798"/>
                    <a:pt x="4606" y="19457"/>
                    <a:pt x="5039" y="19457"/>
                  </a:cubicBezTo>
                  <a:cubicBezTo>
                    <a:pt x="5458" y="19457"/>
                    <a:pt x="5804" y="19798"/>
                    <a:pt x="5804" y="20223"/>
                  </a:cubicBezTo>
                  <a:close/>
                  <a:moveTo>
                    <a:pt x="17341" y="20223"/>
                  </a:moveTo>
                  <a:cubicBezTo>
                    <a:pt x="17341" y="19457"/>
                    <a:pt x="16705" y="18833"/>
                    <a:pt x="15926" y="18833"/>
                  </a:cubicBezTo>
                  <a:cubicBezTo>
                    <a:pt x="15160" y="18833"/>
                    <a:pt x="14525" y="19457"/>
                    <a:pt x="14525" y="20223"/>
                  </a:cubicBezTo>
                  <a:cubicBezTo>
                    <a:pt x="14525" y="20976"/>
                    <a:pt x="15160" y="21600"/>
                    <a:pt x="15926" y="21600"/>
                  </a:cubicBezTo>
                  <a:cubicBezTo>
                    <a:pt x="16705" y="21600"/>
                    <a:pt x="17341" y="20976"/>
                    <a:pt x="17341" y="20223"/>
                  </a:cubicBezTo>
                  <a:close/>
                  <a:moveTo>
                    <a:pt x="16705" y="20223"/>
                  </a:moveTo>
                  <a:cubicBezTo>
                    <a:pt x="16705" y="20635"/>
                    <a:pt x="16359" y="20976"/>
                    <a:pt x="15926" y="20976"/>
                  </a:cubicBezTo>
                  <a:cubicBezTo>
                    <a:pt x="15507" y="20976"/>
                    <a:pt x="15160" y="20635"/>
                    <a:pt x="15160" y="20223"/>
                  </a:cubicBezTo>
                  <a:cubicBezTo>
                    <a:pt x="15160" y="19798"/>
                    <a:pt x="15507" y="19457"/>
                    <a:pt x="15926" y="19457"/>
                  </a:cubicBezTo>
                  <a:cubicBezTo>
                    <a:pt x="16359" y="19457"/>
                    <a:pt x="16705" y="19798"/>
                    <a:pt x="16705" y="20223"/>
                  </a:cubicBezTo>
                  <a:close/>
                  <a:moveTo>
                    <a:pt x="8981" y="21288"/>
                  </a:moveTo>
                  <a:cubicBezTo>
                    <a:pt x="8981" y="19145"/>
                    <a:pt x="8981" y="19145"/>
                    <a:pt x="8981" y="19145"/>
                  </a:cubicBezTo>
                  <a:cubicBezTo>
                    <a:pt x="8981" y="18975"/>
                    <a:pt x="8836" y="18833"/>
                    <a:pt x="8663" y="18833"/>
                  </a:cubicBezTo>
                  <a:cubicBezTo>
                    <a:pt x="8490" y="18833"/>
                    <a:pt x="8345" y="18975"/>
                    <a:pt x="8345" y="19145"/>
                  </a:cubicBezTo>
                  <a:cubicBezTo>
                    <a:pt x="8345" y="21288"/>
                    <a:pt x="8345" y="21288"/>
                    <a:pt x="8345" y="21288"/>
                  </a:cubicBezTo>
                  <a:cubicBezTo>
                    <a:pt x="8345" y="21458"/>
                    <a:pt x="8490" y="21600"/>
                    <a:pt x="8663" y="21600"/>
                  </a:cubicBezTo>
                  <a:cubicBezTo>
                    <a:pt x="8836" y="21600"/>
                    <a:pt x="8981" y="21458"/>
                    <a:pt x="8981" y="21288"/>
                  </a:cubicBezTo>
                  <a:close/>
                  <a:moveTo>
                    <a:pt x="1718" y="21288"/>
                  </a:moveTo>
                  <a:cubicBezTo>
                    <a:pt x="1718" y="19145"/>
                    <a:pt x="1718" y="19145"/>
                    <a:pt x="1718" y="19145"/>
                  </a:cubicBezTo>
                  <a:cubicBezTo>
                    <a:pt x="1718" y="18975"/>
                    <a:pt x="1574" y="18833"/>
                    <a:pt x="1401" y="18833"/>
                  </a:cubicBezTo>
                  <a:cubicBezTo>
                    <a:pt x="1227" y="18833"/>
                    <a:pt x="1083" y="18975"/>
                    <a:pt x="1083" y="19145"/>
                  </a:cubicBezTo>
                  <a:cubicBezTo>
                    <a:pt x="1083" y="21288"/>
                    <a:pt x="1083" y="21288"/>
                    <a:pt x="1083" y="21288"/>
                  </a:cubicBezTo>
                  <a:cubicBezTo>
                    <a:pt x="1083" y="21458"/>
                    <a:pt x="1227" y="21600"/>
                    <a:pt x="1401" y="21600"/>
                  </a:cubicBezTo>
                  <a:cubicBezTo>
                    <a:pt x="1574" y="21600"/>
                    <a:pt x="1718" y="21458"/>
                    <a:pt x="1718" y="21288"/>
                  </a:cubicBezTo>
                  <a:close/>
                  <a:moveTo>
                    <a:pt x="12619" y="21288"/>
                  </a:moveTo>
                  <a:cubicBezTo>
                    <a:pt x="12619" y="19145"/>
                    <a:pt x="12619" y="19145"/>
                    <a:pt x="12619" y="19145"/>
                  </a:cubicBezTo>
                  <a:cubicBezTo>
                    <a:pt x="12619" y="18975"/>
                    <a:pt x="12475" y="18833"/>
                    <a:pt x="12302" y="18833"/>
                  </a:cubicBezTo>
                  <a:cubicBezTo>
                    <a:pt x="12128" y="18833"/>
                    <a:pt x="11984" y="18975"/>
                    <a:pt x="11984" y="19145"/>
                  </a:cubicBezTo>
                  <a:cubicBezTo>
                    <a:pt x="11984" y="21288"/>
                    <a:pt x="11984" y="21288"/>
                    <a:pt x="11984" y="21288"/>
                  </a:cubicBezTo>
                  <a:cubicBezTo>
                    <a:pt x="11984" y="21458"/>
                    <a:pt x="12128" y="21600"/>
                    <a:pt x="12302" y="21600"/>
                  </a:cubicBezTo>
                  <a:cubicBezTo>
                    <a:pt x="12475" y="21600"/>
                    <a:pt x="12619" y="21458"/>
                    <a:pt x="12619" y="21288"/>
                  </a:cubicBezTo>
                  <a:close/>
                  <a:moveTo>
                    <a:pt x="19882" y="14064"/>
                  </a:moveTo>
                  <a:cubicBezTo>
                    <a:pt x="19882" y="11921"/>
                    <a:pt x="19882" y="11921"/>
                    <a:pt x="19882" y="11921"/>
                  </a:cubicBezTo>
                  <a:cubicBezTo>
                    <a:pt x="19882" y="11751"/>
                    <a:pt x="19737" y="11609"/>
                    <a:pt x="19564" y="11609"/>
                  </a:cubicBezTo>
                  <a:cubicBezTo>
                    <a:pt x="19391" y="11609"/>
                    <a:pt x="19247" y="11751"/>
                    <a:pt x="19247" y="11921"/>
                  </a:cubicBezTo>
                  <a:cubicBezTo>
                    <a:pt x="19247" y="14064"/>
                    <a:pt x="19247" y="14064"/>
                    <a:pt x="19247" y="14064"/>
                  </a:cubicBezTo>
                  <a:cubicBezTo>
                    <a:pt x="19247" y="14234"/>
                    <a:pt x="19391" y="14376"/>
                    <a:pt x="19564" y="14376"/>
                  </a:cubicBezTo>
                  <a:cubicBezTo>
                    <a:pt x="19737" y="14376"/>
                    <a:pt x="19882" y="14234"/>
                    <a:pt x="19882" y="14064"/>
                  </a:cubicBezTo>
                  <a:close/>
                  <a:moveTo>
                    <a:pt x="20965" y="16604"/>
                  </a:moveTo>
                  <a:cubicBezTo>
                    <a:pt x="20965" y="15838"/>
                    <a:pt x="20344" y="15228"/>
                    <a:pt x="19564" y="15228"/>
                  </a:cubicBezTo>
                  <a:cubicBezTo>
                    <a:pt x="18784" y="15228"/>
                    <a:pt x="18164" y="15838"/>
                    <a:pt x="18164" y="16604"/>
                  </a:cubicBezTo>
                  <a:cubicBezTo>
                    <a:pt x="18164" y="17371"/>
                    <a:pt x="18784" y="17981"/>
                    <a:pt x="19564" y="17981"/>
                  </a:cubicBezTo>
                  <a:cubicBezTo>
                    <a:pt x="20344" y="17981"/>
                    <a:pt x="20965" y="17371"/>
                    <a:pt x="20965" y="16604"/>
                  </a:cubicBezTo>
                  <a:close/>
                  <a:moveTo>
                    <a:pt x="20329" y="16604"/>
                  </a:moveTo>
                  <a:cubicBezTo>
                    <a:pt x="20329" y="17016"/>
                    <a:pt x="19983" y="17357"/>
                    <a:pt x="19564" y="17357"/>
                  </a:cubicBezTo>
                  <a:cubicBezTo>
                    <a:pt x="19145" y="17357"/>
                    <a:pt x="18799" y="17016"/>
                    <a:pt x="18799" y="16604"/>
                  </a:cubicBezTo>
                  <a:cubicBezTo>
                    <a:pt x="18799" y="16193"/>
                    <a:pt x="19145" y="15852"/>
                    <a:pt x="19564" y="15852"/>
                  </a:cubicBezTo>
                  <a:cubicBezTo>
                    <a:pt x="19983" y="15852"/>
                    <a:pt x="20329" y="16193"/>
                    <a:pt x="20329" y="16604"/>
                  </a:cubicBezTo>
                  <a:close/>
                  <a:moveTo>
                    <a:pt x="19882" y="21288"/>
                  </a:moveTo>
                  <a:cubicBezTo>
                    <a:pt x="19882" y="19145"/>
                    <a:pt x="19882" y="19145"/>
                    <a:pt x="19882" y="19145"/>
                  </a:cubicBezTo>
                  <a:cubicBezTo>
                    <a:pt x="19882" y="18975"/>
                    <a:pt x="19737" y="18833"/>
                    <a:pt x="19564" y="18833"/>
                  </a:cubicBezTo>
                  <a:cubicBezTo>
                    <a:pt x="19391" y="18833"/>
                    <a:pt x="19247" y="18975"/>
                    <a:pt x="19247" y="19145"/>
                  </a:cubicBezTo>
                  <a:cubicBezTo>
                    <a:pt x="19247" y="21288"/>
                    <a:pt x="19247" y="21288"/>
                    <a:pt x="19247" y="21288"/>
                  </a:cubicBezTo>
                  <a:cubicBezTo>
                    <a:pt x="19247" y="21458"/>
                    <a:pt x="19391" y="21600"/>
                    <a:pt x="19564" y="21600"/>
                  </a:cubicBezTo>
                  <a:cubicBezTo>
                    <a:pt x="19737" y="21600"/>
                    <a:pt x="19882" y="21458"/>
                    <a:pt x="19882" y="21288"/>
                  </a:cubicBezTo>
                  <a:close/>
                </a:path>
              </a:pathLst>
            </a:custGeom>
            <a:solidFill>
              <a:srgbClr val="4C4A4B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9"/>
          <p:cNvGrpSpPr/>
          <p:nvPr/>
        </p:nvGrpSpPr>
        <p:grpSpPr>
          <a:xfrm>
            <a:off x="2424445" y="2639188"/>
            <a:ext cx="568501" cy="491921"/>
            <a:chOff x="0" y="-1"/>
            <a:chExt cx="758000" cy="655893"/>
          </a:xfrm>
        </p:grpSpPr>
        <p:sp>
          <p:nvSpPr>
            <p:cNvPr id="90" name="Google Shape;90;p19"/>
            <p:cNvSpPr/>
            <p:nvPr/>
          </p:nvSpPr>
          <p:spPr>
            <a:xfrm>
              <a:off x="0" y="-1"/>
              <a:ext cx="758000" cy="655893"/>
            </a:xfrm>
            <a:custGeom>
              <a:rect b="b" l="l" r="r" t="t"/>
              <a:pathLst>
                <a:path extrusionOk="0" h="21600" w="21600">
                  <a:moveTo>
                    <a:pt x="5207" y="5918"/>
                  </a:moveTo>
                  <a:cubicBezTo>
                    <a:pt x="5136" y="5918"/>
                    <a:pt x="5075" y="5894"/>
                    <a:pt x="5034" y="5835"/>
                  </a:cubicBezTo>
                  <a:cubicBezTo>
                    <a:pt x="4688" y="5365"/>
                    <a:pt x="4200" y="5094"/>
                    <a:pt x="3671" y="5094"/>
                  </a:cubicBezTo>
                  <a:cubicBezTo>
                    <a:pt x="3142" y="5094"/>
                    <a:pt x="2644" y="5365"/>
                    <a:pt x="2308" y="5835"/>
                  </a:cubicBezTo>
                  <a:cubicBezTo>
                    <a:pt x="2227" y="5941"/>
                    <a:pt x="2085" y="5953"/>
                    <a:pt x="1993" y="5859"/>
                  </a:cubicBezTo>
                  <a:cubicBezTo>
                    <a:pt x="1902" y="5776"/>
                    <a:pt x="1892" y="5612"/>
                    <a:pt x="1963" y="5494"/>
                  </a:cubicBezTo>
                  <a:cubicBezTo>
                    <a:pt x="2390" y="4918"/>
                    <a:pt x="3010" y="4576"/>
                    <a:pt x="3671" y="4576"/>
                  </a:cubicBezTo>
                  <a:cubicBezTo>
                    <a:pt x="4332" y="4576"/>
                    <a:pt x="4953" y="4918"/>
                    <a:pt x="5369" y="5494"/>
                  </a:cubicBezTo>
                  <a:cubicBezTo>
                    <a:pt x="5451" y="5612"/>
                    <a:pt x="5441" y="5776"/>
                    <a:pt x="5349" y="5859"/>
                  </a:cubicBezTo>
                  <a:cubicBezTo>
                    <a:pt x="5308" y="5906"/>
                    <a:pt x="5247" y="5918"/>
                    <a:pt x="5207" y="5918"/>
                  </a:cubicBezTo>
                  <a:close/>
                  <a:moveTo>
                    <a:pt x="10108" y="5859"/>
                  </a:moveTo>
                  <a:cubicBezTo>
                    <a:pt x="10200" y="5776"/>
                    <a:pt x="10210" y="5612"/>
                    <a:pt x="10129" y="5494"/>
                  </a:cubicBezTo>
                  <a:cubicBezTo>
                    <a:pt x="9712" y="4918"/>
                    <a:pt x="9092" y="4576"/>
                    <a:pt x="8431" y="4576"/>
                  </a:cubicBezTo>
                  <a:cubicBezTo>
                    <a:pt x="7769" y="4576"/>
                    <a:pt x="7149" y="4918"/>
                    <a:pt x="6722" y="5494"/>
                  </a:cubicBezTo>
                  <a:cubicBezTo>
                    <a:pt x="6651" y="5612"/>
                    <a:pt x="6661" y="5776"/>
                    <a:pt x="6753" y="5859"/>
                  </a:cubicBezTo>
                  <a:cubicBezTo>
                    <a:pt x="6844" y="5953"/>
                    <a:pt x="6986" y="5941"/>
                    <a:pt x="7068" y="5835"/>
                  </a:cubicBezTo>
                  <a:cubicBezTo>
                    <a:pt x="7403" y="5365"/>
                    <a:pt x="7902" y="5094"/>
                    <a:pt x="8431" y="5094"/>
                  </a:cubicBezTo>
                  <a:cubicBezTo>
                    <a:pt x="8959" y="5094"/>
                    <a:pt x="9447" y="5365"/>
                    <a:pt x="9793" y="5835"/>
                  </a:cubicBezTo>
                  <a:cubicBezTo>
                    <a:pt x="9834" y="5894"/>
                    <a:pt x="9895" y="5918"/>
                    <a:pt x="9966" y="5918"/>
                  </a:cubicBezTo>
                  <a:cubicBezTo>
                    <a:pt x="10017" y="5918"/>
                    <a:pt x="10068" y="5906"/>
                    <a:pt x="10108" y="5859"/>
                  </a:cubicBezTo>
                  <a:close/>
                  <a:moveTo>
                    <a:pt x="14868" y="5859"/>
                  </a:moveTo>
                  <a:cubicBezTo>
                    <a:pt x="14959" y="5776"/>
                    <a:pt x="14969" y="5612"/>
                    <a:pt x="14898" y="5494"/>
                  </a:cubicBezTo>
                  <a:cubicBezTo>
                    <a:pt x="14471" y="4918"/>
                    <a:pt x="13851" y="4576"/>
                    <a:pt x="13190" y="4576"/>
                  </a:cubicBezTo>
                  <a:cubicBezTo>
                    <a:pt x="12529" y="4576"/>
                    <a:pt x="11908" y="4918"/>
                    <a:pt x="11492" y="5494"/>
                  </a:cubicBezTo>
                  <a:cubicBezTo>
                    <a:pt x="11410" y="5612"/>
                    <a:pt x="11420" y="5776"/>
                    <a:pt x="11512" y="5859"/>
                  </a:cubicBezTo>
                  <a:cubicBezTo>
                    <a:pt x="11614" y="5953"/>
                    <a:pt x="11746" y="5941"/>
                    <a:pt x="11827" y="5835"/>
                  </a:cubicBezTo>
                  <a:cubicBezTo>
                    <a:pt x="12173" y="5365"/>
                    <a:pt x="12661" y="5094"/>
                    <a:pt x="13190" y="5094"/>
                  </a:cubicBezTo>
                  <a:cubicBezTo>
                    <a:pt x="13719" y="5094"/>
                    <a:pt x="14217" y="5365"/>
                    <a:pt x="14553" y="5835"/>
                  </a:cubicBezTo>
                  <a:cubicBezTo>
                    <a:pt x="14593" y="5894"/>
                    <a:pt x="14654" y="5918"/>
                    <a:pt x="14725" y="5918"/>
                  </a:cubicBezTo>
                  <a:cubicBezTo>
                    <a:pt x="14776" y="5918"/>
                    <a:pt x="14827" y="5906"/>
                    <a:pt x="14868" y="5859"/>
                  </a:cubicBezTo>
                  <a:close/>
                  <a:moveTo>
                    <a:pt x="19627" y="5859"/>
                  </a:moveTo>
                  <a:cubicBezTo>
                    <a:pt x="19719" y="5776"/>
                    <a:pt x="19729" y="5612"/>
                    <a:pt x="19658" y="5494"/>
                  </a:cubicBezTo>
                  <a:cubicBezTo>
                    <a:pt x="19231" y="4918"/>
                    <a:pt x="18610" y="4576"/>
                    <a:pt x="17949" y="4576"/>
                  </a:cubicBezTo>
                  <a:cubicBezTo>
                    <a:pt x="17288" y="4576"/>
                    <a:pt x="16668" y="4918"/>
                    <a:pt x="16251" y="5494"/>
                  </a:cubicBezTo>
                  <a:cubicBezTo>
                    <a:pt x="16169" y="5612"/>
                    <a:pt x="16180" y="5776"/>
                    <a:pt x="16271" y="5859"/>
                  </a:cubicBezTo>
                  <a:cubicBezTo>
                    <a:pt x="16373" y="5953"/>
                    <a:pt x="16515" y="5941"/>
                    <a:pt x="16586" y="5835"/>
                  </a:cubicBezTo>
                  <a:cubicBezTo>
                    <a:pt x="16932" y="5365"/>
                    <a:pt x="17420" y="5094"/>
                    <a:pt x="17949" y="5094"/>
                  </a:cubicBezTo>
                  <a:cubicBezTo>
                    <a:pt x="18478" y="5094"/>
                    <a:pt x="18976" y="5365"/>
                    <a:pt x="19312" y="5835"/>
                  </a:cubicBezTo>
                  <a:cubicBezTo>
                    <a:pt x="19353" y="5894"/>
                    <a:pt x="19424" y="5918"/>
                    <a:pt x="19485" y="5918"/>
                  </a:cubicBezTo>
                  <a:cubicBezTo>
                    <a:pt x="19536" y="5918"/>
                    <a:pt x="19586" y="5906"/>
                    <a:pt x="19627" y="5859"/>
                  </a:cubicBezTo>
                  <a:close/>
                  <a:moveTo>
                    <a:pt x="7729" y="3576"/>
                  </a:moveTo>
                  <a:cubicBezTo>
                    <a:pt x="7820" y="3482"/>
                    <a:pt x="7831" y="3318"/>
                    <a:pt x="7749" y="3212"/>
                  </a:cubicBezTo>
                  <a:cubicBezTo>
                    <a:pt x="7332" y="2624"/>
                    <a:pt x="6712" y="2294"/>
                    <a:pt x="6051" y="2294"/>
                  </a:cubicBezTo>
                  <a:cubicBezTo>
                    <a:pt x="5390" y="2294"/>
                    <a:pt x="4769" y="2624"/>
                    <a:pt x="4342" y="3212"/>
                  </a:cubicBezTo>
                  <a:cubicBezTo>
                    <a:pt x="4271" y="3318"/>
                    <a:pt x="4281" y="3482"/>
                    <a:pt x="4373" y="3576"/>
                  </a:cubicBezTo>
                  <a:cubicBezTo>
                    <a:pt x="4464" y="3671"/>
                    <a:pt x="4607" y="3647"/>
                    <a:pt x="4688" y="3541"/>
                  </a:cubicBezTo>
                  <a:cubicBezTo>
                    <a:pt x="5024" y="3082"/>
                    <a:pt x="5522" y="2812"/>
                    <a:pt x="6051" y="2812"/>
                  </a:cubicBezTo>
                  <a:cubicBezTo>
                    <a:pt x="6580" y="2812"/>
                    <a:pt x="7068" y="3082"/>
                    <a:pt x="7414" y="3541"/>
                  </a:cubicBezTo>
                  <a:cubicBezTo>
                    <a:pt x="7454" y="3600"/>
                    <a:pt x="7515" y="3635"/>
                    <a:pt x="7586" y="3635"/>
                  </a:cubicBezTo>
                  <a:cubicBezTo>
                    <a:pt x="7637" y="3635"/>
                    <a:pt x="7688" y="3612"/>
                    <a:pt x="7729" y="3576"/>
                  </a:cubicBezTo>
                  <a:close/>
                  <a:moveTo>
                    <a:pt x="12488" y="3576"/>
                  </a:moveTo>
                  <a:cubicBezTo>
                    <a:pt x="12580" y="3482"/>
                    <a:pt x="12590" y="3318"/>
                    <a:pt x="12508" y="3212"/>
                  </a:cubicBezTo>
                  <a:cubicBezTo>
                    <a:pt x="12092" y="2624"/>
                    <a:pt x="11471" y="2294"/>
                    <a:pt x="10810" y="2294"/>
                  </a:cubicBezTo>
                  <a:cubicBezTo>
                    <a:pt x="10149" y="2294"/>
                    <a:pt x="9529" y="2624"/>
                    <a:pt x="9112" y="3212"/>
                  </a:cubicBezTo>
                  <a:cubicBezTo>
                    <a:pt x="9031" y="3318"/>
                    <a:pt x="9041" y="3482"/>
                    <a:pt x="9132" y="3576"/>
                  </a:cubicBezTo>
                  <a:cubicBezTo>
                    <a:pt x="9234" y="3671"/>
                    <a:pt x="9366" y="3647"/>
                    <a:pt x="9447" y="3541"/>
                  </a:cubicBezTo>
                  <a:cubicBezTo>
                    <a:pt x="9793" y="3082"/>
                    <a:pt x="10281" y="2812"/>
                    <a:pt x="10810" y="2812"/>
                  </a:cubicBezTo>
                  <a:cubicBezTo>
                    <a:pt x="11339" y="2812"/>
                    <a:pt x="11827" y="3082"/>
                    <a:pt x="12173" y="3541"/>
                  </a:cubicBezTo>
                  <a:cubicBezTo>
                    <a:pt x="12214" y="3600"/>
                    <a:pt x="12275" y="3635"/>
                    <a:pt x="12346" y="3635"/>
                  </a:cubicBezTo>
                  <a:cubicBezTo>
                    <a:pt x="12397" y="3635"/>
                    <a:pt x="12447" y="3612"/>
                    <a:pt x="12488" y="3576"/>
                  </a:cubicBezTo>
                  <a:close/>
                  <a:moveTo>
                    <a:pt x="17247" y="3576"/>
                  </a:moveTo>
                  <a:cubicBezTo>
                    <a:pt x="17339" y="3482"/>
                    <a:pt x="17349" y="3318"/>
                    <a:pt x="17278" y="3212"/>
                  </a:cubicBezTo>
                  <a:cubicBezTo>
                    <a:pt x="16851" y="2624"/>
                    <a:pt x="16231" y="2294"/>
                    <a:pt x="15569" y="2294"/>
                  </a:cubicBezTo>
                  <a:cubicBezTo>
                    <a:pt x="14908" y="2294"/>
                    <a:pt x="14288" y="2624"/>
                    <a:pt x="13871" y="3212"/>
                  </a:cubicBezTo>
                  <a:cubicBezTo>
                    <a:pt x="13790" y="3318"/>
                    <a:pt x="13800" y="3482"/>
                    <a:pt x="13892" y="3576"/>
                  </a:cubicBezTo>
                  <a:cubicBezTo>
                    <a:pt x="13993" y="3671"/>
                    <a:pt x="14125" y="3647"/>
                    <a:pt x="14207" y="3541"/>
                  </a:cubicBezTo>
                  <a:cubicBezTo>
                    <a:pt x="14553" y="3082"/>
                    <a:pt x="15041" y="2812"/>
                    <a:pt x="15569" y="2812"/>
                  </a:cubicBezTo>
                  <a:cubicBezTo>
                    <a:pt x="16098" y="2812"/>
                    <a:pt x="16597" y="3082"/>
                    <a:pt x="16932" y="3541"/>
                  </a:cubicBezTo>
                  <a:cubicBezTo>
                    <a:pt x="16973" y="3600"/>
                    <a:pt x="17034" y="3635"/>
                    <a:pt x="17105" y="3635"/>
                  </a:cubicBezTo>
                  <a:cubicBezTo>
                    <a:pt x="17156" y="3635"/>
                    <a:pt x="17207" y="3612"/>
                    <a:pt x="17247" y="3576"/>
                  </a:cubicBezTo>
                  <a:close/>
                  <a:moveTo>
                    <a:pt x="10108" y="1282"/>
                  </a:moveTo>
                  <a:cubicBezTo>
                    <a:pt x="10200" y="1188"/>
                    <a:pt x="10210" y="1035"/>
                    <a:pt x="10129" y="918"/>
                  </a:cubicBezTo>
                  <a:cubicBezTo>
                    <a:pt x="9712" y="341"/>
                    <a:pt x="9092" y="0"/>
                    <a:pt x="8431" y="0"/>
                  </a:cubicBezTo>
                  <a:cubicBezTo>
                    <a:pt x="7769" y="0"/>
                    <a:pt x="7149" y="341"/>
                    <a:pt x="6722" y="918"/>
                  </a:cubicBezTo>
                  <a:cubicBezTo>
                    <a:pt x="6651" y="1035"/>
                    <a:pt x="6661" y="1188"/>
                    <a:pt x="6753" y="1282"/>
                  </a:cubicBezTo>
                  <a:cubicBezTo>
                    <a:pt x="6844" y="1376"/>
                    <a:pt x="6986" y="1365"/>
                    <a:pt x="7068" y="1259"/>
                  </a:cubicBezTo>
                  <a:cubicBezTo>
                    <a:pt x="7403" y="788"/>
                    <a:pt x="7902" y="518"/>
                    <a:pt x="8431" y="518"/>
                  </a:cubicBezTo>
                  <a:cubicBezTo>
                    <a:pt x="8959" y="518"/>
                    <a:pt x="9447" y="788"/>
                    <a:pt x="9793" y="1259"/>
                  </a:cubicBezTo>
                  <a:cubicBezTo>
                    <a:pt x="9834" y="1318"/>
                    <a:pt x="9895" y="1341"/>
                    <a:pt x="9966" y="1341"/>
                  </a:cubicBezTo>
                  <a:cubicBezTo>
                    <a:pt x="10017" y="1341"/>
                    <a:pt x="10068" y="1329"/>
                    <a:pt x="10108" y="1282"/>
                  </a:cubicBezTo>
                  <a:close/>
                  <a:moveTo>
                    <a:pt x="14868" y="1282"/>
                  </a:moveTo>
                  <a:cubicBezTo>
                    <a:pt x="14959" y="1188"/>
                    <a:pt x="14969" y="1035"/>
                    <a:pt x="14898" y="918"/>
                  </a:cubicBezTo>
                  <a:cubicBezTo>
                    <a:pt x="14471" y="341"/>
                    <a:pt x="13851" y="0"/>
                    <a:pt x="13190" y="0"/>
                  </a:cubicBezTo>
                  <a:cubicBezTo>
                    <a:pt x="12529" y="0"/>
                    <a:pt x="11908" y="341"/>
                    <a:pt x="11492" y="918"/>
                  </a:cubicBezTo>
                  <a:cubicBezTo>
                    <a:pt x="11410" y="1035"/>
                    <a:pt x="11420" y="1188"/>
                    <a:pt x="11512" y="1282"/>
                  </a:cubicBezTo>
                  <a:cubicBezTo>
                    <a:pt x="11614" y="1376"/>
                    <a:pt x="11746" y="1365"/>
                    <a:pt x="11827" y="1259"/>
                  </a:cubicBezTo>
                  <a:cubicBezTo>
                    <a:pt x="12173" y="788"/>
                    <a:pt x="12661" y="518"/>
                    <a:pt x="13190" y="518"/>
                  </a:cubicBezTo>
                  <a:cubicBezTo>
                    <a:pt x="13719" y="518"/>
                    <a:pt x="14217" y="788"/>
                    <a:pt x="14553" y="1259"/>
                  </a:cubicBezTo>
                  <a:cubicBezTo>
                    <a:pt x="14593" y="1318"/>
                    <a:pt x="14654" y="1341"/>
                    <a:pt x="14725" y="1341"/>
                  </a:cubicBezTo>
                  <a:cubicBezTo>
                    <a:pt x="14776" y="1341"/>
                    <a:pt x="14827" y="1329"/>
                    <a:pt x="14868" y="1282"/>
                  </a:cubicBezTo>
                  <a:close/>
                  <a:moveTo>
                    <a:pt x="20949" y="7788"/>
                  </a:moveTo>
                  <a:cubicBezTo>
                    <a:pt x="20522" y="7200"/>
                    <a:pt x="19902" y="6871"/>
                    <a:pt x="19251" y="6871"/>
                  </a:cubicBezTo>
                  <a:cubicBezTo>
                    <a:pt x="18702" y="6871"/>
                    <a:pt x="18183" y="7094"/>
                    <a:pt x="17786" y="7506"/>
                  </a:cubicBezTo>
                  <a:cubicBezTo>
                    <a:pt x="17898" y="7612"/>
                    <a:pt x="18010" y="7729"/>
                    <a:pt x="18112" y="7847"/>
                  </a:cubicBezTo>
                  <a:cubicBezTo>
                    <a:pt x="18112" y="7847"/>
                    <a:pt x="18112" y="7859"/>
                    <a:pt x="18112" y="7859"/>
                  </a:cubicBezTo>
                  <a:cubicBezTo>
                    <a:pt x="18437" y="7553"/>
                    <a:pt x="18834" y="7388"/>
                    <a:pt x="19251" y="7388"/>
                  </a:cubicBezTo>
                  <a:cubicBezTo>
                    <a:pt x="19769" y="7388"/>
                    <a:pt x="20268" y="7659"/>
                    <a:pt x="20603" y="8118"/>
                  </a:cubicBezTo>
                  <a:cubicBezTo>
                    <a:pt x="20654" y="8176"/>
                    <a:pt x="20715" y="8212"/>
                    <a:pt x="20776" y="8212"/>
                  </a:cubicBezTo>
                  <a:cubicBezTo>
                    <a:pt x="20827" y="8212"/>
                    <a:pt x="20878" y="8188"/>
                    <a:pt x="20919" y="8153"/>
                  </a:cubicBezTo>
                  <a:cubicBezTo>
                    <a:pt x="21020" y="8059"/>
                    <a:pt x="21031" y="7894"/>
                    <a:pt x="20949" y="7788"/>
                  </a:cubicBezTo>
                  <a:close/>
                  <a:moveTo>
                    <a:pt x="3834" y="7506"/>
                  </a:moveTo>
                  <a:cubicBezTo>
                    <a:pt x="3437" y="7094"/>
                    <a:pt x="2919" y="6871"/>
                    <a:pt x="2369" y="6871"/>
                  </a:cubicBezTo>
                  <a:cubicBezTo>
                    <a:pt x="1719" y="6871"/>
                    <a:pt x="1098" y="7200"/>
                    <a:pt x="671" y="7788"/>
                  </a:cubicBezTo>
                  <a:cubicBezTo>
                    <a:pt x="590" y="7894"/>
                    <a:pt x="600" y="8059"/>
                    <a:pt x="702" y="8153"/>
                  </a:cubicBezTo>
                  <a:cubicBezTo>
                    <a:pt x="793" y="8247"/>
                    <a:pt x="936" y="8224"/>
                    <a:pt x="1017" y="8118"/>
                  </a:cubicBezTo>
                  <a:cubicBezTo>
                    <a:pt x="1353" y="7659"/>
                    <a:pt x="1851" y="7388"/>
                    <a:pt x="2369" y="7388"/>
                  </a:cubicBezTo>
                  <a:cubicBezTo>
                    <a:pt x="2786" y="7388"/>
                    <a:pt x="3183" y="7553"/>
                    <a:pt x="3498" y="7847"/>
                  </a:cubicBezTo>
                  <a:cubicBezTo>
                    <a:pt x="3610" y="7729"/>
                    <a:pt x="3722" y="7612"/>
                    <a:pt x="3834" y="7506"/>
                  </a:cubicBezTo>
                  <a:close/>
                  <a:moveTo>
                    <a:pt x="20868" y="18435"/>
                  </a:moveTo>
                  <a:cubicBezTo>
                    <a:pt x="20644" y="18047"/>
                    <a:pt x="20380" y="17718"/>
                    <a:pt x="20075" y="17553"/>
                  </a:cubicBezTo>
                  <a:cubicBezTo>
                    <a:pt x="19169" y="17071"/>
                    <a:pt x="17492" y="17047"/>
                    <a:pt x="17492" y="17047"/>
                  </a:cubicBezTo>
                  <a:cubicBezTo>
                    <a:pt x="17492" y="17047"/>
                    <a:pt x="16414" y="18082"/>
                    <a:pt x="15590" y="18847"/>
                  </a:cubicBezTo>
                  <a:cubicBezTo>
                    <a:pt x="15559" y="18871"/>
                    <a:pt x="15529" y="18871"/>
                    <a:pt x="15498" y="18847"/>
                  </a:cubicBezTo>
                  <a:cubicBezTo>
                    <a:pt x="14888" y="18294"/>
                    <a:pt x="13597" y="17047"/>
                    <a:pt x="13597" y="17047"/>
                  </a:cubicBezTo>
                  <a:cubicBezTo>
                    <a:pt x="13597" y="17047"/>
                    <a:pt x="12173" y="17071"/>
                    <a:pt x="11237" y="17447"/>
                  </a:cubicBezTo>
                  <a:cubicBezTo>
                    <a:pt x="11420" y="17635"/>
                    <a:pt x="11583" y="17871"/>
                    <a:pt x="11746" y="18153"/>
                  </a:cubicBezTo>
                  <a:cubicBezTo>
                    <a:pt x="12285" y="19071"/>
                    <a:pt x="12559" y="20165"/>
                    <a:pt x="12559" y="21306"/>
                  </a:cubicBezTo>
                  <a:cubicBezTo>
                    <a:pt x="12559" y="21341"/>
                    <a:pt x="12559" y="21341"/>
                    <a:pt x="12559" y="21341"/>
                  </a:cubicBezTo>
                  <a:cubicBezTo>
                    <a:pt x="12559" y="21424"/>
                    <a:pt x="12549" y="21518"/>
                    <a:pt x="12519" y="21600"/>
                  </a:cubicBezTo>
                  <a:cubicBezTo>
                    <a:pt x="21376" y="21600"/>
                    <a:pt x="21376" y="21600"/>
                    <a:pt x="21376" y="21600"/>
                  </a:cubicBezTo>
                  <a:cubicBezTo>
                    <a:pt x="21498" y="21600"/>
                    <a:pt x="21600" y="21482"/>
                    <a:pt x="21600" y="21341"/>
                  </a:cubicBezTo>
                  <a:cubicBezTo>
                    <a:pt x="21600" y="21306"/>
                    <a:pt x="21600" y="21306"/>
                    <a:pt x="21600" y="21306"/>
                  </a:cubicBezTo>
                  <a:cubicBezTo>
                    <a:pt x="21600" y="20282"/>
                    <a:pt x="21356" y="19282"/>
                    <a:pt x="20868" y="18435"/>
                  </a:cubicBezTo>
                  <a:close/>
                  <a:moveTo>
                    <a:pt x="12112" y="21306"/>
                  </a:moveTo>
                  <a:cubicBezTo>
                    <a:pt x="12112" y="20282"/>
                    <a:pt x="11868" y="19282"/>
                    <a:pt x="11380" y="18435"/>
                  </a:cubicBezTo>
                  <a:cubicBezTo>
                    <a:pt x="11156" y="18047"/>
                    <a:pt x="10892" y="17718"/>
                    <a:pt x="10597" y="17553"/>
                  </a:cubicBezTo>
                  <a:cubicBezTo>
                    <a:pt x="9681" y="17071"/>
                    <a:pt x="8003" y="17047"/>
                    <a:pt x="8003" y="17047"/>
                  </a:cubicBezTo>
                  <a:cubicBezTo>
                    <a:pt x="8003" y="17047"/>
                    <a:pt x="8003" y="17047"/>
                    <a:pt x="8003" y="17047"/>
                  </a:cubicBezTo>
                  <a:cubicBezTo>
                    <a:pt x="8003" y="17047"/>
                    <a:pt x="7342" y="18129"/>
                    <a:pt x="6020" y="18129"/>
                  </a:cubicBezTo>
                  <a:cubicBezTo>
                    <a:pt x="6092" y="18129"/>
                    <a:pt x="6092" y="18129"/>
                    <a:pt x="6092" y="18129"/>
                  </a:cubicBezTo>
                  <a:cubicBezTo>
                    <a:pt x="4769" y="18129"/>
                    <a:pt x="4108" y="17047"/>
                    <a:pt x="4108" y="17047"/>
                  </a:cubicBezTo>
                  <a:cubicBezTo>
                    <a:pt x="4108" y="17047"/>
                    <a:pt x="4108" y="17047"/>
                    <a:pt x="4108" y="17047"/>
                  </a:cubicBezTo>
                  <a:cubicBezTo>
                    <a:pt x="4108" y="17047"/>
                    <a:pt x="2431" y="17071"/>
                    <a:pt x="1525" y="17553"/>
                  </a:cubicBezTo>
                  <a:cubicBezTo>
                    <a:pt x="1220" y="17718"/>
                    <a:pt x="956" y="18047"/>
                    <a:pt x="732" y="18435"/>
                  </a:cubicBezTo>
                  <a:cubicBezTo>
                    <a:pt x="244" y="19282"/>
                    <a:pt x="0" y="20282"/>
                    <a:pt x="0" y="21306"/>
                  </a:cubicBezTo>
                  <a:cubicBezTo>
                    <a:pt x="0" y="21341"/>
                    <a:pt x="0" y="21341"/>
                    <a:pt x="0" y="21341"/>
                  </a:cubicBezTo>
                  <a:cubicBezTo>
                    <a:pt x="0" y="21482"/>
                    <a:pt x="102" y="21600"/>
                    <a:pt x="224" y="21600"/>
                  </a:cubicBezTo>
                  <a:cubicBezTo>
                    <a:pt x="11888" y="21600"/>
                    <a:pt x="11888" y="21600"/>
                    <a:pt x="11888" y="21600"/>
                  </a:cubicBezTo>
                  <a:cubicBezTo>
                    <a:pt x="12010" y="21600"/>
                    <a:pt x="12112" y="21482"/>
                    <a:pt x="12112" y="21341"/>
                  </a:cubicBezTo>
                  <a:lnTo>
                    <a:pt x="12112" y="21306"/>
                  </a:lnTo>
                  <a:close/>
                  <a:moveTo>
                    <a:pt x="12488" y="8153"/>
                  </a:moveTo>
                  <a:cubicBezTo>
                    <a:pt x="12580" y="8059"/>
                    <a:pt x="12590" y="7894"/>
                    <a:pt x="12508" y="7788"/>
                  </a:cubicBezTo>
                  <a:cubicBezTo>
                    <a:pt x="12092" y="7200"/>
                    <a:pt x="11471" y="6871"/>
                    <a:pt x="10810" y="6871"/>
                  </a:cubicBezTo>
                  <a:cubicBezTo>
                    <a:pt x="10149" y="6871"/>
                    <a:pt x="9529" y="7200"/>
                    <a:pt x="9112" y="7788"/>
                  </a:cubicBezTo>
                  <a:cubicBezTo>
                    <a:pt x="9031" y="7894"/>
                    <a:pt x="9041" y="8059"/>
                    <a:pt x="9132" y="8153"/>
                  </a:cubicBezTo>
                  <a:cubicBezTo>
                    <a:pt x="9234" y="8247"/>
                    <a:pt x="9366" y="8224"/>
                    <a:pt x="9447" y="8118"/>
                  </a:cubicBezTo>
                  <a:cubicBezTo>
                    <a:pt x="9793" y="7659"/>
                    <a:pt x="10281" y="7388"/>
                    <a:pt x="10810" y="7388"/>
                  </a:cubicBezTo>
                  <a:cubicBezTo>
                    <a:pt x="11339" y="7388"/>
                    <a:pt x="11827" y="7659"/>
                    <a:pt x="12173" y="8118"/>
                  </a:cubicBezTo>
                  <a:cubicBezTo>
                    <a:pt x="12214" y="8176"/>
                    <a:pt x="12275" y="8212"/>
                    <a:pt x="12346" y="8212"/>
                  </a:cubicBezTo>
                  <a:cubicBezTo>
                    <a:pt x="12397" y="8212"/>
                    <a:pt x="12447" y="8188"/>
                    <a:pt x="12488" y="8153"/>
                  </a:cubicBezTo>
                  <a:close/>
                  <a:moveTo>
                    <a:pt x="12763" y="13612"/>
                  </a:moveTo>
                  <a:cubicBezTo>
                    <a:pt x="12966" y="14200"/>
                    <a:pt x="13505" y="15718"/>
                    <a:pt x="13790" y="16024"/>
                  </a:cubicBezTo>
                  <a:cubicBezTo>
                    <a:pt x="13810" y="16035"/>
                    <a:pt x="13841" y="16059"/>
                    <a:pt x="13861" y="16082"/>
                  </a:cubicBezTo>
                  <a:cubicBezTo>
                    <a:pt x="13861" y="16635"/>
                    <a:pt x="13861" y="16635"/>
                    <a:pt x="13861" y="16635"/>
                  </a:cubicBezTo>
                  <a:cubicBezTo>
                    <a:pt x="13881" y="16647"/>
                    <a:pt x="13881" y="16647"/>
                    <a:pt x="13881" y="16647"/>
                  </a:cubicBezTo>
                  <a:cubicBezTo>
                    <a:pt x="13881" y="16659"/>
                    <a:pt x="14064" y="16824"/>
                    <a:pt x="14308" y="17059"/>
                  </a:cubicBezTo>
                  <a:cubicBezTo>
                    <a:pt x="14308" y="16459"/>
                    <a:pt x="14308" y="16459"/>
                    <a:pt x="14308" y="16459"/>
                  </a:cubicBezTo>
                  <a:cubicBezTo>
                    <a:pt x="14685" y="16729"/>
                    <a:pt x="15173" y="17000"/>
                    <a:pt x="15539" y="17000"/>
                  </a:cubicBezTo>
                  <a:cubicBezTo>
                    <a:pt x="15915" y="17000"/>
                    <a:pt x="16403" y="16729"/>
                    <a:pt x="16769" y="16459"/>
                  </a:cubicBezTo>
                  <a:cubicBezTo>
                    <a:pt x="16769" y="17059"/>
                    <a:pt x="16769" y="17059"/>
                    <a:pt x="16769" y="17059"/>
                  </a:cubicBezTo>
                  <a:cubicBezTo>
                    <a:pt x="17034" y="16824"/>
                    <a:pt x="17207" y="16647"/>
                    <a:pt x="17207" y="16647"/>
                  </a:cubicBezTo>
                  <a:cubicBezTo>
                    <a:pt x="17217" y="16635"/>
                    <a:pt x="17217" y="16635"/>
                    <a:pt x="17217" y="16635"/>
                  </a:cubicBezTo>
                  <a:cubicBezTo>
                    <a:pt x="17217" y="16094"/>
                    <a:pt x="17217" y="16094"/>
                    <a:pt x="17217" y="16094"/>
                  </a:cubicBezTo>
                  <a:cubicBezTo>
                    <a:pt x="17247" y="16059"/>
                    <a:pt x="17278" y="16035"/>
                    <a:pt x="17298" y="16024"/>
                  </a:cubicBezTo>
                  <a:cubicBezTo>
                    <a:pt x="17583" y="15718"/>
                    <a:pt x="18122" y="14200"/>
                    <a:pt x="18325" y="13612"/>
                  </a:cubicBezTo>
                  <a:cubicBezTo>
                    <a:pt x="18681" y="13353"/>
                    <a:pt x="18773" y="12906"/>
                    <a:pt x="18803" y="12718"/>
                  </a:cubicBezTo>
                  <a:cubicBezTo>
                    <a:pt x="18803" y="12694"/>
                    <a:pt x="18803" y="12682"/>
                    <a:pt x="18803" y="12659"/>
                  </a:cubicBezTo>
                  <a:cubicBezTo>
                    <a:pt x="18264" y="12953"/>
                    <a:pt x="18264" y="12953"/>
                    <a:pt x="18264" y="12953"/>
                  </a:cubicBezTo>
                  <a:cubicBezTo>
                    <a:pt x="18214" y="13047"/>
                    <a:pt x="18142" y="13141"/>
                    <a:pt x="18041" y="13200"/>
                  </a:cubicBezTo>
                  <a:cubicBezTo>
                    <a:pt x="17990" y="13224"/>
                    <a:pt x="17959" y="13282"/>
                    <a:pt x="17939" y="13341"/>
                  </a:cubicBezTo>
                  <a:cubicBezTo>
                    <a:pt x="17603" y="14318"/>
                    <a:pt x="17156" y="15471"/>
                    <a:pt x="16993" y="15635"/>
                  </a:cubicBezTo>
                  <a:cubicBezTo>
                    <a:pt x="16719" y="15918"/>
                    <a:pt x="15946" y="16482"/>
                    <a:pt x="15539" y="16482"/>
                  </a:cubicBezTo>
                  <a:cubicBezTo>
                    <a:pt x="15142" y="16482"/>
                    <a:pt x="14369" y="15918"/>
                    <a:pt x="14085" y="15635"/>
                  </a:cubicBezTo>
                  <a:cubicBezTo>
                    <a:pt x="13932" y="15471"/>
                    <a:pt x="13485" y="14318"/>
                    <a:pt x="13149" y="13341"/>
                  </a:cubicBezTo>
                  <a:cubicBezTo>
                    <a:pt x="13129" y="13282"/>
                    <a:pt x="13088" y="13224"/>
                    <a:pt x="13047" y="13200"/>
                  </a:cubicBezTo>
                  <a:cubicBezTo>
                    <a:pt x="12946" y="13141"/>
                    <a:pt x="12875" y="13047"/>
                    <a:pt x="12824" y="12953"/>
                  </a:cubicBezTo>
                  <a:cubicBezTo>
                    <a:pt x="12285" y="12659"/>
                    <a:pt x="12285" y="12659"/>
                    <a:pt x="12285" y="12659"/>
                  </a:cubicBezTo>
                  <a:cubicBezTo>
                    <a:pt x="12285" y="12682"/>
                    <a:pt x="12285" y="12706"/>
                    <a:pt x="12285" y="12741"/>
                  </a:cubicBezTo>
                  <a:cubicBezTo>
                    <a:pt x="12325" y="12965"/>
                    <a:pt x="12427" y="13365"/>
                    <a:pt x="12763" y="13612"/>
                  </a:cubicBezTo>
                  <a:close/>
                  <a:moveTo>
                    <a:pt x="3275" y="13612"/>
                  </a:moveTo>
                  <a:cubicBezTo>
                    <a:pt x="3478" y="14200"/>
                    <a:pt x="4017" y="15718"/>
                    <a:pt x="4302" y="16024"/>
                  </a:cubicBezTo>
                  <a:cubicBezTo>
                    <a:pt x="4322" y="16035"/>
                    <a:pt x="4353" y="16059"/>
                    <a:pt x="4383" y="16094"/>
                  </a:cubicBezTo>
                  <a:cubicBezTo>
                    <a:pt x="4383" y="16600"/>
                    <a:pt x="4383" y="16600"/>
                    <a:pt x="4383" y="16600"/>
                  </a:cubicBezTo>
                  <a:cubicBezTo>
                    <a:pt x="4475" y="16741"/>
                    <a:pt x="4475" y="16741"/>
                    <a:pt x="4475" y="16741"/>
                  </a:cubicBezTo>
                  <a:cubicBezTo>
                    <a:pt x="4485" y="16765"/>
                    <a:pt x="4597" y="16941"/>
                    <a:pt x="4831" y="17141"/>
                  </a:cubicBezTo>
                  <a:cubicBezTo>
                    <a:pt x="4831" y="16459"/>
                    <a:pt x="4831" y="16459"/>
                    <a:pt x="4831" y="16459"/>
                  </a:cubicBezTo>
                  <a:cubicBezTo>
                    <a:pt x="5197" y="16729"/>
                    <a:pt x="5685" y="17000"/>
                    <a:pt x="6051" y="17000"/>
                  </a:cubicBezTo>
                  <a:cubicBezTo>
                    <a:pt x="6427" y="17000"/>
                    <a:pt x="6915" y="16729"/>
                    <a:pt x="7292" y="16459"/>
                  </a:cubicBezTo>
                  <a:cubicBezTo>
                    <a:pt x="7292" y="17141"/>
                    <a:pt x="7292" y="17141"/>
                    <a:pt x="7292" y="17141"/>
                  </a:cubicBezTo>
                  <a:cubicBezTo>
                    <a:pt x="7525" y="16941"/>
                    <a:pt x="7637" y="16753"/>
                    <a:pt x="7637" y="16741"/>
                  </a:cubicBezTo>
                  <a:cubicBezTo>
                    <a:pt x="7739" y="16600"/>
                    <a:pt x="7739" y="16600"/>
                    <a:pt x="7739" y="16600"/>
                  </a:cubicBezTo>
                  <a:cubicBezTo>
                    <a:pt x="7739" y="16082"/>
                    <a:pt x="7739" y="16082"/>
                    <a:pt x="7739" y="16082"/>
                  </a:cubicBezTo>
                  <a:cubicBezTo>
                    <a:pt x="7759" y="16059"/>
                    <a:pt x="7790" y="16035"/>
                    <a:pt x="7810" y="16024"/>
                  </a:cubicBezTo>
                  <a:cubicBezTo>
                    <a:pt x="8095" y="15718"/>
                    <a:pt x="8634" y="14200"/>
                    <a:pt x="8837" y="13612"/>
                  </a:cubicBezTo>
                  <a:cubicBezTo>
                    <a:pt x="9193" y="13353"/>
                    <a:pt x="9285" y="12906"/>
                    <a:pt x="9315" y="12718"/>
                  </a:cubicBezTo>
                  <a:cubicBezTo>
                    <a:pt x="9315" y="12694"/>
                    <a:pt x="9315" y="12682"/>
                    <a:pt x="9315" y="12659"/>
                  </a:cubicBezTo>
                  <a:cubicBezTo>
                    <a:pt x="8776" y="12953"/>
                    <a:pt x="8776" y="12953"/>
                    <a:pt x="8776" y="12953"/>
                  </a:cubicBezTo>
                  <a:cubicBezTo>
                    <a:pt x="8725" y="13047"/>
                    <a:pt x="8654" y="13141"/>
                    <a:pt x="8553" y="13200"/>
                  </a:cubicBezTo>
                  <a:cubicBezTo>
                    <a:pt x="8502" y="13224"/>
                    <a:pt x="8471" y="13282"/>
                    <a:pt x="8451" y="13341"/>
                  </a:cubicBezTo>
                  <a:cubicBezTo>
                    <a:pt x="8115" y="14318"/>
                    <a:pt x="7668" y="15471"/>
                    <a:pt x="7505" y="15635"/>
                  </a:cubicBezTo>
                  <a:cubicBezTo>
                    <a:pt x="7231" y="15918"/>
                    <a:pt x="6458" y="16482"/>
                    <a:pt x="6051" y="16482"/>
                  </a:cubicBezTo>
                  <a:cubicBezTo>
                    <a:pt x="5654" y="16482"/>
                    <a:pt x="4881" y="15918"/>
                    <a:pt x="4597" y="15635"/>
                  </a:cubicBezTo>
                  <a:cubicBezTo>
                    <a:pt x="4444" y="15471"/>
                    <a:pt x="3997" y="14318"/>
                    <a:pt x="3661" y="13341"/>
                  </a:cubicBezTo>
                  <a:cubicBezTo>
                    <a:pt x="3641" y="13282"/>
                    <a:pt x="3600" y="13224"/>
                    <a:pt x="3559" y="13200"/>
                  </a:cubicBezTo>
                  <a:cubicBezTo>
                    <a:pt x="3447" y="13141"/>
                    <a:pt x="3386" y="13047"/>
                    <a:pt x="3336" y="12953"/>
                  </a:cubicBezTo>
                  <a:cubicBezTo>
                    <a:pt x="2797" y="12659"/>
                    <a:pt x="2797" y="12659"/>
                    <a:pt x="2797" y="12659"/>
                  </a:cubicBezTo>
                  <a:cubicBezTo>
                    <a:pt x="2797" y="12682"/>
                    <a:pt x="2797" y="12706"/>
                    <a:pt x="2797" y="12741"/>
                  </a:cubicBezTo>
                  <a:cubicBezTo>
                    <a:pt x="2837" y="12965"/>
                    <a:pt x="2939" y="13365"/>
                    <a:pt x="3275" y="136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102107" y="216598"/>
              <a:ext cx="575121" cy="287847"/>
            </a:xfrm>
            <a:custGeom>
              <a:rect b="b" l="l" r="r" t="t"/>
              <a:pathLst>
                <a:path extrusionOk="0" h="21600" w="21600">
                  <a:moveTo>
                    <a:pt x="20662" y="11309"/>
                  </a:moveTo>
                  <a:cubicBezTo>
                    <a:pt x="20662" y="11309"/>
                    <a:pt x="20662" y="11282"/>
                    <a:pt x="20662" y="11282"/>
                  </a:cubicBezTo>
                  <a:cubicBezTo>
                    <a:pt x="20649" y="11309"/>
                    <a:pt x="20582" y="11711"/>
                    <a:pt x="20206" y="12569"/>
                  </a:cubicBezTo>
                  <a:cubicBezTo>
                    <a:pt x="20193" y="12596"/>
                    <a:pt x="20180" y="12596"/>
                    <a:pt x="20166" y="12596"/>
                  </a:cubicBezTo>
                  <a:cubicBezTo>
                    <a:pt x="19898" y="12596"/>
                    <a:pt x="19898" y="12596"/>
                    <a:pt x="19898" y="12596"/>
                  </a:cubicBezTo>
                  <a:cubicBezTo>
                    <a:pt x="19885" y="12596"/>
                    <a:pt x="19885" y="12596"/>
                    <a:pt x="19871" y="12596"/>
                  </a:cubicBezTo>
                  <a:cubicBezTo>
                    <a:pt x="14391" y="6780"/>
                    <a:pt x="14391" y="6780"/>
                    <a:pt x="14391" y="6780"/>
                  </a:cubicBezTo>
                  <a:cubicBezTo>
                    <a:pt x="14378" y="6780"/>
                    <a:pt x="14351" y="6780"/>
                    <a:pt x="14337" y="6780"/>
                  </a:cubicBezTo>
                  <a:cubicBezTo>
                    <a:pt x="13118" y="7584"/>
                    <a:pt x="13132" y="12649"/>
                    <a:pt x="12716" y="11926"/>
                  </a:cubicBezTo>
                  <a:cubicBezTo>
                    <a:pt x="12716" y="11899"/>
                    <a:pt x="12716" y="11899"/>
                    <a:pt x="12716" y="11899"/>
                  </a:cubicBezTo>
                  <a:cubicBezTo>
                    <a:pt x="12542" y="10988"/>
                    <a:pt x="12488" y="9487"/>
                    <a:pt x="12488" y="8442"/>
                  </a:cubicBezTo>
                  <a:cubicBezTo>
                    <a:pt x="12488" y="3779"/>
                    <a:pt x="14297" y="0"/>
                    <a:pt x="16642" y="0"/>
                  </a:cubicBezTo>
                  <a:cubicBezTo>
                    <a:pt x="19000" y="0"/>
                    <a:pt x="20809" y="3779"/>
                    <a:pt x="20809" y="8442"/>
                  </a:cubicBezTo>
                  <a:cubicBezTo>
                    <a:pt x="20809" y="9460"/>
                    <a:pt x="20823" y="10425"/>
                    <a:pt x="20662" y="11309"/>
                  </a:cubicBezTo>
                  <a:close/>
                  <a:moveTo>
                    <a:pt x="8294" y="8495"/>
                  </a:moveTo>
                  <a:cubicBezTo>
                    <a:pt x="8294" y="3805"/>
                    <a:pt x="6499" y="0"/>
                    <a:pt x="4154" y="0"/>
                  </a:cubicBezTo>
                  <a:cubicBezTo>
                    <a:pt x="1796" y="0"/>
                    <a:pt x="0" y="3805"/>
                    <a:pt x="0" y="8495"/>
                  </a:cubicBezTo>
                  <a:cubicBezTo>
                    <a:pt x="0" y="9540"/>
                    <a:pt x="0" y="10532"/>
                    <a:pt x="161" y="11443"/>
                  </a:cubicBezTo>
                  <a:cubicBezTo>
                    <a:pt x="161" y="11470"/>
                    <a:pt x="161" y="11470"/>
                    <a:pt x="161" y="11470"/>
                  </a:cubicBezTo>
                  <a:cubicBezTo>
                    <a:pt x="576" y="12220"/>
                    <a:pt x="576" y="12515"/>
                    <a:pt x="576" y="12515"/>
                  </a:cubicBezTo>
                  <a:cubicBezTo>
                    <a:pt x="858" y="12569"/>
                    <a:pt x="858" y="12569"/>
                    <a:pt x="858" y="12569"/>
                  </a:cubicBezTo>
                  <a:cubicBezTo>
                    <a:pt x="858" y="12569"/>
                    <a:pt x="630" y="7584"/>
                    <a:pt x="1876" y="6807"/>
                  </a:cubicBezTo>
                  <a:cubicBezTo>
                    <a:pt x="1876" y="6807"/>
                    <a:pt x="6861" y="11202"/>
                    <a:pt x="7330" y="6432"/>
                  </a:cubicBezTo>
                  <a:cubicBezTo>
                    <a:pt x="7370" y="12381"/>
                    <a:pt x="7370" y="12676"/>
                    <a:pt x="7370" y="12676"/>
                  </a:cubicBezTo>
                  <a:cubicBezTo>
                    <a:pt x="7678" y="12676"/>
                    <a:pt x="7678" y="12676"/>
                    <a:pt x="7678" y="12676"/>
                  </a:cubicBezTo>
                  <a:cubicBezTo>
                    <a:pt x="8067" y="11792"/>
                    <a:pt x="8133" y="11363"/>
                    <a:pt x="8147" y="11363"/>
                  </a:cubicBezTo>
                  <a:cubicBezTo>
                    <a:pt x="8147" y="11363"/>
                    <a:pt x="8147" y="11363"/>
                    <a:pt x="8147" y="11363"/>
                  </a:cubicBezTo>
                  <a:cubicBezTo>
                    <a:pt x="8308" y="10478"/>
                    <a:pt x="8294" y="9514"/>
                    <a:pt x="8294" y="8495"/>
                  </a:cubicBezTo>
                  <a:close/>
                  <a:moveTo>
                    <a:pt x="13842" y="20903"/>
                  </a:moveTo>
                  <a:cubicBezTo>
                    <a:pt x="13547" y="20233"/>
                    <a:pt x="13158" y="18733"/>
                    <a:pt x="12676" y="16401"/>
                  </a:cubicBezTo>
                  <a:cubicBezTo>
                    <a:pt x="12636" y="17982"/>
                    <a:pt x="12502" y="20099"/>
                    <a:pt x="11684" y="20260"/>
                  </a:cubicBezTo>
                  <a:cubicBezTo>
                    <a:pt x="12046" y="20984"/>
                    <a:pt x="12395" y="21386"/>
                    <a:pt x="12716" y="21600"/>
                  </a:cubicBezTo>
                  <a:cubicBezTo>
                    <a:pt x="13185" y="21493"/>
                    <a:pt x="13600" y="21439"/>
                    <a:pt x="13842" y="21412"/>
                  </a:cubicBezTo>
                  <a:lnTo>
                    <a:pt x="13842" y="20903"/>
                  </a:lnTo>
                  <a:close/>
                  <a:moveTo>
                    <a:pt x="20608" y="16428"/>
                  </a:moveTo>
                  <a:cubicBezTo>
                    <a:pt x="20126" y="18733"/>
                    <a:pt x="19737" y="20233"/>
                    <a:pt x="19443" y="20930"/>
                  </a:cubicBezTo>
                  <a:cubicBezTo>
                    <a:pt x="19443" y="21412"/>
                    <a:pt x="19443" y="21412"/>
                    <a:pt x="19443" y="21412"/>
                  </a:cubicBezTo>
                  <a:cubicBezTo>
                    <a:pt x="19684" y="21439"/>
                    <a:pt x="20113" y="21493"/>
                    <a:pt x="20582" y="21600"/>
                  </a:cubicBezTo>
                  <a:cubicBezTo>
                    <a:pt x="20903" y="21386"/>
                    <a:pt x="21252" y="20984"/>
                    <a:pt x="21600" y="20260"/>
                  </a:cubicBezTo>
                  <a:cubicBezTo>
                    <a:pt x="20796" y="20099"/>
                    <a:pt x="20662" y="18009"/>
                    <a:pt x="20608" y="16428"/>
                  </a:cubicBezTo>
                  <a:close/>
                </a:path>
              </a:pathLst>
            </a:custGeom>
            <a:solidFill>
              <a:srgbClr val="4C4A4B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9"/>
          <p:cNvGrpSpPr/>
          <p:nvPr/>
        </p:nvGrpSpPr>
        <p:grpSpPr>
          <a:xfrm>
            <a:off x="2460117" y="3555793"/>
            <a:ext cx="449033" cy="489254"/>
            <a:chOff x="-1" y="0"/>
            <a:chExt cx="598708" cy="652337"/>
          </a:xfrm>
        </p:grpSpPr>
        <p:sp>
          <p:nvSpPr>
            <p:cNvPr id="93" name="Google Shape;93;p19"/>
            <p:cNvSpPr/>
            <p:nvPr/>
          </p:nvSpPr>
          <p:spPr>
            <a:xfrm>
              <a:off x="141029" y="31743"/>
              <a:ext cx="316647" cy="123009"/>
            </a:xfrm>
            <a:custGeom>
              <a:rect b="b" l="l" r="r" t="t"/>
              <a:pathLst>
                <a:path extrusionOk="0" h="21600" w="21600">
                  <a:moveTo>
                    <a:pt x="12559" y="0"/>
                  </a:moveTo>
                  <a:cubicBezTo>
                    <a:pt x="12559" y="0"/>
                    <a:pt x="12559" y="0"/>
                    <a:pt x="20308" y="0"/>
                  </a:cubicBezTo>
                  <a:cubicBezTo>
                    <a:pt x="20308" y="0"/>
                    <a:pt x="20308" y="0"/>
                    <a:pt x="20308" y="63"/>
                  </a:cubicBezTo>
                  <a:cubicBezTo>
                    <a:pt x="20284" y="315"/>
                    <a:pt x="20260" y="630"/>
                    <a:pt x="20260" y="882"/>
                  </a:cubicBezTo>
                  <a:cubicBezTo>
                    <a:pt x="20260" y="2267"/>
                    <a:pt x="20698" y="3464"/>
                    <a:pt x="21234" y="3464"/>
                  </a:cubicBezTo>
                  <a:cubicBezTo>
                    <a:pt x="21332" y="3464"/>
                    <a:pt x="21454" y="3338"/>
                    <a:pt x="21551" y="3275"/>
                  </a:cubicBezTo>
                  <a:cubicBezTo>
                    <a:pt x="21576" y="3275"/>
                    <a:pt x="21600" y="3275"/>
                    <a:pt x="21600" y="3338"/>
                  </a:cubicBezTo>
                  <a:cubicBezTo>
                    <a:pt x="21600" y="3338"/>
                    <a:pt x="21600" y="3338"/>
                    <a:pt x="21600" y="18388"/>
                  </a:cubicBezTo>
                  <a:cubicBezTo>
                    <a:pt x="21600" y="18451"/>
                    <a:pt x="21576" y="18514"/>
                    <a:pt x="21551" y="18514"/>
                  </a:cubicBezTo>
                  <a:cubicBezTo>
                    <a:pt x="21454" y="18388"/>
                    <a:pt x="21332" y="18325"/>
                    <a:pt x="21234" y="18325"/>
                  </a:cubicBezTo>
                  <a:cubicBezTo>
                    <a:pt x="20698" y="18325"/>
                    <a:pt x="20260" y="19459"/>
                    <a:pt x="20260" y="20844"/>
                  </a:cubicBezTo>
                  <a:cubicBezTo>
                    <a:pt x="20260" y="21096"/>
                    <a:pt x="20260" y="21285"/>
                    <a:pt x="20284" y="21537"/>
                  </a:cubicBezTo>
                  <a:cubicBezTo>
                    <a:pt x="20284" y="21537"/>
                    <a:pt x="20284" y="21537"/>
                    <a:pt x="20284" y="21600"/>
                  </a:cubicBezTo>
                  <a:cubicBezTo>
                    <a:pt x="20284" y="21600"/>
                    <a:pt x="20284" y="21600"/>
                    <a:pt x="12559" y="21600"/>
                  </a:cubicBezTo>
                  <a:cubicBezTo>
                    <a:pt x="12559" y="21537"/>
                    <a:pt x="12559" y="21537"/>
                    <a:pt x="12584" y="21474"/>
                  </a:cubicBezTo>
                  <a:cubicBezTo>
                    <a:pt x="13583" y="19648"/>
                    <a:pt x="14533" y="15492"/>
                    <a:pt x="14533" y="10832"/>
                  </a:cubicBezTo>
                  <a:cubicBezTo>
                    <a:pt x="14533" y="6108"/>
                    <a:pt x="13583" y="2015"/>
                    <a:pt x="12584" y="126"/>
                  </a:cubicBezTo>
                  <a:cubicBezTo>
                    <a:pt x="12559" y="63"/>
                    <a:pt x="12559" y="63"/>
                    <a:pt x="12559" y="0"/>
                  </a:cubicBezTo>
                  <a:close/>
                  <a:moveTo>
                    <a:pt x="1317" y="0"/>
                  </a:moveTo>
                  <a:cubicBezTo>
                    <a:pt x="1317" y="0"/>
                    <a:pt x="1317" y="0"/>
                    <a:pt x="9070" y="0"/>
                  </a:cubicBezTo>
                  <a:cubicBezTo>
                    <a:pt x="9095" y="63"/>
                    <a:pt x="9070" y="63"/>
                    <a:pt x="9046" y="126"/>
                  </a:cubicBezTo>
                  <a:cubicBezTo>
                    <a:pt x="8071" y="2015"/>
                    <a:pt x="7095" y="6108"/>
                    <a:pt x="7095" y="10832"/>
                  </a:cubicBezTo>
                  <a:cubicBezTo>
                    <a:pt x="7095" y="15492"/>
                    <a:pt x="8071" y="19648"/>
                    <a:pt x="9046" y="21474"/>
                  </a:cubicBezTo>
                  <a:cubicBezTo>
                    <a:pt x="9070" y="21537"/>
                    <a:pt x="9095" y="21537"/>
                    <a:pt x="9070" y="21600"/>
                  </a:cubicBezTo>
                  <a:cubicBezTo>
                    <a:pt x="9070" y="21600"/>
                    <a:pt x="9070" y="21600"/>
                    <a:pt x="1317" y="21600"/>
                  </a:cubicBezTo>
                  <a:cubicBezTo>
                    <a:pt x="1317" y="21600"/>
                    <a:pt x="1317" y="21600"/>
                    <a:pt x="1317" y="21537"/>
                  </a:cubicBezTo>
                  <a:cubicBezTo>
                    <a:pt x="1341" y="21285"/>
                    <a:pt x="1365" y="21096"/>
                    <a:pt x="1365" y="20844"/>
                  </a:cubicBezTo>
                  <a:cubicBezTo>
                    <a:pt x="1365" y="19459"/>
                    <a:pt x="902" y="18325"/>
                    <a:pt x="366" y="18325"/>
                  </a:cubicBezTo>
                  <a:cubicBezTo>
                    <a:pt x="268" y="18325"/>
                    <a:pt x="146" y="18388"/>
                    <a:pt x="73" y="18451"/>
                  </a:cubicBezTo>
                  <a:cubicBezTo>
                    <a:pt x="24" y="18514"/>
                    <a:pt x="0" y="18451"/>
                    <a:pt x="0" y="18388"/>
                  </a:cubicBezTo>
                  <a:cubicBezTo>
                    <a:pt x="0" y="18388"/>
                    <a:pt x="0" y="18388"/>
                    <a:pt x="0" y="3401"/>
                  </a:cubicBezTo>
                  <a:cubicBezTo>
                    <a:pt x="0" y="3275"/>
                    <a:pt x="24" y="3275"/>
                    <a:pt x="73" y="3275"/>
                  </a:cubicBezTo>
                  <a:cubicBezTo>
                    <a:pt x="146" y="3338"/>
                    <a:pt x="268" y="3464"/>
                    <a:pt x="366" y="3464"/>
                  </a:cubicBezTo>
                  <a:cubicBezTo>
                    <a:pt x="902" y="3464"/>
                    <a:pt x="1365" y="2267"/>
                    <a:pt x="1365" y="882"/>
                  </a:cubicBezTo>
                  <a:cubicBezTo>
                    <a:pt x="1365" y="630"/>
                    <a:pt x="1341" y="315"/>
                    <a:pt x="1317" y="63"/>
                  </a:cubicBezTo>
                  <a:cubicBezTo>
                    <a:pt x="1317" y="63"/>
                    <a:pt x="1317" y="63"/>
                    <a:pt x="1317" y="0"/>
                  </a:cubicBezTo>
                  <a:close/>
                </a:path>
              </a:pathLst>
            </a:custGeom>
            <a:solidFill>
              <a:srgbClr val="4C4A4B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-1" y="0"/>
              <a:ext cx="598708" cy="652337"/>
            </a:xfrm>
            <a:custGeom>
              <a:rect b="b" l="l" r="r" t="t"/>
              <a:pathLst>
                <a:path extrusionOk="0" h="21600" w="21301">
                  <a:moveTo>
                    <a:pt x="19168" y="5229"/>
                  </a:moveTo>
                  <a:cubicBezTo>
                    <a:pt x="19105" y="5229"/>
                    <a:pt x="19029" y="5241"/>
                    <a:pt x="18965" y="5265"/>
                  </a:cubicBezTo>
                  <a:cubicBezTo>
                    <a:pt x="18787" y="5324"/>
                    <a:pt x="18647" y="5430"/>
                    <a:pt x="18570" y="5584"/>
                  </a:cubicBezTo>
                  <a:cubicBezTo>
                    <a:pt x="18481" y="5738"/>
                    <a:pt x="18481" y="5903"/>
                    <a:pt x="18532" y="6069"/>
                  </a:cubicBezTo>
                  <a:cubicBezTo>
                    <a:pt x="18532" y="6069"/>
                    <a:pt x="18532" y="6069"/>
                    <a:pt x="18952" y="7192"/>
                  </a:cubicBezTo>
                  <a:cubicBezTo>
                    <a:pt x="19308" y="8174"/>
                    <a:pt x="19359" y="9214"/>
                    <a:pt x="19105" y="10219"/>
                  </a:cubicBezTo>
                  <a:cubicBezTo>
                    <a:pt x="19105" y="10219"/>
                    <a:pt x="19105" y="10219"/>
                    <a:pt x="19067" y="10326"/>
                  </a:cubicBezTo>
                  <a:cubicBezTo>
                    <a:pt x="18787" y="11402"/>
                    <a:pt x="18125" y="12360"/>
                    <a:pt x="17196" y="13057"/>
                  </a:cubicBezTo>
                  <a:cubicBezTo>
                    <a:pt x="17196" y="13057"/>
                    <a:pt x="17196" y="13057"/>
                    <a:pt x="16827" y="13329"/>
                  </a:cubicBezTo>
                  <a:cubicBezTo>
                    <a:pt x="16687" y="13436"/>
                    <a:pt x="16534" y="13483"/>
                    <a:pt x="16369" y="13483"/>
                  </a:cubicBezTo>
                  <a:cubicBezTo>
                    <a:pt x="16115" y="13483"/>
                    <a:pt x="15886" y="13365"/>
                    <a:pt x="15746" y="13175"/>
                  </a:cubicBezTo>
                  <a:cubicBezTo>
                    <a:pt x="15618" y="12974"/>
                    <a:pt x="15593" y="12738"/>
                    <a:pt x="15695" y="12525"/>
                  </a:cubicBezTo>
                  <a:cubicBezTo>
                    <a:pt x="15695" y="12525"/>
                    <a:pt x="15695" y="12525"/>
                    <a:pt x="16560" y="10704"/>
                  </a:cubicBezTo>
                  <a:cubicBezTo>
                    <a:pt x="16674" y="10456"/>
                    <a:pt x="16573" y="10160"/>
                    <a:pt x="16318" y="10018"/>
                  </a:cubicBezTo>
                  <a:cubicBezTo>
                    <a:pt x="16229" y="9971"/>
                    <a:pt x="16127" y="9947"/>
                    <a:pt x="16038" y="9947"/>
                  </a:cubicBezTo>
                  <a:cubicBezTo>
                    <a:pt x="15835" y="9947"/>
                    <a:pt x="15656" y="10042"/>
                    <a:pt x="15542" y="10207"/>
                  </a:cubicBezTo>
                  <a:cubicBezTo>
                    <a:pt x="15542" y="10207"/>
                    <a:pt x="15542" y="10207"/>
                    <a:pt x="12641" y="14488"/>
                  </a:cubicBezTo>
                  <a:cubicBezTo>
                    <a:pt x="12386" y="14855"/>
                    <a:pt x="12246" y="15292"/>
                    <a:pt x="12246" y="15730"/>
                  </a:cubicBezTo>
                  <a:cubicBezTo>
                    <a:pt x="12246" y="15730"/>
                    <a:pt x="12246" y="15730"/>
                    <a:pt x="12272" y="21074"/>
                  </a:cubicBezTo>
                  <a:cubicBezTo>
                    <a:pt x="12272" y="21074"/>
                    <a:pt x="12272" y="21074"/>
                    <a:pt x="17018" y="21074"/>
                  </a:cubicBezTo>
                  <a:cubicBezTo>
                    <a:pt x="17018" y="21074"/>
                    <a:pt x="17018" y="21074"/>
                    <a:pt x="17018" y="18142"/>
                  </a:cubicBezTo>
                  <a:cubicBezTo>
                    <a:pt x="17018" y="18118"/>
                    <a:pt x="17018" y="18095"/>
                    <a:pt x="17018" y="18071"/>
                  </a:cubicBezTo>
                  <a:cubicBezTo>
                    <a:pt x="17107" y="17503"/>
                    <a:pt x="17336" y="16959"/>
                    <a:pt x="17667" y="16486"/>
                  </a:cubicBezTo>
                  <a:cubicBezTo>
                    <a:pt x="17667" y="16486"/>
                    <a:pt x="17667" y="16486"/>
                    <a:pt x="18850" y="14843"/>
                  </a:cubicBezTo>
                  <a:cubicBezTo>
                    <a:pt x="19652" y="13708"/>
                    <a:pt x="20212" y="12466"/>
                    <a:pt x="20517" y="11130"/>
                  </a:cubicBezTo>
                  <a:cubicBezTo>
                    <a:pt x="20517" y="11130"/>
                    <a:pt x="20517" y="11130"/>
                    <a:pt x="20568" y="10917"/>
                  </a:cubicBezTo>
                  <a:cubicBezTo>
                    <a:pt x="20886" y="9533"/>
                    <a:pt x="20785" y="8091"/>
                    <a:pt x="20250" y="6755"/>
                  </a:cubicBezTo>
                  <a:cubicBezTo>
                    <a:pt x="20250" y="6755"/>
                    <a:pt x="20250" y="6755"/>
                    <a:pt x="19805" y="5643"/>
                  </a:cubicBezTo>
                  <a:cubicBezTo>
                    <a:pt x="19703" y="5395"/>
                    <a:pt x="19448" y="5229"/>
                    <a:pt x="19168" y="5229"/>
                  </a:cubicBezTo>
                  <a:close/>
                  <a:moveTo>
                    <a:pt x="2105" y="5229"/>
                  </a:moveTo>
                  <a:cubicBezTo>
                    <a:pt x="1825" y="5229"/>
                    <a:pt x="1571" y="5395"/>
                    <a:pt x="1469" y="5643"/>
                  </a:cubicBezTo>
                  <a:cubicBezTo>
                    <a:pt x="1469" y="5643"/>
                    <a:pt x="1469" y="5643"/>
                    <a:pt x="1024" y="6755"/>
                  </a:cubicBezTo>
                  <a:cubicBezTo>
                    <a:pt x="489" y="8091"/>
                    <a:pt x="387" y="9533"/>
                    <a:pt x="706" y="10917"/>
                  </a:cubicBezTo>
                  <a:cubicBezTo>
                    <a:pt x="706" y="10917"/>
                    <a:pt x="706" y="10917"/>
                    <a:pt x="757" y="11130"/>
                  </a:cubicBezTo>
                  <a:cubicBezTo>
                    <a:pt x="1062" y="12466"/>
                    <a:pt x="1622" y="13708"/>
                    <a:pt x="2423" y="14843"/>
                  </a:cubicBezTo>
                  <a:cubicBezTo>
                    <a:pt x="2423" y="14843"/>
                    <a:pt x="2423" y="14843"/>
                    <a:pt x="3607" y="16486"/>
                  </a:cubicBezTo>
                  <a:cubicBezTo>
                    <a:pt x="3938" y="16959"/>
                    <a:pt x="4167" y="17503"/>
                    <a:pt x="4256" y="18071"/>
                  </a:cubicBezTo>
                  <a:cubicBezTo>
                    <a:pt x="4256" y="18095"/>
                    <a:pt x="4256" y="18118"/>
                    <a:pt x="4256" y="18142"/>
                  </a:cubicBezTo>
                  <a:cubicBezTo>
                    <a:pt x="4256" y="18142"/>
                    <a:pt x="4256" y="18142"/>
                    <a:pt x="4256" y="21074"/>
                  </a:cubicBezTo>
                  <a:cubicBezTo>
                    <a:pt x="4256" y="21074"/>
                    <a:pt x="4256" y="21074"/>
                    <a:pt x="9002" y="21074"/>
                  </a:cubicBezTo>
                  <a:cubicBezTo>
                    <a:pt x="9002" y="21074"/>
                    <a:pt x="9002" y="21074"/>
                    <a:pt x="9027" y="15730"/>
                  </a:cubicBezTo>
                  <a:cubicBezTo>
                    <a:pt x="9027" y="15292"/>
                    <a:pt x="8888" y="14855"/>
                    <a:pt x="8633" y="14488"/>
                  </a:cubicBezTo>
                  <a:cubicBezTo>
                    <a:pt x="8633" y="14488"/>
                    <a:pt x="8633" y="14488"/>
                    <a:pt x="5732" y="10207"/>
                  </a:cubicBezTo>
                  <a:cubicBezTo>
                    <a:pt x="5617" y="10042"/>
                    <a:pt x="5439" y="9947"/>
                    <a:pt x="5236" y="9947"/>
                  </a:cubicBezTo>
                  <a:cubicBezTo>
                    <a:pt x="5146" y="9947"/>
                    <a:pt x="5045" y="9971"/>
                    <a:pt x="4956" y="10018"/>
                  </a:cubicBezTo>
                  <a:cubicBezTo>
                    <a:pt x="4701" y="10160"/>
                    <a:pt x="4599" y="10456"/>
                    <a:pt x="4714" y="10704"/>
                  </a:cubicBezTo>
                  <a:cubicBezTo>
                    <a:pt x="4714" y="10704"/>
                    <a:pt x="4714" y="10704"/>
                    <a:pt x="5579" y="12525"/>
                  </a:cubicBezTo>
                  <a:cubicBezTo>
                    <a:pt x="5681" y="12738"/>
                    <a:pt x="5655" y="12974"/>
                    <a:pt x="5528" y="13175"/>
                  </a:cubicBezTo>
                  <a:cubicBezTo>
                    <a:pt x="5388" y="13365"/>
                    <a:pt x="5159" y="13483"/>
                    <a:pt x="4905" y="13483"/>
                  </a:cubicBezTo>
                  <a:cubicBezTo>
                    <a:pt x="4739" y="13483"/>
                    <a:pt x="4587" y="13436"/>
                    <a:pt x="4447" y="13329"/>
                  </a:cubicBezTo>
                  <a:cubicBezTo>
                    <a:pt x="4447" y="13329"/>
                    <a:pt x="4447" y="13329"/>
                    <a:pt x="4078" y="13057"/>
                  </a:cubicBezTo>
                  <a:cubicBezTo>
                    <a:pt x="3149" y="12360"/>
                    <a:pt x="2487" y="11402"/>
                    <a:pt x="2207" y="10326"/>
                  </a:cubicBezTo>
                  <a:cubicBezTo>
                    <a:pt x="2207" y="10326"/>
                    <a:pt x="2207" y="10326"/>
                    <a:pt x="2169" y="10219"/>
                  </a:cubicBezTo>
                  <a:cubicBezTo>
                    <a:pt x="1914" y="9214"/>
                    <a:pt x="1965" y="8174"/>
                    <a:pt x="2322" y="7192"/>
                  </a:cubicBezTo>
                  <a:cubicBezTo>
                    <a:pt x="2322" y="7192"/>
                    <a:pt x="2322" y="7192"/>
                    <a:pt x="2742" y="6069"/>
                  </a:cubicBezTo>
                  <a:cubicBezTo>
                    <a:pt x="2805" y="5903"/>
                    <a:pt x="2792" y="5738"/>
                    <a:pt x="2703" y="5584"/>
                  </a:cubicBezTo>
                  <a:cubicBezTo>
                    <a:pt x="2627" y="5430"/>
                    <a:pt x="2487" y="5324"/>
                    <a:pt x="2309" y="5265"/>
                  </a:cubicBezTo>
                  <a:cubicBezTo>
                    <a:pt x="2245" y="5241"/>
                    <a:pt x="2169" y="5229"/>
                    <a:pt x="2105" y="5229"/>
                  </a:cubicBezTo>
                  <a:close/>
                  <a:moveTo>
                    <a:pt x="19178" y="4704"/>
                  </a:moveTo>
                  <a:cubicBezTo>
                    <a:pt x="19686" y="4704"/>
                    <a:pt x="20156" y="4999"/>
                    <a:pt x="20333" y="5461"/>
                  </a:cubicBezTo>
                  <a:cubicBezTo>
                    <a:pt x="20333" y="5461"/>
                    <a:pt x="20333" y="5461"/>
                    <a:pt x="20778" y="6561"/>
                  </a:cubicBezTo>
                  <a:cubicBezTo>
                    <a:pt x="21337" y="7993"/>
                    <a:pt x="21451" y="9543"/>
                    <a:pt x="21108" y="11022"/>
                  </a:cubicBezTo>
                  <a:cubicBezTo>
                    <a:pt x="21108" y="11022"/>
                    <a:pt x="21108" y="11022"/>
                    <a:pt x="21057" y="11247"/>
                  </a:cubicBezTo>
                  <a:cubicBezTo>
                    <a:pt x="20752" y="12631"/>
                    <a:pt x="20156" y="13945"/>
                    <a:pt x="19317" y="15128"/>
                  </a:cubicBezTo>
                  <a:cubicBezTo>
                    <a:pt x="19317" y="15128"/>
                    <a:pt x="19317" y="15128"/>
                    <a:pt x="18149" y="16772"/>
                  </a:cubicBezTo>
                  <a:cubicBezTo>
                    <a:pt x="17857" y="17187"/>
                    <a:pt x="17666" y="17660"/>
                    <a:pt x="17590" y="18145"/>
                  </a:cubicBezTo>
                  <a:cubicBezTo>
                    <a:pt x="17590" y="18145"/>
                    <a:pt x="17590" y="18145"/>
                    <a:pt x="17603" y="21340"/>
                  </a:cubicBezTo>
                  <a:cubicBezTo>
                    <a:pt x="17603" y="21482"/>
                    <a:pt x="17476" y="21600"/>
                    <a:pt x="17323" y="21600"/>
                  </a:cubicBezTo>
                  <a:cubicBezTo>
                    <a:pt x="17323" y="21600"/>
                    <a:pt x="17323" y="21600"/>
                    <a:pt x="11875" y="21600"/>
                  </a:cubicBezTo>
                  <a:cubicBezTo>
                    <a:pt x="11786" y="21553"/>
                    <a:pt x="11735" y="21458"/>
                    <a:pt x="11735" y="21375"/>
                  </a:cubicBezTo>
                  <a:cubicBezTo>
                    <a:pt x="11735" y="21375"/>
                    <a:pt x="11735" y="21375"/>
                    <a:pt x="11710" y="15731"/>
                  </a:cubicBezTo>
                  <a:cubicBezTo>
                    <a:pt x="11710" y="15187"/>
                    <a:pt x="11875" y="14666"/>
                    <a:pt x="12180" y="14205"/>
                  </a:cubicBezTo>
                  <a:cubicBezTo>
                    <a:pt x="12180" y="14205"/>
                    <a:pt x="12180" y="14205"/>
                    <a:pt x="15101" y="9922"/>
                  </a:cubicBezTo>
                  <a:cubicBezTo>
                    <a:pt x="15304" y="9602"/>
                    <a:pt x="15672" y="9425"/>
                    <a:pt x="16053" y="9425"/>
                  </a:cubicBezTo>
                  <a:cubicBezTo>
                    <a:pt x="16231" y="9425"/>
                    <a:pt x="16434" y="9472"/>
                    <a:pt x="16599" y="9567"/>
                  </a:cubicBezTo>
                  <a:cubicBezTo>
                    <a:pt x="17107" y="9839"/>
                    <a:pt x="17323" y="10419"/>
                    <a:pt x="17082" y="10916"/>
                  </a:cubicBezTo>
                  <a:cubicBezTo>
                    <a:pt x="17082" y="10916"/>
                    <a:pt x="17082" y="10916"/>
                    <a:pt x="16218" y="12738"/>
                  </a:cubicBezTo>
                  <a:cubicBezTo>
                    <a:pt x="16168" y="12856"/>
                    <a:pt x="16269" y="12963"/>
                    <a:pt x="16384" y="12963"/>
                  </a:cubicBezTo>
                  <a:cubicBezTo>
                    <a:pt x="16409" y="12963"/>
                    <a:pt x="16447" y="12951"/>
                    <a:pt x="16485" y="12927"/>
                  </a:cubicBezTo>
                  <a:cubicBezTo>
                    <a:pt x="16485" y="12927"/>
                    <a:pt x="16485" y="12927"/>
                    <a:pt x="16866" y="12643"/>
                  </a:cubicBezTo>
                  <a:cubicBezTo>
                    <a:pt x="17692" y="12028"/>
                    <a:pt x="18289" y="11164"/>
                    <a:pt x="18543" y="10206"/>
                  </a:cubicBezTo>
                  <a:cubicBezTo>
                    <a:pt x="18543" y="10206"/>
                    <a:pt x="18543" y="10206"/>
                    <a:pt x="18568" y="10087"/>
                  </a:cubicBezTo>
                  <a:cubicBezTo>
                    <a:pt x="18809" y="9188"/>
                    <a:pt x="18759" y="8241"/>
                    <a:pt x="18428" y="7366"/>
                  </a:cubicBezTo>
                  <a:cubicBezTo>
                    <a:pt x="18428" y="7366"/>
                    <a:pt x="18428" y="7366"/>
                    <a:pt x="18022" y="6230"/>
                  </a:cubicBezTo>
                  <a:cubicBezTo>
                    <a:pt x="17793" y="5627"/>
                    <a:pt x="18136" y="4964"/>
                    <a:pt x="18797" y="4763"/>
                  </a:cubicBezTo>
                  <a:cubicBezTo>
                    <a:pt x="18924" y="4727"/>
                    <a:pt x="19051" y="4704"/>
                    <a:pt x="19178" y="4704"/>
                  </a:cubicBezTo>
                  <a:close/>
                  <a:moveTo>
                    <a:pt x="2124" y="4704"/>
                  </a:moveTo>
                  <a:cubicBezTo>
                    <a:pt x="2251" y="4704"/>
                    <a:pt x="2378" y="4727"/>
                    <a:pt x="2505" y="4763"/>
                  </a:cubicBezTo>
                  <a:cubicBezTo>
                    <a:pt x="3166" y="4964"/>
                    <a:pt x="3509" y="5627"/>
                    <a:pt x="3280" y="6230"/>
                  </a:cubicBezTo>
                  <a:cubicBezTo>
                    <a:pt x="3280" y="6230"/>
                    <a:pt x="3280" y="6230"/>
                    <a:pt x="2874" y="7366"/>
                  </a:cubicBezTo>
                  <a:cubicBezTo>
                    <a:pt x="2543" y="8241"/>
                    <a:pt x="2493" y="9188"/>
                    <a:pt x="2734" y="10087"/>
                  </a:cubicBezTo>
                  <a:cubicBezTo>
                    <a:pt x="2734" y="10087"/>
                    <a:pt x="2734" y="10087"/>
                    <a:pt x="2759" y="10206"/>
                  </a:cubicBezTo>
                  <a:cubicBezTo>
                    <a:pt x="3013" y="11164"/>
                    <a:pt x="3610" y="12028"/>
                    <a:pt x="4436" y="12643"/>
                  </a:cubicBezTo>
                  <a:cubicBezTo>
                    <a:pt x="4436" y="12643"/>
                    <a:pt x="4436" y="12643"/>
                    <a:pt x="4817" y="12927"/>
                  </a:cubicBezTo>
                  <a:cubicBezTo>
                    <a:pt x="4855" y="12951"/>
                    <a:pt x="4893" y="12963"/>
                    <a:pt x="4918" y="12963"/>
                  </a:cubicBezTo>
                  <a:cubicBezTo>
                    <a:pt x="5033" y="12963"/>
                    <a:pt x="5134" y="12856"/>
                    <a:pt x="5084" y="12738"/>
                  </a:cubicBezTo>
                  <a:cubicBezTo>
                    <a:pt x="5084" y="12738"/>
                    <a:pt x="5084" y="12738"/>
                    <a:pt x="4220" y="10916"/>
                  </a:cubicBezTo>
                  <a:cubicBezTo>
                    <a:pt x="3979" y="10419"/>
                    <a:pt x="4195" y="9839"/>
                    <a:pt x="4703" y="9567"/>
                  </a:cubicBezTo>
                  <a:cubicBezTo>
                    <a:pt x="4868" y="9472"/>
                    <a:pt x="5071" y="9425"/>
                    <a:pt x="5249" y="9425"/>
                  </a:cubicBezTo>
                  <a:cubicBezTo>
                    <a:pt x="5630" y="9425"/>
                    <a:pt x="5998" y="9602"/>
                    <a:pt x="6201" y="9922"/>
                  </a:cubicBezTo>
                  <a:cubicBezTo>
                    <a:pt x="6201" y="9922"/>
                    <a:pt x="6201" y="9922"/>
                    <a:pt x="9122" y="14205"/>
                  </a:cubicBezTo>
                  <a:cubicBezTo>
                    <a:pt x="9427" y="14666"/>
                    <a:pt x="9592" y="15187"/>
                    <a:pt x="9592" y="15731"/>
                  </a:cubicBezTo>
                  <a:cubicBezTo>
                    <a:pt x="9592" y="15731"/>
                    <a:pt x="9592" y="15731"/>
                    <a:pt x="9567" y="21375"/>
                  </a:cubicBezTo>
                  <a:cubicBezTo>
                    <a:pt x="9567" y="21458"/>
                    <a:pt x="9516" y="21553"/>
                    <a:pt x="9427" y="21600"/>
                  </a:cubicBezTo>
                  <a:cubicBezTo>
                    <a:pt x="9427" y="21600"/>
                    <a:pt x="9427" y="21600"/>
                    <a:pt x="3991" y="21600"/>
                  </a:cubicBezTo>
                  <a:cubicBezTo>
                    <a:pt x="3979" y="21600"/>
                    <a:pt x="3979" y="21600"/>
                    <a:pt x="3979" y="21600"/>
                  </a:cubicBezTo>
                  <a:cubicBezTo>
                    <a:pt x="3826" y="21600"/>
                    <a:pt x="3699" y="21482"/>
                    <a:pt x="3699" y="21340"/>
                  </a:cubicBezTo>
                  <a:cubicBezTo>
                    <a:pt x="3699" y="21340"/>
                    <a:pt x="3699" y="21340"/>
                    <a:pt x="3712" y="18145"/>
                  </a:cubicBezTo>
                  <a:cubicBezTo>
                    <a:pt x="3636" y="17660"/>
                    <a:pt x="3445" y="17187"/>
                    <a:pt x="3153" y="16772"/>
                  </a:cubicBezTo>
                  <a:cubicBezTo>
                    <a:pt x="3153" y="16772"/>
                    <a:pt x="3153" y="16772"/>
                    <a:pt x="1985" y="15128"/>
                  </a:cubicBezTo>
                  <a:cubicBezTo>
                    <a:pt x="1146" y="13945"/>
                    <a:pt x="550" y="12631"/>
                    <a:pt x="245" y="11247"/>
                  </a:cubicBezTo>
                  <a:cubicBezTo>
                    <a:pt x="245" y="11247"/>
                    <a:pt x="245" y="11247"/>
                    <a:pt x="194" y="11022"/>
                  </a:cubicBezTo>
                  <a:cubicBezTo>
                    <a:pt x="-149" y="9543"/>
                    <a:pt x="-35" y="7993"/>
                    <a:pt x="524" y="6561"/>
                  </a:cubicBezTo>
                  <a:cubicBezTo>
                    <a:pt x="524" y="6561"/>
                    <a:pt x="524" y="6561"/>
                    <a:pt x="969" y="5461"/>
                  </a:cubicBezTo>
                  <a:cubicBezTo>
                    <a:pt x="1146" y="4999"/>
                    <a:pt x="1616" y="4704"/>
                    <a:pt x="2124" y="4704"/>
                  </a:cubicBezTo>
                  <a:close/>
                  <a:moveTo>
                    <a:pt x="10424" y="1393"/>
                  </a:moveTo>
                  <a:cubicBezTo>
                    <a:pt x="10881" y="1393"/>
                    <a:pt x="10881" y="1393"/>
                    <a:pt x="10881" y="1393"/>
                  </a:cubicBezTo>
                  <a:cubicBezTo>
                    <a:pt x="10881" y="1699"/>
                    <a:pt x="10881" y="1699"/>
                    <a:pt x="10881" y="1699"/>
                  </a:cubicBezTo>
                  <a:cubicBezTo>
                    <a:pt x="11109" y="1722"/>
                    <a:pt x="11312" y="1769"/>
                    <a:pt x="11414" y="1864"/>
                  </a:cubicBezTo>
                  <a:cubicBezTo>
                    <a:pt x="11274" y="2252"/>
                    <a:pt x="11274" y="2252"/>
                    <a:pt x="11274" y="2252"/>
                  </a:cubicBezTo>
                  <a:cubicBezTo>
                    <a:pt x="11084" y="2134"/>
                    <a:pt x="10881" y="2075"/>
                    <a:pt x="10678" y="2075"/>
                  </a:cubicBezTo>
                  <a:cubicBezTo>
                    <a:pt x="10564" y="2075"/>
                    <a:pt x="10475" y="2111"/>
                    <a:pt x="10411" y="2158"/>
                  </a:cubicBezTo>
                  <a:cubicBezTo>
                    <a:pt x="10335" y="2217"/>
                    <a:pt x="10310" y="2299"/>
                    <a:pt x="10310" y="2393"/>
                  </a:cubicBezTo>
                  <a:cubicBezTo>
                    <a:pt x="10310" y="2534"/>
                    <a:pt x="10488" y="2699"/>
                    <a:pt x="10868" y="2852"/>
                  </a:cubicBezTo>
                  <a:cubicBezTo>
                    <a:pt x="11058" y="2946"/>
                    <a:pt x="11211" y="3041"/>
                    <a:pt x="11299" y="3111"/>
                  </a:cubicBezTo>
                  <a:cubicBezTo>
                    <a:pt x="11375" y="3182"/>
                    <a:pt x="11426" y="3264"/>
                    <a:pt x="11477" y="3358"/>
                  </a:cubicBezTo>
                  <a:cubicBezTo>
                    <a:pt x="11515" y="3464"/>
                    <a:pt x="11540" y="3558"/>
                    <a:pt x="11540" y="3676"/>
                  </a:cubicBezTo>
                  <a:cubicBezTo>
                    <a:pt x="11540" y="3853"/>
                    <a:pt x="11490" y="3994"/>
                    <a:pt x="11363" y="4123"/>
                  </a:cubicBezTo>
                  <a:cubicBezTo>
                    <a:pt x="11261" y="4241"/>
                    <a:pt x="11084" y="4335"/>
                    <a:pt x="10881" y="4382"/>
                  </a:cubicBezTo>
                  <a:cubicBezTo>
                    <a:pt x="10881" y="4782"/>
                    <a:pt x="10881" y="4782"/>
                    <a:pt x="10881" y="4782"/>
                  </a:cubicBezTo>
                  <a:cubicBezTo>
                    <a:pt x="10424" y="4782"/>
                    <a:pt x="10424" y="4782"/>
                    <a:pt x="10424" y="4782"/>
                  </a:cubicBezTo>
                  <a:cubicBezTo>
                    <a:pt x="10424" y="4406"/>
                    <a:pt x="10424" y="4406"/>
                    <a:pt x="10424" y="4406"/>
                  </a:cubicBezTo>
                  <a:cubicBezTo>
                    <a:pt x="10196" y="4406"/>
                    <a:pt x="9993" y="4335"/>
                    <a:pt x="9790" y="4218"/>
                  </a:cubicBezTo>
                  <a:cubicBezTo>
                    <a:pt x="9993" y="3806"/>
                    <a:pt x="9993" y="3806"/>
                    <a:pt x="9993" y="3806"/>
                  </a:cubicBezTo>
                  <a:cubicBezTo>
                    <a:pt x="10183" y="3935"/>
                    <a:pt x="10386" y="3994"/>
                    <a:pt x="10576" y="3994"/>
                  </a:cubicBezTo>
                  <a:cubicBezTo>
                    <a:pt x="10881" y="3994"/>
                    <a:pt x="11033" y="3900"/>
                    <a:pt x="11033" y="3711"/>
                  </a:cubicBezTo>
                  <a:cubicBezTo>
                    <a:pt x="11033" y="3617"/>
                    <a:pt x="10995" y="3535"/>
                    <a:pt x="10919" y="3452"/>
                  </a:cubicBezTo>
                  <a:cubicBezTo>
                    <a:pt x="10843" y="3370"/>
                    <a:pt x="10690" y="3276"/>
                    <a:pt x="10475" y="3170"/>
                  </a:cubicBezTo>
                  <a:cubicBezTo>
                    <a:pt x="10259" y="3076"/>
                    <a:pt x="10132" y="2993"/>
                    <a:pt x="10044" y="2935"/>
                  </a:cubicBezTo>
                  <a:cubicBezTo>
                    <a:pt x="9967" y="2852"/>
                    <a:pt x="9917" y="2782"/>
                    <a:pt x="9853" y="2687"/>
                  </a:cubicBezTo>
                  <a:cubicBezTo>
                    <a:pt x="9815" y="2593"/>
                    <a:pt x="9802" y="2499"/>
                    <a:pt x="9802" y="2393"/>
                  </a:cubicBezTo>
                  <a:cubicBezTo>
                    <a:pt x="9802" y="2217"/>
                    <a:pt x="9853" y="2075"/>
                    <a:pt x="9980" y="1969"/>
                  </a:cubicBezTo>
                  <a:cubicBezTo>
                    <a:pt x="10094" y="1852"/>
                    <a:pt x="10234" y="1769"/>
                    <a:pt x="10424" y="1722"/>
                  </a:cubicBezTo>
                  <a:cubicBezTo>
                    <a:pt x="10424" y="1393"/>
                    <a:pt x="10424" y="1393"/>
                    <a:pt x="10424" y="1393"/>
                  </a:cubicBezTo>
                  <a:close/>
                  <a:moveTo>
                    <a:pt x="4425" y="526"/>
                  </a:moveTo>
                  <a:cubicBezTo>
                    <a:pt x="4425" y="526"/>
                    <a:pt x="4425" y="526"/>
                    <a:pt x="4425" y="5650"/>
                  </a:cubicBezTo>
                  <a:cubicBezTo>
                    <a:pt x="4425" y="5650"/>
                    <a:pt x="4425" y="5650"/>
                    <a:pt x="16849" y="5650"/>
                  </a:cubicBezTo>
                  <a:cubicBezTo>
                    <a:pt x="16849" y="5650"/>
                    <a:pt x="16849" y="5650"/>
                    <a:pt x="16849" y="526"/>
                  </a:cubicBezTo>
                  <a:cubicBezTo>
                    <a:pt x="16849" y="526"/>
                    <a:pt x="16849" y="526"/>
                    <a:pt x="4425" y="526"/>
                  </a:cubicBezTo>
                  <a:close/>
                  <a:moveTo>
                    <a:pt x="4026" y="0"/>
                  </a:moveTo>
                  <a:cubicBezTo>
                    <a:pt x="17248" y="0"/>
                    <a:pt x="17248" y="0"/>
                    <a:pt x="17248" y="0"/>
                  </a:cubicBezTo>
                  <a:cubicBezTo>
                    <a:pt x="17350" y="0"/>
                    <a:pt x="17413" y="59"/>
                    <a:pt x="17413" y="142"/>
                  </a:cubicBezTo>
                  <a:cubicBezTo>
                    <a:pt x="17413" y="6021"/>
                    <a:pt x="17413" y="6021"/>
                    <a:pt x="17413" y="6021"/>
                  </a:cubicBezTo>
                  <a:cubicBezTo>
                    <a:pt x="17413" y="6104"/>
                    <a:pt x="17350" y="6175"/>
                    <a:pt x="17248" y="6175"/>
                  </a:cubicBezTo>
                  <a:cubicBezTo>
                    <a:pt x="4026" y="6175"/>
                    <a:pt x="4026" y="6175"/>
                    <a:pt x="4026" y="6175"/>
                  </a:cubicBezTo>
                  <a:cubicBezTo>
                    <a:pt x="3937" y="6175"/>
                    <a:pt x="3860" y="6104"/>
                    <a:pt x="3860" y="6021"/>
                  </a:cubicBezTo>
                  <a:cubicBezTo>
                    <a:pt x="3860" y="142"/>
                    <a:pt x="3860" y="142"/>
                    <a:pt x="3860" y="142"/>
                  </a:cubicBezTo>
                  <a:cubicBezTo>
                    <a:pt x="3860" y="59"/>
                    <a:pt x="3937" y="0"/>
                    <a:pt x="4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9"/>
          <p:cNvSpPr txBox="1"/>
          <p:nvPr/>
        </p:nvSpPr>
        <p:spPr>
          <a:xfrm>
            <a:off x="946972" y="1778239"/>
            <a:ext cx="1002244" cy="262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endParaRPr sz="1100"/>
          </a:p>
        </p:txBody>
      </p:sp>
      <p:sp>
        <p:nvSpPr>
          <p:cNvPr id="96" name="Google Shape;96;p19"/>
          <p:cNvSpPr txBox="1"/>
          <p:nvPr/>
        </p:nvSpPr>
        <p:spPr>
          <a:xfrm>
            <a:off x="1113692" y="2771080"/>
            <a:ext cx="668804" cy="262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sz="1100"/>
          </a:p>
        </p:txBody>
      </p:sp>
      <p:sp>
        <p:nvSpPr>
          <p:cNvPr id="97" name="Google Shape;97;p19"/>
          <p:cNvSpPr txBox="1"/>
          <p:nvPr/>
        </p:nvSpPr>
        <p:spPr>
          <a:xfrm>
            <a:off x="915202" y="3682594"/>
            <a:ext cx="1065785" cy="262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INVESTORS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92917" y="374649"/>
            <a:ext cx="8079582" cy="12436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zh-CN" sz="1100"/>
              <a:t>East vs. West: Myths or Reality?</a:t>
            </a:r>
            <a:endParaRPr sz="1100"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636426" y="4810546"/>
            <a:ext cx="131079" cy="1702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zh-CN" sz="800">
                <a:solidFill>
                  <a:srgbClr val="000000"/>
                </a:solidFill>
              </a:rPr>
              <a:t>‹#›</a:t>
            </a:fld>
            <a:endParaRPr sz="1100"/>
          </a:p>
        </p:txBody>
      </p:sp>
      <p:sp>
        <p:nvSpPr>
          <p:cNvPr id="104" name="Google Shape;104;p20"/>
          <p:cNvSpPr txBox="1"/>
          <p:nvPr/>
        </p:nvSpPr>
        <p:spPr>
          <a:xfrm>
            <a:off x="3204437" y="1707599"/>
            <a:ext cx="514021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C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“Market adoption matters more than full decentralization.”</a:t>
            </a:r>
            <a:endParaRPr sz="1100"/>
          </a:p>
        </p:txBody>
      </p:sp>
      <p:sp>
        <p:nvSpPr>
          <p:cNvPr id="105" name="Google Shape;105;p20"/>
          <p:cNvSpPr txBox="1"/>
          <p:nvPr/>
        </p:nvSpPr>
        <p:spPr>
          <a:xfrm>
            <a:off x="3301058" y="2744437"/>
            <a:ext cx="5365673" cy="2814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C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“How can I make money from DeFi products?”</a:t>
            </a:r>
            <a:endParaRPr sz="1100"/>
          </a:p>
        </p:txBody>
      </p:sp>
      <p:sp>
        <p:nvSpPr>
          <p:cNvPr id="106" name="Google Shape;106;p20"/>
          <p:cNvSpPr txBox="1"/>
          <p:nvPr/>
        </p:nvSpPr>
        <p:spPr>
          <a:xfrm>
            <a:off x="3328881" y="3661920"/>
            <a:ext cx="4891327" cy="281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C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“We don’t take DeFi but open finance as a vertical.”</a:t>
            </a:r>
            <a:endParaRPr sz="1100"/>
          </a:p>
        </p:txBody>
      </p:sp>
      <p:grpSp>
        <p:nvGrpSpPr>
          <p:cNvPr id="107" name="Google Shape;107;p20"/>
          <p:cNvGrpSpPr/>
          <p:nvPr/>
        </p:nvGrpSpPr>
        <p:grpSpPr>
          <a:xfrm>
            <a:off x="2450591" y="1603423"/>
            <a:ext cx="517209" cy="489778"/>
            <a:chOff x="0" y="0"/>
            <a:chExt cx="689610" cy="653035"/>
          </a:xfrm>
        </p:grpSpPr>
        <p:sp>
          <p:nvSpPr>
            <p:cNvPr id="108" name="Google Shape;108;p20"/>
            <p:cNvSpPr/>
            <p:nvPr/>
          </p:nvSpPr>
          <p:spPr>
            <a:xfrm>
              <a:off x="0" y="163615"/>
              <a:ext cx="689610" cy="489420"/>
            </a:xfrm>
            <a:custGeom>
              <a:rect b="b" l="l" r="r" t="t"/>
              <a:pathLst>
                <a:path extrusionOk="0" h="21584" w="21600">
                  <a:moveTo>
                    <a:pt x="21354" y="19315"/>
                  </a:moveTo>
                  <a:cubicBezTo>
                    <a:pt x="20504" y="19315"/>
                    <a:pt x="20504" y="19315"/>
                    <a:pt x="20504" y="19315"/>
                  </a:cubicBezTo>
                  <a:cubicBezTo>
                    <a:pt x="20504" y="18732"/>
                    <a:pt x="20504" y="18732"/>
                    <a:pt x="20504" y="18732"/>
                  </a:cubicBezTo>
                  <a:cubicBezTo>
                    <a:pt x="20504" y="18543"/>
                    <a:pt x="20393" y="18386"/>
                    <a:pt x="20258" y="18386"/>
                  </a:cubicBezTo>
                  <a:cubicBezTo>
                    <a:pt x="1342" y="18386"/>
                    <a:pt x="1342" y="18386"/>
                    <a:pt x="1342" y="18386"/>
                  </a:cubicBezTo>
                  <a:cubicBezTo>
                    <a:pt x="1207" y="18386"/>
                    <a:pt x="1096" y="18543"/>
                    <a:pt x="1096" y="18732"/>
                  </a:cubicBezTo>
                  <a:cubicBezTo>
                    <a:pt x="1096" y="19315"/>
                    <a:pt x="1096" y="19315"/>
                    <a:pt x="1096" y="19315"/>
                  </a:cubicBezTo>
                  <a:cubicBezTo>
                    <a:pt x="246" y="19315"/>
                    <a:pt x="246" y="19315"/>
                    <a:pt x="246" y="19315"/>
                  </a:cubicBezTo>
                  <a:cubicBezTo>
                    <a:pt x="101" y="19315"/>
                    <a:pt x="0" y="19473"/>
                    <a:pt x="0" y="19662"/>
                  </a:cubicBezTo>
                  <a:cubicBezTo>
                    <a:pt x="0" y="21237"/>
                    <a:pt x="0" y="21237"/>
                    <a:pt x="0" y="21237"/>
                  </a:cubicBezTo>
                  <a:cubicBezTo>
                    <a:pt x="0" y="21426"/>
                    <a:pt x="101" y="21584"/>
                    <a:pt x="246" y="21584"/>
                  </a:cubicBezTo>
                  <a:cubicBezTo>
                    <a:pt x="21354" y="21584"/>
                    <a:pt x="21354" y="21584"/>
                    <a:pt x="21354" y="21584"/>
                  </a:cubicBezTo>
                  <a:cubicBezTo>
                    <a:pt x="21499" y="21584"/>
                    <a:pt x="21600" y="21426"/>
                    <a:pt x="21600" y="21237"/>
                  </a:cubicBezTo>
                  <a:cubicBezTo>
                    <a:pt x="21600" y="19662"/>
                    <a:pt x="21600" y="19662"/>
                    <a:pt x="21600" y="19662"/>
                  </a:cubicBezTo>
                  <a:cubicBezTo>
                    <a:pt x="21600" y="19473"/>
                    <a:pt x="21499" y="19315"/>
                    <a:pt x="21354" y="19315"/>
                  </a:cubicBezTo>
                  <a:close/>
                  <a:moveTo>
                    <a:pt x="20258" y="17693"/>
                  </a:moveTo>
                  <a:cubicBezTo>
                    <a:pt x="19766" y="17693"/>
                    <a:pt x="19766" y="17693"/>
                    <a:pt x="19766" y="17693"/>
                  </a:cubicBezTo>
                  <a:cubicBezTo>
                    <a:pt x="19766" y="3686"/>
                    <a:pt x="19766" y="3686"/>
                    <a:pt x="19766" y="3686"/>
                  </a:cubicBezTo>
                  <a:cubicBezTo>
                    <a:pt x="14333" y="3686"/>
                    <a:pt x="14333" y="3686"/>
                    <a:pt x="14333" y="3686"/>
                  </a:cubicBezTo>
                  <a:cubicBezTo>
                    <a:pt x="14311" y="3686"/>
                    <a:pt x="14277" y="3686"/>
                    <a:pt x="14255" y="3671"/>
                  </a:cubicBezTo>
                  <a:cubicBezTo>
                    <a:pt x="8139" y="819"/>
                    <a:pt x="8139" y="819"/>
                    <a:pt x="8139" y="819"/>
                  </a:cubicBezTo>
                  <a:cubicBezTo>
                    <a:pt x="8139" y="3308"/>
                    <a:pt x="8139" y="3308"/>
                    <a:pt x="8139" y="3308"/>
                  </a:cubicBezTo>
                  <a:cubicBezTo>
                    <a:pt x="8139" y="3419"/>
                    <a:pt x="8106" y="3529"/>
                    <a:pt x="8039" y="3592"/>
                  </a:cubicBezTo>
                  <a:cubicBezTo>
                    <a:pt x="7971" y="3655"/>
                    <a:pt x="7893" y="3671"/>
                    <a:pt x="7815" y="3639"/>
                  </a:cubicBezTo>
                  <a:cubicBezTo>
                    <a:pt x="1811" y="819"/>
                    <a:pt x="1811" y="819"/>
                    <a:pt x="1811" y="819"/>
                  </a:cubicBezTo>
                  <a:cubicBezTo>
                    <a:pt x="1811" y="17693"/>
                    <a:pt x="1811" y="17693"/>
                    <a:pt x="1811" y="17693"/>
                  </a:cubicBezTo>
                  <a:cubicBezTo>
                    <a:pt x="1319" y="17693"/>
                    <a:pt x="1319" y="17693"/>
                    <a:pt x="1319" y="17693"/>
                  </a:cubicBezTo>
                  <a:cubicBezTo>
                    <a:pt x="1319" y="346"/>
                    <a:pt x="1319" y="346"/>
                    <a:pt x="1319" y="346"/>
                  </a:cubicBezTo>
                  <a:cubicBezTo>
                    <a:pt x="1319" y="236"/>
                    <a:pt x="1353" y="126"/>
                    <a:pt x="1420" y="63"/>
                  </a:cubicBezTo>
                  <a:cubicBezTo>
                    <a:pt x="1487" y="0"/>
                    <a:pt x="1565" y="-16"/>
                    <a:pt x="1643" y="16"/>
                  </a:cubicBezTo>
                  <a:cubicBezTo>
                    <a:pt x="7647" y="2836"/>
                    <a:pt x="7647" y="2836"/>
                    <a:pt x="7647" y="2836"/>
                  </a:cubicBezTo>
                  <a:cubicBezTo>
                    <a:pt x="7647" y="346"/>
                    <a:pt x="7647" y="346"/>
                    <a:pt x="7647" y="346"/>
                  </a:cubicBezTo>
                  <a:cubicBezTo>
                    <a:pt x="7647" y="236"/>
                    <a:pt x="7681" y="126"/>
                    <a:pt x="7748" y="63"/>
                  </a:cubicBezTo>
                  <a:cubicBezTo>
                    <a:pt x="7815" y="0"/>
                    <a:pt x="7893" y="-16"/>
                    <a:pt x="7971" y="16"/>
                  </a:cubicBezTo>
                  <a:cubicBezTo>
                    <a:pt x="14378" y="2993"/>
                    <a:pt x="14378" y="2993"/>
                    <a:pt x="14378" y="2993"/>
                  </a:cubicBezTo>
                  <a:cubicBezTo>
                    <a:pt x="20012" y="2993"/>
                    <a:pt x="20012" y="2993"/>
                    <a:pt x="20012" y="2993"/>
                  </a:cubicBezTo>
                  <a:cubicBezTo>
                    <a:pt x="20147" y="2993"/>
                    <a:pt x="20258" y="3151"/>
                    <a:pt x="20258" y="3340"/>
                  </a:cubicBezTo>
                  <a:lnTo>
                    <a:pt x="20258" y="17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85725" y="0"/>
              <a:ext cx="533455" cy="543688"/>
            </a:xfrm>
            <a:custGeom>
              <a:rect b="b" l="l" r="r" t="t"/>
              <a:pathLst>
                <a:path extrusionOk="0" h="21600" w="21587">
                  <a:moveTo>
                    <a:pt x="20893" y="213"/>
                  </a:moveTo>
                  <a:cubicBezTo>
                    <a:pt x="21586" y="8331"/>
                    <a:pt x="21586" y="8331"/>
                    <a:pt x="21586" y="8331"/>
                  </a:cubicBezTo>
                  <a:cubicBezTo>
                    <a:pt x="21600" y="8458"/>
                    <a:pt x="21484" y="8572"/>
                    <a:pt x="21355" y="8572"/>
                  </a:cubicBezTo>
                  <a:cubicBezTo>
                    <a:pt x="16994" y="8572"/>
                    <a:pt x="16994" y="8572"/>
                    <a:pt x="16994" y="8572"/>
                  </a:cubicBezTo>
                  <a:cubicBezTo>
                    <a:pt x="16850" y="8572"/>
                    <a:pt x="16749" y="8458"/>
                    <a:pt x="16763" y="8331"/>
                  </a:cubicBezTo>
                  <a:cubicBezTo>
                    <a:pt x="17456" y="213"/>
                    <a:pt x="17456" y="213"/>
                    <a:pt x="17456" y="213"/>
                  </a:cubicBezTo>
                  <a:cubicBezTo>
                    <a:pt x="17471" y="85"/>
                    <a:pt x="17572" y="0"/>
                    <a:pt x="17687" y="0"/>
                  </a:cubicBezTo>
                  <a:cubicBezTo>
                    <a:pt x="20661" y="0"/>
                    <a:pt x="20661" y="0"/>
                    <a:pt x="20661" y="0"/>
                  </a:cubicBezTo>
                  <a:cubicBezTo>
                    <a:pt x="20777" y="0"/>
                    <a:pt x="20878" y="85"/>
                    <a:pt x="20893" y="213"/>
                  </a:cubicBezTo>
                  <a:close/>
                  <a:moveTo>
                    <a:pt x="2801" y="12986"/>
                  </a:moveTo>
                  <a:cubicBezTo>
                    <a:pt x="2801" y="12233"/>
                    <a:pt x="2180" y="11609"/>
                    <a:pt x="1401" y="11609"/>
                  </a:cubicBezTo>
                  <a:cubicBezTo>
                    <a:pt x="621" y="11609"/>
                    <a:pt x="0" y="12233"/>
                    <a:pt x="0" y="12986"/>
                  </a:cubicBezTo>
                  <a:cubicBezTo>
                    <a:pt x="0" y="13752"/>
                    <a:pt x="621" y="14376"/>
                    <a:pt x="1401" y="14376"/>
                  </a:cubicBezTo>
                  <a:cubicBezTo>
                    <a:pt x="2180" y="14376"/>
                    <a:pt x="2801" y="13752"/>
                    <a:pt x="2801" y="12986"/>
                  </a:cubicBezTo>
                  <a:close/>
                  <a:moveTo>
                    <a:pt x="2166" y="12986"/>
                  </a:moveTo>
                  <a:cubicBezTo>
                    <a:pt x="2166" y="13411"/>
                    <a:pt x="1819" y="13752"/>
                    <a:pt x="1401" y="13752"/>
                  </a:cubicBezTo>
                  <a:cubicBezTo>
                    <a:pt x="982" y="13752"/>
                    <a:pt x="635" y="13411"/>
                    <a:pt x="635" y="12986"/>
                  </a:cubicBezTo>
                  <a:cubicBezTo>
                    <a:pt x="635" y="12574"/>
                    <a:pt x="982" y="12233"/>
                    <a:pt x="1401" y="12233"/>
                  </a:cubicBezTo>
                  <a:cubicBezTo>
                    <a:pt x="1819" y="12233"/>
                    <a:pt x="2166" y="12574"/>
                    <a:pt x="2166" y="12986"/>
                  </a:cubicBezTo>
                  <a:close/>
                  <a:moveTo>
                    <a:pt x="5357" y="14064"/>
                  </a:moveTo>
                  <a:cubicBezTo>
                    <a:pt x="5357" y="11921"/>
                    <a:pt x="5357" y="11921"/>
                    <a:pt x="5357" y="11921"/>
                  </a:cubicBezTo>
                  <a:cubicBezTo>
                    <a:pt x="5357" y="11751"/>
                    <a:pt x="5212" y="11609"/>
                    <a:pt x="5039" y="11609"/>
                  </a:cubicBezTo>
                  <a:cubicBezTo>
                    <a:pt x="4851" y="11609"/>
                    <a:pt x="4721" y="11751"/>
                    <a:pt x="4721" y="11921"/>
                  </a:cubicBezTo>
                  <a:cubicBezTo>
                    <a:pt x="4721" y="14064"/>
                    <a:pt x="4721" y="14064"/>
                    <a:pt x="4721" y="14064"/>
                  </a:cubicBezTo>
                  <a:cubicBezTo>
                    <a:pt x="4721" y="14234"/>
                    <a:pt x="4851" y="14376"/>
                    <a:pt x="5039" y="14376"/>
                  </a:cubicBezTo>
                  <a:cubicBezTo>
                    <a:pt x="5212" y="14376"/>
                    <a:pt x="5357" y="14234"/>
                    <a:pt x="5357" y="14064"/>
                  </a:cubicBezTo>
                  <a:close/>
                  <a:moveTo>
                    <a:pt x="10078" y="12986"/>
                  </a:moveTo>
                  <a:cubicBezTo>
                    <a:pt x="10078" y="12233"/>
                    <a:pt x="9443" y="11609"/>
                    <a:pt x="8663" y="11609"/>
                  </a:cubicBezTo>
                  <a:cubicBezTo>
                    <a:pt x="7883" y="11609"/>
                    <a:pt x="7263" y="12233"/>
                    <a:pt x="7263" y="12986"/>
                  </a:cubicBezTo>
                  <a:cubicBezTo>
                    <a:pt x="7263" y="13752"/>
                    <a:pt x="7883" y="14376"/>
                    <a:pt x="8663" y="14376"/>
                  </a:cubicBezTo>
                  <a:cubicBezTo>
                    <a:pt x="9443" y="14376"/>
                    <a:pt x="10078" y="13752"/>
                    <a:pt x="10078" y="12986"/>
                  </a:cubicBezTo>
                  <a:close/>
                  <a:moveTo>
                    <a:pt x="9443" y="12986"/>
                  </a:moveTo>
                  <a:cubicBezTo>
                    <a:pt x="9443" y="13411"/>
                    <a:pt x="9096" y="13752"/>
                    <a:pt x="8663" y="13752"/>
                  </a:cubicBezTo>
                  <a:cubicBezTo>
                    <a:pt x="8244" y="13752"/>
                    <a:pt x="7898" y="13411"/>
                    <a:pt x="7898" y="12986"/>
                  </a:cubicBezTo>
                  <a:cubicBezTo>
                    <a:pt x="7898" y="12574"/>
                    <a:pt x="8244" y="12233"/>
                    <a:pt x="8663" y="12233"/>
                  </a:cubicBezTo>
                  <a:cubicBezTo>
                    <a:pt x="9096" y="12233"/>
                    <a:pt x="9443" y="12574"/>
                    <a:pt x="9443" y="12986"/>
                  </a:cubicBezTo>
                  <a:close/>
                  <a:moveTo>
                    <a:pt x="12619" y="14064"/>
                  </a:moveTo>
                  <a:cubicBezTo>
                    <a:pt x="12619" y="11921"/>
                    <a:pt x="12619" y="11921"/>
                    <a:pt x="12619" y="11921"/>
                  </a:cubicBezTo>
                  <a:cubicBezTo>
                    <a:pt x="12619" y="11751"/>
                    <a:pt x="12475" y="11609"/>
                    <a:pt x="12302" y="11609"/>
                  </a:cubicBezTo>
                  <a:cubicBezTo>
                    <a:pt x="12128" y="11609"/>
                    <a:pt x="11984" y="11751"/>
                    <a:pt x="11984" y="11921"/>
                  </a:cubicBezTo>
                  <a:cubicBezTo>
                    <a:pt x="11984" y="14064"/>
                    <a:pt x="11984" y="14064"/>
                    <a:pt x="11984" y="14064"/>
                  </a:cubicBezTo>
                  <a:cubicBezTo>
                    <a:pt x="11984" y="14234"/>
                    <a:pt x="12128" y="14376"/>
                    <a:pt x="12302" y="14376"/>
                  </a:cubicBezTo>
                  <a:cubicBezTo>
                    <a:pt x="12475" y="14376"/>
                    <a:pt x="12619" y="14234"/>
                    <a:pt x="12619" y="14064"/>
                  </a:cubicBezTo>
                  <a:close/>
                  <a:moveTo>
                    <a:pt x="16243" y="14064"/>
                  </a:moveTo>
                  <a:cubicBezTo>
                    <a:pt x="16243" y="11921"/>
                    <a:pt x="16243" y="11921"/>
                    <a:pt x="16243" y="11921"/>
                  </a:cubicBezTo>
                  <a:cubicBezTo>
                    <a:pt x="16243" y="11751"/>
                    <a:pt x="16113" y="11609"/>
                    <a:pt x="15926" y="11609"/>
                  </a:cubicBezTo>
                  <a:cubicBezTo>
                    <a:pt x="15752" y="11609"/>
                    <a:pt x="15608" y="11751"/>
                    <a:pt x="15608" y="11921"/>
                  </a:cubicBezTo>
                  <a:cubicBezTo>
                    <a:pt x="15608" y="14064"/>
                    <a:pt x="15608" y="14064"/>
                    <a:pt x="15608" y="14064"/>
                  </a:cubicBezTo>
                  <a:cubicBezTo>
                    <a:pt x="15608" y="14234"/>
                    <a:pt x="15752" y="14376"/>
                    <a:pt x="15926" y="14376"/>
                  </a:cubicBezTo>
                  <a:cubicBezTo>
                    <a:pt x="16113" y="14376"/>
                    <a:pt x="16243" y="14234"/>
                    <a:pt x="16243" y="14064"/>
                  </a:cubicBezTo>
                  <a:close/>
                  <a:moveTo>
                    <a:pt x="2801" y="16604"/>
                  </a:moveTo>
                  <a:cubicBezTo>
                    <a:pt x="2801" y="15838"/>
                    <a:pt x="2180" y="15228"/>
                    <a:pt x="1401" y="15228"/>
                  </a:cubicBezTo>
                  <a:cubicBezTo>
                    <a:pt x="621" y="15228"/>
                    <a:pt x="0" y="15838"/>
                    <a:pt x="0" y="16604"/>
                  </a:cubicBezTo>
                  <a:cubicBezTo>
                    <a:pt x="0" y="17371"/>
                    <a:pt x="621" y="17981"/>
                    <a:pt x="1401" y="17981"/>
                  </a:cubicBezTo>
                  <a:cubicBezTo>
                    <a:pt x="2180" y="17981"/>
                    <a:pt x="2801" y="17371"/>
                    <a:pt x="2801" y="16604"/>
                  </a:cubicBezTo>
                  <a:close/>
                  <a:moveTo>
                    <a:pt x="2166" y="16604"/>
                  </a:moveTo>
                  <a:cubicBezTo>
                    <a:pt x="2166" y="17016"/>
                    <a:pt x="1819" y="17357"/>
                    <a:pt x="1401" y="17357"/>
                  </a:cubicBezTo>
                  <a:cubicBezTo>
                    <a:pt x="982" y="17357"/>
                    <a:pt x="635" y="17016"/>
                    <a:pt x="635" y="16604"/>
                  </a:cubicBezTo>
                  <a:cubicBezTo>
                    <a:pt x="635" y="16193"/>
                    <a:pt x="982" y="15852"/>
                    <a:pt x="1401" y="15852"/>
                  </a:cubicBezTo>
                  <a:cubicBezTo>
                    <a:pt x="1819" y="15852"/>
                    <a:pt x="2166" y="16193"/>
                    <a:pt x="2166" y="16604"/>
                  </a:cubicBezTo>
                  <a:close/>
                  <a:moveTo>
                    <a:pt x="6440" y="16604"/>
                  </a:moveTo>
                  <a:cubicBezTo>
                    <a:pt x="6440" y="15838"/>
                    <a:pt x="5804" y="15228"/>
                    <a:pt x="5039" y="15228"/>
                  </a:cubicBezTo>
                  <a:cubicBezTo>
                    <a:pt x="4259" y="15228"/>
                    <a:pt x="3624" y="15838"/>
                    <a:pt x="3624" y="16604"/>
                  </a:cubicBezTo>
                  <a:cubicBezTo>
                    <a:pt x="3624" y="17371"/>
                    <a:pt x="4259" y="17981"/>
                    <a:pt x="5039" y="17981"/>
                  </a:cubicBezTo>
                  <a:cubicBezTo>
                    <a:pt x="5804" y="17981"/>
                    <a:pt x="6440" y="17371"/>
                    <a:pt x="6440" y="16604"/>
                  </a:cubicBezTo>
                  <a:close/>
                  <a:moveTo>
                    <a:pt x="5804" y="16604"/>
                  </a:moveTo>
                  <a:cubicBezTo>
                    <a:pt x="5804" y="17016"/>
                    <a:pt x="5458" y="17357"/>
                    <a:pt x="5039" y="17357"/>
                  </a:cubicBezTo>
                  <a:cubicBezTo>
                    <a:pt x="4606" y="17357"/>
                    <a:pt x="4259" y="17016"/>
                    <a:pt x="4259" y="16604"/>
                  </a:cubicBezTo>
                  <a:cubicBezTo>
                    <a:pt x="4259" y="16193"/>
                    <a:pt x="4606" y="15852"/>
                    <a:pt x="5039" y="15852"/>
                  </a:cubicBezTo>
                  <a:cubicBezTo>
                    <a:pt x="5458" y="15852"/>
                    <a:pt x="5804" y="16193"/>
                    <a:pt x="5804" y="16604"/>
                  </a:cubicBezTo>
                  <a:close/>
                  <a:moveTo>
                    <a:pt x="13702" y="16604"/>
                  </a:moveTo>
                  <a:cubicBezTo>
                    <a:pt x="13702" y="15838"/>
                    <a:pt x="13081" y="15228"/>
                    <a:pt x="12302" y="15228"/>
                  </a:cubicBezTo>
                  <a:cubicBezTo>
                    <a:pt x="11522" y="15228"/>
                    <a:pt x="10887" y="15838"/>
                    <a:pt x="10887" y="16604"/>
                  </a:cubicBezTo>
                  <a:cubicBezTo>
                    <a:pt x="10887" y="17371"/>
                    <a:pt x="11522" y="17981"/>
                    <a:pt x="12302" y="17981"/>
                  </a:cubicBezTo>
                  <a:cubicBezTo>
                    <a:pt x="13081" y="17981"/>
                    <a:pt x="13702" y="17371"/>
                    <a:pt x="13702" y="16604"/>
                  </a:cubicBezTo>
                  <a:close/>
                  <a:moveTo>
                    <a:pt x="13067" y="16604"/>
                  </a:moveTo>
                  <a:cubicBezTo>
                    <a:pt x="13067" y="17016"/>
                    <a:pt x="12720" y="17357"/>
                    <a:pt x="12302" y="17357"/>
                  </a:cubicBezTo>
                  <a:cubicBezTo>
                    <a:pt x="11868" y="17357"/>
                    <a:pt x="11522" y="17016"/>
                    <a:pt x="11522" y="16604"/>
                  </a:cubicBezTo>
                  <a:cubicBezTo>
                    <a:pt x="11522" y="16193"/>
                    <a:pt x="11868" y="15852"/>
                    <a:pt x="12302" y="15852"/>
                  </a:cubicBezTo>
                  <a:cubicBezTo>
                    <a:pt x="12720" y="15852"/>
                    <a:pt x="13067" y="16193"/>
                    <a:pt x="13067" y="16604"/>
                  </a:cubicBezTo>
                  <a:close/>
                  <a:moveTo>
                    <a:pt x="8981" y="17669"/>
                  </a:moveTo>
                  <a:cubicBezTo>
                    <a:pt x="8981" y="15540"/>
                    <a:pt x="8981" y="15540"/>
                    <a:pt x="8981" y="15540"/>
                  </a:cubicBezTo>
                  <a:cubicBezTo>
                    <a:pt x="8981" y="15356"/>
                    <a:pt x="8836" y="15228"/>
                    <a:pt x="8663" y="15228"/>
                  </a:cubicBezTo>
                  <a:cubicBezTo>
                    <a:pt x="8490" y="15228"/>
                    <a:pt x="8345" y="15356"/>
                    <a:pt x="8345" y="15540"/>
                  </a:cubicBezTo>
                  <a:cubicBezTo>
                    <a:pt x="8345" y="17669"/>
                    <a:pt x="8345" y="17669"/>
                    <a:pt x="8345" y="17669"/>
                  </a:cubicBezTo>
                  <a:cubicBezTo>
                    <a:pt x="8345" y="17853"/>
                    <a:pt x="8490" y="17981"/>
                    <a:pt x="8663" y="17981"/>
                  </a:cubicBezTo>
                  <a:cubicBezTo>
                    <a:pt x="8836" y="17981"/>
                    <a:pt x="8981" y="17853"/>
                    <a:pt x="8981" y="17669"/>
                  </a:cubicBezTo>
                  <a:close/>
                  <a:moveTo>
                    <a:pt x="16243" y="17669"/>
                  </a:moveTo>
                  <a:cubicBezTo>
                    <a:pt x="16243" y="15540"/>
                    <a:pt x="16243" y="15540"/>
                    <a:pt x="16243" y="15540"/>
                  </a:cubicBezTo>
                  <a:cubicBezTo>
                    <a:pt x="16243" y="15356"/>
                    <a:pt x="16113" y="15228"/>
                    <a:pt x="15926" y="15228"/>
                  </a:cubicBezTo>
                  <a:cubicBezTo>
                    <a:pt x="15752" y="15228"/>
                    <a:pt x="15608" y="15356"/>
                    <a:pt x="15608" y="15540"/>
                  </a:cubicBezTo>
                  <a:cubicBezTo>
                    <a:pt x="15608" y="17669"/>
                    <a:pt x="15608" y="17669"/>
                    <a:pt x="15608" y="17669"/>
                  </a:cubicBezTo>
                  <a:cubicBezTo>
                    <a:pt x="15608" y="17853"/>
                    <a:pt x="15752" y="17981"/>
                    <a:pt x="15926" y="17981"/>
                  </a:cubicBezTo>
                  <a:cubicBezTo>
                    <a:pt x="16113" y="17981"/>
                    <a:pt x="16243" y="17853"/>
                    <a:pt x="16243" y="17669"/>
                  </a:cubicBezTo>
                  <a:close/>
                  <a:moveTo>
                    <a:pt x="6440" y="20223"/>
                  </a:moveTo>
                  <a:cubicBezTo>
                    <a:pt x="6440" y="19457"/>
                    <a:pt x="5804" y="18833"/>
                    <a:pt x="5039" y="18833"/>
                  </a:cubicBezTo>
                  <a:cubicBezTo>
                    <a:pt x="4259" y="18833"/>
                    <a:pt x="3624" y="19457"/>
                    <a:pt x="3624" y="20223"/>
                  </a:cubicBezTo>
                  <a:cubicBezTo>
                    <a:pt x="3624" y="20976"/>
                    <a:pt x="4259" y="21600"/>
                    <a:pt x="5039" y="21600"/>
                  </a:cubicBezTo>
                  <a:cubicBezTo>
                    <a:pt x="5804" y="21600"/>
                    <a:pt x="6440" y="20976"/>
                    <a:pt x="6440" y="20223"/>
                  </a:cubicBezTo>
                  <a:close/>
                  <a:moveTo>
                    <a:pt x="5804" y="20223"/>
                  </a:moveTo>
                  <a:cubicBezTo>
                    <a:pt x="5804" y="20635"/>
                    <a:pt x="5458" y="20976"/>
                    <a:pt x="5039" y="20976"/>
                  </a:cubicBezTo>
                  <a:cubicBezTo>
                    <a:pt x="4606" y="20976"/>
                    <a:pt x="4259" y="20635"/>
                    <a:pt x="4259" y="20223"/>
                  </a:cubicBezTo>
                  <a:cubicBezTo>
                    <a:pt x="4259" y="19798"/>
                    <a:pt x="4606" y="19457"/>
                    <a:pt x="5039" y="19457"/>
                  </a:cubicBezTo>
                  <a:cubicBezTo>
                    <a:pt x="5458" y="19457"/>
                    <a:pt x="5804" y="19798"/>
                    <a:pt x="5804" y="20223"/>
                  </a:cubicBezTo>
                  <a:close/>
                  <a:moveTo>
                    <a:pt x="17341" y="20223"/>
                  </a:moveTo>
                  <a:cubicBezTo>
                    <a:pt x="17341" y="19457"/>
                    <a:pt x="16705" y="18833"/>
                    <a:pt x="15926" y="18833"/>
                  </a:cubicBezTo>
                  <a:cubicBezTo>
                    <a:pt x="15160" y="18833"/>
                    <a:pt x="14525" y="19457"/>
                    <a:pt x="14525" y="20223"/>
                  </a:cubicBezTo>
                  <a:cubicBezTo>
                    <a:pt x="14525" y="20976"/>
                    <a:pt x="15160" y="21600"/>
                    <a:pt x="15926" y="21600"/>
                  </a:cubicBezTo>
                  <a:cubicBezTo>
                    <a:pt x="16705" y="21600"/>
                    <a:pt x="17341" y="20976"/>
                    <a:pt x="17341" y="20223"/>
                  </a:cubicBezTo>
                  <a:close/>
                  <a:moveTo>
                    <a:pt x="16705" y="20223"/>
                  </a:moveTo>
                  <a:cubicBezTo>
                    <a:pt x="16705" y="20635"/>
                    <a:pt x="16359" y="20976"/>
                    <a:pt x="15926" y="20976"/>
                  </a:cubicBezTo>
                  <a:cubicBezTo>
                    <a:pt x="15507" y="20976"/>
                    <a:pt x="15160" y="20635"/>
                    <a:pt x="15160" y="20223"/>
                  </a:cubicBezTo>
                  <a:cubicBezTo>
                    <a:pt x="15160" y="19798"/>
                    <a:pt x="15507" y="19457"/>
                    <a:pt x="15926" y="19457"/>
                  </a:cubicBezTo>
                  <a:cubicBezTo>
                    <a:pt x="16359" y="19457"/>
                    <a:pt x="16705" y="19798"/>
                    <a:pt x="16705" y="20223"/>
                  </a:cubicBezTo>
                  <a:close/>
                  <a:moveTo>
                    <a:pt x="8981" y="21288"/>
                  </a:moveTo>
                  <a:cubicBezTo>
                    <a:pt x="8981" y="19145"/>
                    <a:pt x="8981" y="19145"/>
                    <a:pt x="8981" y="19145"/>
                  </a:cubicBezTo>
                  <a:cubicBezTo>
                    <a:pt x="8981" y="18975"/>
                    <a:pt x="8836" y="18833"/>
                    <a:pt x="8663" y="18833"/>
                  </a:cubicBezTo>
                  <a:cubicBezTo>
                    <a:pt x="8490" y="18833"/>
                    <a:pt x="8345" y="18975"/>
                    <a:pt x="8345" y="19145"/>
                  </a:cubicBezTo>
                  <a:cubicBezTo>
                    <a:pt x="8345" y="21288"/>
                    <a:pt x="8345" y="21288"/>
                    <a:pt x="8345" y="21288"/>
                  </a:cubicBezTo>
                  <a:cubicBezTo>
                    <a:pt x="8345" y="21458"/>
                    <a:pt x="8490" y="21600"/>
                    <a:pt x="8663" y="21600"/>
                  </a:cubicBezTo>
                  <a:cubicBezTo>
                    <a:pt x="8836" y="21600"/>
                    <a:pt x="8981" y="21458"/>
                    <a:pt x="8981" y="21288"/>
                  </a:cubicBezTo>
                  <a:close/>
                  <a:moveTo>
                    <a:pt x="1718" y="21288"/>
                  </a:moveTo>
                  <a:cubicBezTo>
                    <a:pt x="1718" y="19145"/>
                    <a:pt x="1718" y="19145"/>
                    <a:pt x="1718" y="19145"/>
                  </a:cubicBezTo>
                  <a:cubicBezTo>
                    <a:pt x="1718" y="18975"/>
                    <a:pt x="1574" y="18833"/>
                    <a:pt x="1401" y="18833"/>
                  </a:cubicBezTo>
                  <a:cubicBezTo>
                    <a:pt x="1227" y="18833"/>
                    <a:pt x="1083" y="18975"/>
                    <a:pt x="1083" y="19145"/>
                  </a:cubicBezTo>
                  <a:cubicBezTo>
                    <a:pt x="1083" y="21288"/>
                    <a:pt x="1083" y="21288"/>
                    <a:pt x="1083" y="21288"/>
                  </a:cubicBezTo>
                  <a:cubicBezTo>
                    <a:pt x="1083" y="21458"/>
                    <a:pt x="1227" y="21600"/>
                    <a:pt x="1401" y="21600"/>
                  </a:cubicBezTo>
                  <a:cubicBezTo>
                    <a:pt x="1574" y="21600"/>
                    <a:pt x="1718" y="21458"/>
                    <a:pt x="1718" y="21288"/>
                  </a:cubicBezTo>
                  <a:close/>
                  <a:moveTo>
                    <a:pt x="12619" y="21288"/>
                  </a:moveTo>
                  <a:cubicBezTo>
                    <a:pt x="12619" y="19145"/>
                    <a:pt x="12619" y="19145"/>
                    <a:pt x="12619" y="19145"/>
                  </a:cubicBezTo>
                  <a:cubicBezTo>
                    <a:pt x="12619" y="18975"/>
                    <a:pt x="12475" y="18833"/>
                    <a:pt x="12302" y="18833"/>
                  </a:cubicBezTo>
                  <a:cubicBezTo>
                    <a:pt x="12128" y="18833"/>
                    <a:pt x="11984" y="18975"/>
                    <a:pt x="11984" y="19145"/>
                  </a:cubicBezTo>
                  <a:cubicBezTo>
                    <a:pt x="11984" y="21288"/>
                    <a:pt x="11984" y="21288"/>
                    <a:pt x="11984" y="21288"/>
                  </a:cubicBezTo>
                  <a:cubicBezTo>
                    <a:pt x="11984" y="21458"/>
                    <a:pt x="12128" y="21600"/>
                    <a:pt x="12302" y="21600"/>
                  </a:cubicBezTo>
                  <a:cubicBezTo>
                    <a:pt x="12475" y="21600"/>
                    <a:pt x="12619" y="21458"/>
                    <a:pt x="12619" y="21288"/>
                  </a:cubicBezTo>
                  <a:close/>
                  <a:moveTo>
                    <a:pt x="19882" y="14064"/>
                  </a:moveTo>
                  <a:cubicBezTo>
                    <a:pt x="19882" y="11921"/>
                    <a:pt x="19882" y="11921"/>
                    <a:pt x="19882" y="11921"/>
                  </a:cubicBezTo>
                  <a:cubicBezTo>
                    <a:pt x="19882" y="11751"/>
                    <a:pt x="19737" y="11609"/>
                    <a:pt x="19564" y="11609"/>
                  </a:cubicBezTo>
                  <a:cubicBezTo>
                    <a:pt x="19391" y="11609"/>
                    <a:pt x="19247" y="11751"/>
                    <a:pt x="19247" y="11921"/>
                  </a:cubicBezTo>
                  <a:cubicBezTo>
                    <a:pt x="19247" y="14064"/>
                    <a:pt x="19247" y="14064"/>
                    <a:pt x="19247" y="14064"/>
                  </a:cubicBezTo>
                  <a:cubicBezTo>
                    <a:pt x="19247" y="14234"/>
                    <a:pt x="19391" y="14376"/>
                    <a:pt x="19564" y="14376"/>
                  </a:cubicBezTo>
                  <a:cubicBezTo>
                    <a:pt x="19737" y="14376"/>
                    <a:pt x="19882" y="14234"/>
                    <a:pt x="19882" y="14064"/>
                  </a:cubicBezTo>
                  <a:close/>
                  <a:moveTo>
                    <a:pt x="20965" y="16604"/>
                  </a:moveTo>
                  <a:cubicBezTo>
                    <a:pt x="20965" y="15838"/>
                    <a:pt x="20344" y="15228"/>
                    <a:pt x="19564" y="15228"/>
                  </a:cubicBezTo>
                  <a:cubicBezTo>
                    <a:pt x="18784" y="15228"/>
                    <a:pt x="18164" y="15838"/>
                    <a:pt x="18164" y="16604"/>
                  </a:cubicBezTo>
                  <a:cubicBezTo>
                    <a:pt x="18164" y="17371"/>
                    <a:pt x="18784" y="17981"/>
                    <a:pt x="19564" y="17981"/>
                  </a:cubicBezTo>
                  <a:cubicBezTo>
                    <a:pt x="20344" y="17981"/>
                    <a:pt x="20965" y="17371"/>
                    <a:pt x="20965" y="16604"/>
                  </a:cubicBezTo>
                  <a:close/>
                  <a:moveTo>
                    <a:pt x="20329" y="16604"/>
                  </a:moveTo>
                  <a:cubicBezTo>
                    <a:pt x="20329" y="17016"/>
                    <a:pt x="19983" y="17357"/>
                    <a:pt x="19564" y="17357"/>
                  </a:cubicBezTo>
                  <a:cubicBezTo>
                    <a:pt x="19145" y="17357"/>
                    <a:pt x="18799" y="17016"/>
                    <a:pt x="18799" y="16604"/>
                  </a:cubicBezTo>
                  <a:cubicBezTo>
                    <a:pt x="18799" y="16193"/>
                    <a:pt x="19145" y="15852"/>
                    <a:pt x="19564" y="15852"/>
                  </a:cubicBezTo>
                  <a:cubicBezTo>
                    <a:pt x="19983" y="15852"/>
                    <a:pt x="20329" y="16193"/>
                    <a:pt x="20329" y="16604"/>
                  </a:cubicBezTo>
                  <a:close/>
                  <a:moveTo>
                    <a:pt x="19882" y="21288"/>
                  </a:moveTo>
                  <a:cubicBezTo>
                    <a:pt x="19882" y="19145"/>
                    <a:pt x="19882" y="19145"/>
                    <a:pt x="19882" y="19145"/>
                  </a:cubicBezTo>
                  <a:cubicBezTo>
                    <a:pt x="19882" y="18975"/>
                    <a:pt x="19737" y="18833"/>
                    <a:pt x="19564" y="18833"/>
                  </a:cubicBezTo>
                  <a:cubicBezTo>
                    <a:pt x="19391" y="18833"/>
                    <a:pt x="19247" y="18975"/>
                    <a:pt x="19247" y="19145"/>
                  </a:cubicBezTo>
                  <a:cubicBezTo>
                    <a:pt x="19247" y="21288"/>
                    <a:pt x="19247" y="21288"/>
                    <a:pt x="19247" y="21288"/>
                  </a:cubicBezTo>
                  <a:cubicBezTo>
                    <a:pt x="19247" y="21458"/>
                    <a:pt x="19391" y="21600"/>
                    <a:pt x="19564" y="21600"/>
                  </a:cubicBezTo>
                  <a:cubicBezTo>
                    <a:pt x="19737" y="21600"/>
                    <a:pt x="19882" y="21458"/>
                    <a:pt x="19882" y="21288"/>
                  </a:cubicBezTo>
                  <a:close/>
                </a:path>
              </a:pathLst>
            </a:custGeom>
            <a:solidFill>
              <a:srgbClr val="4C4A4B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0"/>
          <p:cNvGrpSpPr/>
          <p:nvPr/>
        </p:nvGrpSpPr>
        <p:grpSpPr>
          <a:xfrm>
            <a:off x="2424445" y="2639188"/>
            <a:ext cx="568501" cy="491921"/>
            <a:chOff x="0" y="-1"/>
            <a:chExt cx="758000" cy="655893"/>
          </a:xfrm>
        </p:grpSpPr>
        <p:sp>
          <p:nvSpPr>
            <p:cNvPr id="111" name="Google Shape;111;p20"/>
            <p:cNvSpPr/>
            <p:nvPr/>
          </p:nvSpPr>
          <p:spPr>
            <a:xfrm>
              <a:off x="0" y="-1"/>
              <a:ext cx="758000" cy="655893"/>
            </a:xfrm>
            <a:custGeom>
              <a:rect b="b" l="l" r="r" t="t"/>
              <a:pathLst>
                <a:path extrusionOk="0" h="21600" w="21600">
                  <a:moveTo>
                    <a:pt x="5207" y="5918"/>
                  </a:moveTo>
                  <a:cubicBezTo>
                    <a:pt x="5136" y="5918"/>
                    <a:pt x="5075" y="5894"/>
                    <a:pt x="5034" y="5835"/>
                  </a:cubicBezTo>
                  <a:cubicBezTo>
                    <a:pt x="4688" y="5365"/>
                    <a:pt x="4200" y="5094"/>
                    <a:pt x="3671" y="5094"/>
                  </a:cubicBezTo>
                  <a:cubicBezTo>
                    <a:pt x="3142" y="5094"/>
                    <a:pt x="2644" y="5365"/>
                    <a:pt x="2308" y="5835"/>
                  </a:cubicBezTo>
                  <a:cubicBezTo>
                    <a:pt x="2227" y="5941"/>
                    <a:pt x="2085" y="5953"/>
                    <a:pt x="1993" y="5859"/>
                  </a:cubicBezTo>
                  <a:cubicBezTo>
                    <a:pt x="1902" y="5776"/>
                    <a:pt x="1892" y="5612"/>
                    <a:pt x="1963" y="5494"/>
                  </a:cubicBezTo>
                  <a:cubicBezTo>
                    <a:pt x="2390" y="4918"/>
                    <a:pt x="3010" y="4576"/>
                    <a:pt x="3671" y="4576"/>
                  </a:cubicBezTo>
                  <a:cubicBezTo>
                    <a:pt x="4332" y="4576"/>
                    <a:pt x="4953" y="4918"/>
                    <a:pt x="5369" y="5494"/>
                  </a:cubicBezTo>
                  <a:cubicBezTo>
                    <a:pt x="5451" y="5612"/>
                    <a:pt x="5441" y="5776"/>
                    <a:pt x="5349" y="5859"/>
                  </a:cubicBezTo>
                  <a:cubicBezTo>
                    <a:pt x="5308" y="5906"/>
                    <a:pt x="5247" y="5918"/>
                    <a:pt x="5207" y="5918"/>
                  </a:cubicBezTo>
                  <a:close/>
                  <a:moveTo>
                    <a:pt x="10108" y="5859"/>
                  </a:moveTo>
                  <a:cubicBezTo>
                    <a:pt x="10200" y="5776"/>
                    <a:pt x="10210" y="5612"/>
                    <a:pt x="10129" y="5494"/>
                  </a:cubicBezTo>
                  <a:cubicBezTo>
                    <a:pt x="9712" y="4918"/>
                    <a:pt x="9092" y="4576"/>
                    <a:pt x="8431" y="4576"/>
                  </a:cubicBezTo>
                  <a:cubicBezTo>
                    <a:pt x="7769" y="4576"/>
                    <a:pt x="7149" y="4918"/>
                    <a:pt x="6722" y="5494"/>
                  </a:cubicBezTo>
                  <a:cubicBezTo>
                    <a:pt x="6651" y="5612"/>
                    <a:pt x="6661" y="5776"/>
                    <a:pt x="6753" y="5859"/>
                  </a:cubicBezTo>
                  <a:cubicBezTo>
                    <a:pt x="6844" y="5953"/>
                    <a:pt x="6986" y="5941"/>
                    <a:pt x="7068" y="5835"/>
                  </a:cubicBezTo>
                  <a:cubicBezTo>
                    <a:pt x="7403" y="5365"/>
                    <a:pt x="7902" y="5094"/>
                    <a:pt x="8431" y="5094"/>
                  </a:cubicBezTo>
                  <a:cubicBezTo>
                    <a:pt x="8959" y="5094"/>
                    <a:pt x="9447" y="5365"/>
                    <a:pt x="9793" y="5835"/>
                  </a:cubicBezTo>
                  <a:cubicBezTo>
                    <a:pt x="9834" y="5894"/>
                    <a:pt x="9895" y="5918"/>
                    <a:pt x="9966" y="5918"/>
                  </a:cubicBezTo>
                  <a:cubicBezTo>
                    <a:pt x="10017" y="5918"/>
                    <a:pt x="10068" y="5906"/>
                    <a:pt x="10108" y="5859"/>
                  </a:cubicBezTo>
                  <a:close/>
                  <a:moveTo>
                    <a:pt x="14868" y="5859"/>
                  </a:moveTo>
                  <a:cubicBezTo>
                    <a:pt x="14959" y="5776"/>
                    <a:pt x="14969" y="5612"/>
                    <a:pt x="14898" y="5494"/>
                  </a:cubicBezTo>
                  <a:cubicBezTo>
                    <a:pt x="14471" y="4918"/>
                    <a:pt x="13851" y="4576"/>
                    <a:pt x="13190" y="4576"/>
                  </a:cubicBezTo>
                  <a:cubicBezTo>
                    <a:pt x="12529" y="4576"/>
                    <a:pt x="11908" y="4918"/>
                    <a:pt x="11492" y="5494"/>
                  </a:cubicBezTo>
                  <a:cubicBezTo>
                    <a:pt x="11410" y="5612"/>
                    <a:pt x="11420" y="5776"/>
                    <a:pt x="11512" y="5859"/>
                  </a:cubicBezTo>
                  <a:cubicBezTo>
                    <a:pt x="11614" y="5953"/>
                    <a:pt x="11746" y="5941"/>
                    <a:pt x="11827" y="5835"/>
                  </a:cubicBezTo>
                  <a:cubicBezTo>
                    <a:pt x="12173" y="5365"/>
                    <a:pt x="12661" y="5094"/>
                    <a:pt x="13190" y="5094"/>
                  </a:cubicBezTo>
                  <a:cubicBezTo>
                    <a:pt x="13719" y="5094"/>
                    <a:pt x="14217" y="5365"/>
                    <a:pt x="14553" y="5835"/>
                  </a:cubicBezTo>
                  <a:cubicBezTo>
                    <a:pt x="14593" y="5894"/>
                    <a:pt x="14654" y="5918"/>
                    <a:pt x="14725" y="5918"/>
                  </a:cubicBezTo>
                  <a:cubicBezTo>
                    <a:pt x="14776" y="5918"/>
                    <a:pt x="14827" y="5906"/>
                    <a:pt x="14868" y="5859"/>
                  </a:cubicBezTo>
                  <a:close/>
                  <a:moveTo>
                    <a:pt x="19627" y="5859"/>
                  </a:moveTo>
                  <a:cubicBezTo>
                    <a:pt x="19719" y="5776"/>
                    <a:pt x="19729" y="5612"/>
                    <a:pt x="19658" y="5494"/>
                  </a:cubicBezTo>
                  <a:cubicBezTo>
                    <a:pt x="19231" y="4918"/>
                    <a:pt x="18610" y="4576"/>
                    <a:pt x="17949" y="4576"/>
                  </a:cubicBezTo>
                  <a:cubicBezTo>
                    <a:pt x="17288" y="4576"/>
                    <a:pt x="16668" y="4918"/>
                    <a:pt x="16251" y="5494"/>
                  </a:cubicBezTo>
                  <a:cubicBezTo>
                    <a:pt x="16169" y="5612"/>
                    <a:pt x="16180" y="5776"/>
                    <a:pt x="16271" y="5859"/>
                  </a:cubicBezTo>
                  <a:cubicBezTo>
                    <a:pt x="16373" y="5953"/>
                    <a:pt x="16515" y="5941"/>
                    <a:pt x="16586" y="5835"/>
                  </a:cubicBezTo>
                  <a:cubicBezTo>
                    <a:pt x="16932" y="5365"/>
                    <a:pt x="17420" y="5094"/>
                    <a:pt x="17949" y="5094"/>
                  </a:cubicBezTo>
                  <a:cubicBezTo>
                    <a:pt x="18478" y="5094"/>
                    <a:pt x="18976" y="5365"/>
                    <a:pt x="19312" y="5835"/>
                  </a:cubicBezTo>
                  <a:cubicBezTo>
                    <a:pt x="19353" y="5894"/>
                    <a:pt x="19424" y="5918"/>
                    <a:pt x="19485" y="5918"/>
                  </a:cubicBezTo>
                  <a:cubicBezTo>
                    <a:pt x="19536" y="5918"/>
                    <a:pt x="19586" y="5906"/>
                    <a:pt x="19627" y="5859"/>
                  </a:cubicBezTo>
                  <a:close/>
                  <a:moveTo>
                    <a:pt x="7729" y="3576"/>
                  </a:moveTo>
                  <a:cubicBezTo>
                    <a:pt x="7820" y="3482"/>
                    <a:pt x="7831" y="3318"/>
                    <a:pt x="7749" y="3212"/>
                  </a:cubicBezTo>
                  <a:cubicBezTo>
                    <a:pt x="7332" y="2624"/>
                    <a:pt x="6712" y="2294"/>
                    <a:pt x="6051" y="2294"/>
                  </a:cubicBezTo>
                  <a:cubicBezTo>
                    <a:pt x="5390" y="2294"/>
                    <a:pt x="4769" y="2624"/>
                    <a:pt x="4342" y="3212"/>
                  </a:cubicBezTo>
                  <a:cubicBezTo>
                    <a:pt x="4271" y="3318"/>
                    <a:pt x="4281" y="3482"/>
                    <a:pt x="4373" y="3576"/>
                  </a:cubicBezTo>
                  <a:cubicBezTo>
                    <a:pt x="4464" y="3671"/>
                    <a:pt x="4607" y="3647"/>
                    <a:pt x="4688" y="3541"/>
                  </a:cubicBezTo>
                  <a:cubicBezTo>
                    <a:pt x="5024" y="3082"/>
                    <a:pt x="5522" y="2812"/>
                    <a:pt x="6051" y="2812"/>
                  </a:cubicBezTo>
                  <a:cubicBezTo>
                    <a:pt x="6580" y="2812"/>
                    <a:pt x="7068" y="3082"/>
                    <a:pt x="7414" y="3541"/>
                  </a:cubicBezTo>
                  <a:cubicBezTo>
                    <a:pt x="7454" y="3600"/>
                    <a:pt x="7515" y="3635"/>
                    <a:pt x="7586" y="3635"/>
                  </a:cubicBezTo>
                  <a:cubicBezTo>
                    <a:pt x="7637" y="3635"/>
                    <a:pt x="7688" y="3612"/>
                    <a:pt x="7729" y="3576"/>
                  </a:cubicBezTo>
                  <a:close/>
                  <a:moveTo>
                    <a:pt x="12488" y="3576"/>
                  </a:moveTo>
                  <a:cubicBezTo>
                    <a:pt x="12580" y="3482"/>
                    <a:pt x="12590" y="3318"/>
                    <a:pt x="12508" y="3212"/>
                  </a:cubicBezTo>
                  <a:cubicBezTo>
                    <a:pt x="12092" y="2624"/>
                    <a:pt x="11471" y="2294"/>
                    <a:pt x="10810" y="2294"/>
                  </a:cubicBezTo>
                  <a:cubicBezTo>
                    <a:pt x="10149" y="2294"/>
                    <a:pt x="9529" y="2624"/>
                    <a:pt x="9112" y="3212"/>
                  </a:cubicBezTo>
                  <a:cubicBezTo>
                    <a:pt x="9031" y="3318"/>
                    <a:pt x="9041" y="3482"/>
                    <a:pt x="9132" y="3576"/>
                  </a:cubicBezTo>
                  <a:cubicBezTo>
                    <a:pt x="9234" y="3671"/>
                    <a:pt x="9366" y="3647"/>
                    <a:pt x="9447" y="3541"/>
                  </a:cubicBezTo>
                  <a:cubicBezTo>
                    <a:pt x="9793" y="3082"/>
                    <a:pt x="10281" y="2812"/>
                    <a:pt x="10810" y="2812"/>
                  </a:cubicBezTo>
                  <a:cubicBezTo>
                    <a:pt x="11339" y="2812"/>
                    <a:pt x="11827" y="3082"/>
                    <a:pt x="12173" y="3541"/>
                  </a:cubicBezTo>
                  <a:cubicBezTo>
                    <a:pt x="12214" y="3600"/>
                    <a:pt x="12275" y="3635"/>
                    <a:pt x="12346" y="3635"/>
                  </a:cubicBezTo>
                  <a:cubicBezTo>
                    <a:pt x="12397" y="3635"/>
                    <a:pt x="12447" y="3612"/>
                    <a:pt x="12488" y="3576"/>
                  </a:cubicBezTo>
                  <a:close/>
                  <a:moveTo>
                    <a:pt x="17247" y="3576"/>
                  </a:moveTo>
                  <a:cubicBezTo>
                    <a:pt x="17339" y="3482"/>
                    <a:pt x="17349" y="3318"/>
                    <a:pt x="17278" y="3212"/>
                  </a:cubicBezTo>
                  <a:cubicBezTo>
                    <a:pt x="16851" y="2624"/>
                    <a:pt x="16231" y="2294"/>
                    <a:pt x="15569" y="2294"/>
                  </a:cubicBezTo>
                  <a:cubicBezTo>
                    <a:pt x="14908" y="2294"/>
                    <a:pt x="14288" y="2624"/>
                    <a:pt x="13871" y="3212"/>
                  </a:cubicBezTo>
                  <a:cubicBezTo>
                    <a:pt x="13790" y="3318"/>
                    <a:pt x="13800" y="3482"/>
                    <a:pt x="13892" y="3576"/>
                  </a:cubicBezTo>
                  <a:cubicBezTo>
                    <a:pt x="13993" y="3671"/>
                    <a:pt x="14125" y="3647"/>
                    <a:pt x="14207" y="3541"/>
                  </a:cubicBezTo>
                  <a:cubicBezTo>
                    <a:pt x="14553" y="3082"/>
                    <a:pt x="15041" y="2812"/>
                    <a:pt x="15569" y="2812"/>
                  </a:cubicBezTo>
                  <a:cubicBezTo>
                    <a:pt x="16098" y="2812"/>
                    <a:pt x="16597" y="3082"/>
                    <a:pt x="16932" y="3541"/>
                  </a:cubicBezTo>
                  <a:cubicBezTo>
                    <a:pt x="16973" y="3600"/>
                    <a:pt x="17034" y="3635"/>
                    <a:pt x="17105" y="3635"/>
                  </a:cubicBezTo>
                  <a:cubicBezTo>
                    <a:pt x="17156" y="3635"/>
                    <a:pt x="17207" y="3612"/>
                    <a:pt x="17247" y="3576"/>
                  </a:cubicBezTo>
                  <a:close/>
                  <a:moveTo>
                    <a:pt x="10108" y="1282"/>
                  </a:moveTo>
                  <a:cubicBezTo>
                    <a:pt x="10200" y="1188"/>
                    <a:pt x="10210" y="1035"/>
                    <a:pt x="10129" y="918"/>
                  </a:cubicBezTo>
                  <a:cubicBezTo>
                    <a:pt x="9712" y="341"/>
                    <a:pt x="9092" y="0"/>
                    <a:pt x="8431" y="0"/>
                  </a:cubicBezTo>
                  <a:cubicBezTo>
                    <a:pt x="7769" y="0"/>
                    <a:pt x="7149" y="341"/>
                    <a:pt x="6722" y="918"/>
                  </a:cubicBezTo>
                  <a:cubicBezTo>
                    <a:pt x="6651" y="1035"/>
                    <a:pt x="6661" y="1188"/>
                    <a:pt x="6753" y="1282"/>
                  </a:cubicBezTo>
                  <a:cubicBezTo>
                    <a:pt x="6844" y="1376"/>
                    <a:pt x="6986" y="1365"/>
                    <a:pt x="7068" y="1259"/>
                  </a:cubicBezTo>
                  <a:cubicBezTo>
                    <a:pt x="7403" y="788"/>
                    <a:pt x="7902" y="518"/>
                    <a:pt x="8431" y="518"/>
                  </a:cubicBezTo>
                  <a:cubicBezTo>
                    <a:pt x="8959" y="518"/>
                    <a:pt x="9447" y="788"/>
                    <a:pt x="9793" y="1259"/>
                  </a:cubicBezTo>
                  <a:cubicBezTo>
                    <a:pt x="9834" y="1318"/>
                    <a:pt x="9895" y="1341"/>
                    <a:pt x="9966" y="1341"/>
                  </a:cubicBezTo>
                  <a:cubicBezTo>
                    <a:pt x="10017" y="1341"/>
                    <a:pt x="10068" y="1329"/>
                    <a:pt x="10108" y="1282"/>
                  </a:cubicBezTo>
                  <a:close/>
                  <a:moveTo>
                    <a:pt x="14868" y="1282"/>
                  </a:moveTo>
                  <a:cubicBezTo>
                    <a:pt x="14959" y="1188"/>
                    <a:pt x="14969" y="1035"/>
                    <a:pt x="14898" y="918"/>
                  </a:cubicBezTo>
                  <a:cubicBezTo>
                    <a:pt x="14471" y="341"/>
                    <a:pt x="13851" y="0"/>
                    <a:pt x="13190" y="0"/>
                  </a:cubicBezTo>
                  <a:cubicBezTo>
                    <a:pt x="12529" y="0"/>
                    <a:pt x="11908" y="341"/>
                    <a:pt x="11492" y="918"/>
                  </a:cubicBezTo>
                  <a:cubicBezTo>
                    <a:pt x="11410" y="1035"/>
                    <a:pt x="11420" y="1188"/>
                    <a:pt x="11512" y="1282"/>
                  </a:cubicBezTo>
                  <a:cubicBezTo>
                    <a:pt x="11614" y="1376"/>
                    <a:pt x="11746" y="1365"/>
                    <a:pt x="11827" y="1259"/>
                  </a:cubicBezTo>
                  <a:cubicBezTo>
                    <a:pt x="12173" y="788"/>
                    <a:pt x="12661" y="518"/>
                    <a:pt x="13190" y="518"/>
                  </a:cubicBezTo>
                  <a:cubicBezTo>
                    <a:pt x="13719" y="518"/>
                    <a:pt x="14217" y="788"/>
                    <a:pt x="14553" y="1259"/>
                  </a:cubicBezTo>
                  <a:cubicBezTo>
                    <a:pt x="14593" y="1318"/>
                    <a:pt x="14654" y="1341"/>
                    <a:pt x="14725" y="1341"/>
                  </a:cubicBezTo>
                  <a:cubicBezTo>
                    <a:pt x="14776" y="1341"/>
                    <a:pt x="14827" y="1329"/>
                    <a:pt x="14868" y="1282"/>
                  </a:cubicBezTo>
                  <a:close/>
                  <a:moveTo>
                    <a:pt x="20949" y="7788"/>
                  </a:moveTo>
                  <a:cubicBezTo>
                    <a:pt x="20522" y="7200"/>
                    <a:pt x="19902" y="6871"/>
                    <a:pt x="19251" y="6871"/>
                  </a:cubicBezTo>
                  <a:cubicBezTo>
                    <a:pt x="18702" y="6871"/>
                    <a:pt x="18183" y="7094"/>
                    <a:pt x="17786" y="7506"/>
                  </a:cubicBezTo>
                  <a:cubicBezTo>
                    <a:pt x="17898" y="7612"/>
                    <a:pt x="18010" y="7729"/>
                    <a:pt x="18112" y="7847"/>
                  </a:cubicBezTo>
                  <a:cubicBezTo>
                    <a:pt x="18112" y="7847"/>
                    <a:pt x="18112" y="7859"/>
                    <a:pt x="18112" y="7859"/>
                  </a:cubicBezTo>
                  <a:cubicBezTo>
                    <a:pt x="18437" y="7553"/>
                    <a:pt x="18834" y="7388"/>
                    <a:pt x="19251" y="7388"/>
                  </a:cubicBezTo>
                  <a:cubicBezTo>
                    <a:pt x="19769" y="7388"/>
                    <a:pt x="20268" y="7659"/>
                    <a:pt x="20603" y="8118"/>
                  </a:cubicBezTo>
                  <a:cubicBezTo>
                    <a:pt x="20654" y="8176"/>
                    <a:pt x="20715" y="8212"/>
                    <a:pt x="20776" y="8212"/>
                  </a:cubicBezTo>
                  <a:cubicBezTo>
                    <a:pt x="20827" y="8212"/>
                    <a:pt x="20878" y="8188"/>
                    <a:pt x="20919" y="8153"/>
                  </a:cubicBezTo>
                  <a:cubicBezTo>
                    <a:pt x="21020" y="8059"/>
                    <a:pt x="21031" y="7894"/>
                    <a:pt x="20949" y="7788"/>
                  </a:cubicBezTo>
                  <a:close/>
                  <a:moveTo>
                    <a:pt x="3834" y="7506"/>
                  </a:moveTo>
                  <a:cubicBezTo>
                    <a:pt x="3437" y="7094"/>
                    <a:pt x="2919" y="6871"/>
                    <a:pt x="2369" y="6871"/>
                  </a:cubicBezTo>
                  <a:cubicBezTo>
                    <a:pt x="1719" y="6871"/>
                    <a:pt x="1098" y="7200"/>
                    <a:pt x="671" y="7788"/>
                  </a:cubicBezTo>
                  <a:cubicBezTo>
                    <a:pt x="590" y="7894"/>
                    <a:pt x="600" y="8059"/>
                    <a:pt x="702" y="8153"/>
                  </a:cubicBezTo>
                  <a:cubicBezTo>
                    <a:pt x="793" y="8247"/>
                    <a:pt x="936" y="8224"/>
                    <a:pt x="1017" y="8118"/>
                  </a:cubicBezTo>
                  <a:cubicBezTo>
                    <a:pt x="1353" y="7659"/>
                    <a:pt x="1851" y="7388"/>
                    <a:pt x="2369" y="7388"/>
                  </a:cubicBezTo>
                  <a:cubicBezTo>
                    <a:pt x="2786" y="7388"/>
                    <a:pt x="3183" y="7553"/>
                    <a:pt x="3498" y="7847"/>
                  </a:cubicBezTo>
                  <a:cubicBezTo>
                    <a:pt x="3610" y="7729"/>
                    <a:pt x="3722" y="7612"/>
                    <a:pt x="3834" y="7506"/>
                  </a:cubicBezTo>
                  <a:close/>
                  <a:moveTo>
                    <a:pt x="20868" y="18435"/>
                  </a:moveTo>
                  <a:cubicBezTo>
                    <a:pt x="20644" y="18047"/>
                    <a:pt x="20380" y="17718"/>
                    <a:pt x="20075" y="17553"/>
                  </a:cubicBezTo>
                  <a:cubicBezTo>
                    <a:pt x="19169" y="17071"/>
                    <a:pt x="17492" y="17047"/>
                    <a:pt x="17492" y="17047"/>
                  </a:cubicBezTo>
                  <a:cubicBezTo>
                    <a:pt x="17492" y="17047"/>
                    <a:pt x="16414" y="18082"/>
                    <a:pt x="15590" y="18847"/>
                  </a:cubicBezTo>
                  <a:cubicBezTo>
                    <a:pt x="15559" y="18871"/>
                    <a:pt x="15529" y="18871"/>
                    <a:pt x="15498" y="18847"/>
                  </a:cubicBezTo>
                  <a:cubicBezTo>
                    <a:pt x="14888" y="18294"/>
                    <a:pt x="13597" y="17047"/>
                    <a:pt x="13597" y="17047"/>
                  </a:cubicBezTo>
                  <a:cubicBezTo>
                    <a:pt x="13597" y="17047"/>
                    <a:pt x="12173" y="17071"/>
                    <a:pt x="11237" y="17447"/>
                  </a:cubicBezTo>
                  <a:cubicBezTo>
                    <a:pt x="11420" y="17635"/>
                    <a:pt x="11583" y="17871"/>
                    <a:pt x="11746" y="18153"/>
                  </a:cubicBezTo>
                  <a:cubicBezTo>
                    <a:pt x="12285" y="19071"/>
                    <a:pt x="12559" y="20165"/>
                    <a:pt x="12559" y="21306"/>
                  </a:cubicBezTo>
                  <a:cubicBezTo>
                    <a:pt x="12559" y="21341"/>
                    <a:pt x="12559" y="21341"/>
                    <a:pt x="12559" y="21341"/>
                  </a:cubicBezTo>
                  <a:cubicBezTo>
                    <a:pt x="12559" y="21424"/>
                    <a:pt x="12549" y="21518"/>
                    <a:pt x="12519" y="21600"/>
                  </a:cubicBezTo>
                  <a:cubicBezTo>
                    <a:pt x="21376" y="21600"/>
                    <a:pt x="21376" y="21600"/>
                    <a:pt x="21376" y="21600"/>
                  </a:cubicBezTo>
                  <a:cubicBezTo>
                    <a:pt x="21498" y="21600"/>
                    <a:pt x="21600" y="21482"/>
                    <a:pt x="21600" y="21341"/>
                  </a:cubicBezTo>
                  <a:cubicBezTo>
                    <a:pt x="21600" y="21306"/>
                    <a:pt x="21600" y="21306"/>
                    <a:pt x="21600" y="21306"/>
                  </a:cubicBezTo>
                  <a:cubicBezTo>
                    <a:pt x="21600" y="20282"/>
                    <a:pt x="21356" y="19282"/>
                    <a:pt x="20868" y="18435"/>
                  </a:cubicBezTo>
                  <a:close/>
                  <a:moveTo>
                    <a:pt x="12112" y="21306"/>
                  </a:moveTo>
                  <a:cubicBezTo>
                    <a:pt x="12112" y="20282"/>
                    <a:pt x="11868" y="19282"/>
                    <a:pt x="11380" y="18435"/>
                  </a:cubicBezTo>
                  <a:cubicBezTo>
                    <a:pt x="11156" y="18047"/>
                    <a:pt x="10892" y="17718"/>
                    <a:pt x="10597" y="17553"/>
                  </a:cubicBezTo>
                  <a:cubicBezTo>
                    <a:pt x="9681" y="17071"/>
                    <a:pt x="8003" y="17047"/>
                    <a:pt x="8003" y="17047"/>
                  </a:cubicBezTo>
                  <a:cubicBezTo>
                    <a:pt x="8003" y="17047"/>
                    <a:pt x="8003" y="17047"/>
                    <a:pt x="8003" y="17047"/>
                  </a:cubicBezTo>
                  <a:cubicBezTo>
                    <a:pt x="8003" y="17047"/>
                    <a:pt x="7342" y="18129"/>
                    <a:pt x="6020" y="18129"/>
                  </a:cubicBezTo>
                  <a:cubicBezTo>
                    <a:pt x="6092" y="18129"/>
                    <a:pt x="6092" y="18129"/>
                    <a:pt x="6092" y="18129"/>
                  </a:cubicBezTo>
                  <a:cubicBezTo>
                    <a:pt x="4769" y="18129"/>
                    <a:pt x="4108" y="17047"/>
                    <a:pt x="4108" y="17047"/>
                  </a:cubicBezTo>
                  <a:cubicBezTo>
                    <a:pt x="4108" y="17047"/>
                    <a:pt x="4108" y="17047"/>
                    <a:pt x="4108" y="17047"/>
                  </a:cubicBezTo>
                  <a:cubicBezTo>
                    <a:pt x="4108" y="17047"/>
                    <a:pt x="2431" y="17071"/>
                    <a:pt x="1525" y="17553"/>
                  </a:cubicBezTo>
                  <a:cubicBezTo>
                    <a:pt x="1220" y="17718"/>
                    <a:pt x="956" y="18047"/>
                    <a:pt x="732" y="18435"/>
                  </a:cubicBezTo>
                  <a:cubicBezTo>
                    <a:pt x="244" y="19282"/>
                    <a:pt x="0" y="20282"/>
                    <a:pt x="0" y="21306"/>
                  </a:cubicBezTo>
                  <a:cubicBezTo>
                    <a:pt x="0" y="21341"/>
                    <a:pt x="0" y="21341"/>
                    <a:pt x="0" y="21341"/>
                  </a:cubicBezTo>
                  <a:cubicBezTo>
                    <a:pt x="0" y="21482"/>
                    <a:pt x="102" y="21600"/>
                    <a:pt x="224" y="21600"/>
                  </a:cubicBezTo>
                  <a:cubicBezTo>
                    <a:pt x="11888" y="21600"/>
                    <a:pt x="11888" y="21600"/>
                    <a:pt x="11888" y="21600"/>
                  </a:cubicBezTo>
                  <a:cubicBezTo>
                    <a:pt x="12010" y="21600"/>
                    <a:pt x="12112" y="21482"/>
                    <a:pt x="12112" y="21341"/>
                  </a:cubicBezTo>
                  <a:lnTo>
                    <a:pt x="12112" y="21306"/>
                  </a:lnTo>
                  <a:close/>
                  <a:moveTo>
                    <a:pt x="12488" y="8153"/>
                  </a:moveTo>
                  <a:cubicBezTo>
                    <a:pt x="12580" y="8059"/>
                    <a:pt x="12590" y="7894"/>
                    <a:pt x="12508" y="7788"/>
                  </a:cubicBezTo>
                  <a:cubicBezTo>
                    <a:pt x="12092" y="7200"/>
                    <a:pt x="11471" y="6871"/>
                    <a:pt x="10810" y="6871"/>
                  </a:cubicBezTo>
                  <a:cubicBezTo>
                    <a:pt x="10149" y="6871"/>
                    <a:pt x="9529" y="7200"/>
                    <a:pt x="9112" y="7788"/>
                  </a:cubicBezTo>
                  <a:cubicBezTo>
                    <a:pt x="9031" y="7894"/>
                    <a:pt x="9041" y="8059"/>
                    <a:pt x="9132" y="8153"/>
                  </a:cubicBezTo>
                  <a:cubicBezTo>
                    <a:pt x="9234" y="8247"/>
                    <a:pt x="9366" y="8224"/>
                    <a:pt x="9447" y="8118"/>
                  </a:cubicBezTo>
                  <a:cubicBezTo>
                    <a:pt x="9793" y="7659"/>
                    <a:pt x="10281" y="7388"/>
                    <a:pt x="10810" y="7388"/>
                  </a:cubicBezTo>
                  <a:cubicBezTo>
                    <a:pt x="11339" y="7388"/>
                    <a:pt x="11827" y="7659"/>
                    <a:pt x="12173" y="8118"/>
                  </a:cubicBezTo>
                  <a:cubicBezTo>
                    <a:pt x="12214" y="8176"/>
                    <a:pt x="12275" y="8212"/>
                    <a:pt x="12346" y="8212"/>
                  </a:cubicBezTo>
                  <a:cubicBezTo>
                    <a:pt x="12397" y="8212"/>
                    <a:pt x="12447" y="8188"/>
                    <a:pt x="12488" y="8153"/>
                  </a:cubicBezTo>
                  <a:close/>
                  <a:moveTo>
                    <a:pt x="12763" y="13612"/>
                  </a:moveTo>
                  <a:cubicBezTo>
                    <a:pt x="12966" y="14200"/>
                    <a:pt x="13505" y="15718"/>
                    <a:pt x="13790" y="16024"/>
                  </a:cubicBezTo>
                  <a:cubicBezTo>
                    <a:pt x="13810" y="16035"/>
                    <a:pt x="13841" y="16059"/>
                    <a:pt x="13861" y="16082"/>
                  </a:cubicBezTo>
                  <a:cubicBezTo>
                    <a:pt x="13861" y="16635"/>
                    <a:pt x="13861" y="16635"/>
                    <a:pt x="13861" y="16635"/>
                  </a:cubicBezTo>
                  <a:cubicBezTo>
                    <a:pt x="13881" y="16647"/>
                    <a:pt x="13881" y="16647"/>
                    <a:pt x="13881" y="16647"/>
                  </a:cubicBezTo>
                  <a:cubicBezTo>
                    <a:pt x="13881" y="16659"/>
                    <a:pt x="14064" y="16824"/>
                    <a:pt x="14308" y="17059"/>
                  </a:cubicBezTo>
                  <a:cubicBezTo>
                    <a:pt x="14308" y="16459"/>
                    <a:pt x="14308" y="16459"/>
                    <a:pt x="14308" y="16459"/>
                  </a:cubicBezTo>
                  <a:cubicBezTo>
                    <a:pt x="14685" y="16729"/>
                    <a:pt x="15173" y="17000"/>
                    <a:pt x="15539" y="17000"/>
                  </a:cubicBezTo>
                  <a:cubicBezTo>
                    <a:pt x="15915" y="17000"/>
                    <a:pt x="16403" y="16729"/>
                    <a:pt x="16769" y="16459"/>
                  </a:cubicBezTo>
                  <a:cubicBezTo>
                    <a:pt x="16769" y="17059"/>
                    <a:pt x="16769" y="17059"/>
                    <a:pt x="16769" y="17059"/>
                  </a:cubicBezTo>
                  <a:cubicBezTo>
                    <a:pt x="17034" y="16824"/>
                    <a:pt x="17207" y="16647"/>
                    <a:pt x="17207" y="16647"/>
                  </a:cubicBezTo>
                  <a:cubicBezTo>
                    <a:pt x="17217" y="16635"/>
                    <a:pt x="17217" y="16635"/>
                    <a:pt x="17217" y="16635"/>
                  </a:cubicBezTo>
                  <a:cubicBezTo>
                    <a:pt x="17217" y="16094"/>
                    <a:pt x="17217" y="16094"/>
                    <a:pt x="17217" y="16094"/>
                  </a:cubicBezTo>
                  <a:cubicBezTo>
                    <a:pt x="17247" y="16059"/>
                    <a:pt x="17278" y="16035"/>
                    <a:pt x="17298" y="16024"/>
                  </a:cubicBezTo>
                  <a:cubicBezTo>
                    <a:pt x="17583" y="15718"/>
                    <a:pt x="18122" y="14200"/>
                    <a:pt x="18325" y="13612"/>
                  </a:cubicBezTo>
                  <a:cubicBezTo>
                    <a:pt x="18681" y="13353"/>
                    <a:pt x="18773" y="12906"/>
                    <a:pt x="18803" y="12718"/>
                  </a:cubicBezTo>
                  <a:cubicBezTo>
                    <a:pt x="18803" y="12694"/>
                    <a:pt x="18803" y="12682"/>
                    <a:pt x="18803" y="12659"/>
                  </a:cubicBezTo>
                  <a:cubicBezTo>
                    <a:pt x="18264" y="12953"/>
                    <a:pt x="18264" y="12953"/>
                    <a:pt x="18264" y="12953"/>
                  </a:cubicBezTo>
                  <a:cubicBezTo>
                    <a:pt x="18214" y="13047"/>
                    <a:pt x="18142" y="13141"/>
                    <a:pt x="18041" y="13200"/>
                  </a:cubicBezTo>
                  <a:cubicBezTo>
                    <a:pt x="17990" y="13224"/>
                    <a:pt x="17959" y="13282"/>
                    <a:pt x="17939" y="13341"/>
                  </a:cubicBezTo>
                  <a:cubicBezTo>
                    <a:pt x="17603" y="14318"/>
                    <a:pt x="17156" y="15471"/>
                    <a:pt x="16993" y="15635"/>
                  </a:cubicBezTo>
                  <a:cubicBezTo>
                    <a:pt x="16719" y="15918"/>
                    <a:pt x="15946" y="16482"/>
                    <a:pt x="15539" y="16482"/>
                  </a:cubicBezTo>
                  <a:cubicBezTo>
                    <a:pt x="15142" y="16482"/>
                    <a:pt x="14369" y="15918"/>
                    <a:pt x="14085" y="15635"/>
                  </a:cubicBezTo>
                  <a:cubicBezTo>
                    <a:pt x="13932" y="15471"/>
                    <a:pt x="13485" y="14318"/>
                    <a:pt x="13149" y="13341"/>
                  </a:cubicBezTo>
                  <a:cubicBezTo>
                    <a:pt x="13129" y="13282"/>
                    <a:pt x="13088" y="13224"/>
                    <a:pt x="13047" y="13200"/>
                  </a:cubicBezTo>
                  <a:cubicBezTo>
                    <a:pt x="12946" y="13141"/>
                    <a:pt x="12875" y="13047"/>
                    <a:pt x="12824" y="12953"/>
                  </a:cubicBezTo>
                  <a:cubicBezTo>
                    <a:pt x="12285" y="12659"/>
                    <a:pt x="12285" y="12659"/>
                    <a:pt x="12285" y="12659"/>
                  </a:cubicBezTo>
                  <a:cubicBezTo>
                    <a:pt x="12285" y="12682"/>
                    <a:pt x="12285" y="12706"/>
                    <a:pt x="12285" y="12741"/>
                  </a:cubicBezTo>
                  <a:cubicBezTo>
                    <a:pt x="12325" y="12965"/>
                    <a:pt x="12427" y="13365"/>
                    <a:pt x="12763" y="13612"/>
                  </a:cubicBezTo>
                  <a:close/>
                  <a:moveTo>
                    <a:pt x="3275" y="13612"/>
                  </a:moveTo>
                  <a:cubicBezTo>
                    <a:pt x="3478" y="14200"/>
                    <a:pt x="4017" y="15718"/>
                    <a:pt x="4302" y="16024"/>
                  </a:cubicBezTo>
                  <a:cubicBezTo>
                    <a:pt x="4322" y="16035"/>
                    <a:pt x="4353" y="16059"/>
                    <a:pt x="4383" y="16094"/>
                  </a:cubicBezTo>
                  <a:cubicBezTo>
                    <a:pt x="4383" y="16600"/>
                    <a:pt x="4383" y="16600"/>
                    <a:pt x="4383" y="16600"/>
                  </a:cubicBezTo>
                  <a:cubicBezTo>
                    <a:pt x="4475" y="16741"/>
                    <a:pt x="4475" y="16741"/>
                    <a:pt x="4475" y="16741"/>
                  </a:cubicBezTo>
                  <a:cubicBezTo>
                    <a:pt x="4485" y="16765"/>
                    <a:pt x="4597" y="16941"/>
                    <a:pt x="4831" y="17141"/>
                  </a:cubicBezTo>
                  <a:cubicBezTo>
                    <a:pt x="4831" y="16459"/>
                    <a:pt x="4831" y="16459"/>
                    <a:pt x="4831" y="16459"/>
                  </a:cubicBezTo>
                  <a:cubicBezTo>
                    <a:pt x="5197" y="16729"/>
                    <a:pt x="5685" y="17000"/>
                    <a:pt x="6051" y="17000"/>
                  </a:cubicBezTo>
                  <a:cubicBezTo>
                    <a:pt x="6427" y="17000"/>
                    <a:pt x="6915" y="16729"/>
                    <a:pt x="7292" y="16459"/>
                  </a:cubicBezTo>
                  <a:cubicBezTo>
                    <a:pt x="7292" y="17141"/>
                    <a:pt x="7292" y="17141"/>
                    <a:pt x="7292" y="17141"/>
                  </a:cubicBezTo>
                  <a:cubicBezTo>
                    <a:pt x="7525" y="16941"/>
                    <a:pt x="7637" y="16753"/>
                    <a:pt x="7637" y="16741"/>
                  </a:cubicBezTo>
                  <a:cubicBezTo>
                    <a:pt x="7739" y="16600"/>
                    <a:pt x="7739" y="16600"/>
                    <a:pt x="7739" y="16600"/>
                  </a:cubicBezTo>
                  <a:cubicBezTo>
                    <a:pt x="7739" y="16082"/>
                    <a:pt x="7739" y="16082"/>
                    <a:pt x="7739" y="16082"/>
                  </a:cubicBezTo>
                  <a:cubicBezTo>
                    <a:pt x="7759" y="16059"/>
                    <a:pt x="7790" y="16035"/>
                    <a:pt x="7810" y="16024"/>
                  </a:cubicBezTo>
                  <a:cubicBezTo>
                    <a:pt x="8095" y="15718"/>
                    <a:pt x="8634" y="14200"/>
                    <a:pt x="8837" y="13612"/>
                  </a:cubicBezTo>
                  <a:cubicBezTo>
                    <a:pt x="9193" y="13353"/>
                    <a:pt x="9285" y="12906"/>
                    <a:pt x="9315" y="12718"/>
                  </a:cubicBezTo>
                  <a:cubicBezTo>
                    <a:pt x="9315" y="12694"/>
                    <a:pt x="9315" y="12682"/>
                    <a:pt x="9315" y="12659"/>
                  </a:cubicBezTo>
                  <a:cubicBezTo>
                    <a:pt x="8776" y="12953"/>
                    <a:pt x="8776" y="12953"/>
                    <a:pt x="8776" y="12953"/>
                  </a:cubicBezTo>
                  <a:cubicBezTo>
                    <a:pt x="8725" y="13047"/>
                    <a:pt x="8654" y="13141"/>
                    <a:pt x="8553" y="13200"/>
                  </a:cubicBezTo>
                  <a:cubicBezTo>
                    <a:pt x="8502" y="13224"/>
                    <a:pt x="8471" y="13282"/>
                    <a:pt x="8451" y="13341"/>
                  </a:cubicBezTo>
                  <a:cubicBezTo>
                    <a:pt x="8115" y="14318"/>
                    <a:pt x="7668" y="15471"/>
                    <a:pt x="7505" y="15635"/>
                  </a:cubicBezTo>
                  <a:cubicBezTo>
                    <a:pt x="7231" y="15918"/>
                    <a:pt x="6458" y="16482"/>
                    <a:pt x="6051" y="16482"/>
                  </a:cubicBezTo>
                  <a:cubicBezTo>
                    <a:pt x="5654" y="16482"/>
                    <a:pt x="4881" y="15918"/>
                    <a:pt x="4597" y="15635"/>
                  </a:cubicBezTo>
                  <a:cubicBezTo>
                    <a:pt x="4444" y="15471"/>
                    <a:pt x="3997" y="14318"/>
                    <a:pt x="3661" y="13341"/>
                  </a:cubicBezTo>
                  <a:cubicBezTo>
                    <a:pt x="3641" y="13282"/>
                    <a:pt x="3600" y="13224"/>
                    <a:pt x="3559" y="13200"/>
                  </a:cubicBezTo>
                  <a:cubicBezTo>
                    <a:pt x="3447" y="13141"/>
                    <a:pt x="3386" y="13047"/>
                    <a:pt x="3336" y="12953"/>
                  </a:cubicBezTo>
                  <a:cubicBezTo>
                    <a:pt x="2797" y="12659"/>
                    <a:pt x="2797" y="12659"/>
                    <a:pt x="2797" y="12659"/>
                  </a:cubicBezTo>
                  <a:cubicBezTo>
                    <a:pt x="2797" y="12682"/>
                    <a:pt x="2797" y="12706"/>
                    <a:pt x="2797" y="12741"/>
                  </a:cubicBezTo>
                  <a:cubicBezTo>
                    <a:pt x="2837" y="12965"/>
                    <a:pt x="2939" y="13365"/>
                    <a:pt x="3275" y="136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102107" y="216598"/>
              <a:ext cx="575121" cy="287847"/>
            </a:xfrm>
            <a:custGeom>
              <a:rect b="b" l="l" r="r" t="t"/>
              <a:pathLst>
                <a:path extrusionOk="0" h="21600" w="21600">
                  <a:moveTo>
                    <a:pt x="20662" y="11309"/>
                  </a:moveTo>
                  <a:cubicBezTo>
                    <a:pt x="20662" y="11309"/>
                    <a:pt x="20662" y="11282"/>
                    <a:pt x="20662" y="11282"/>
                  </a:cubicBezTo>
                  <a:cubicBezTo>
                    <a:pt x="20649" y="11309"/>
                    <a:pt x="20582" y="11711"/>
                    <a:pt x="20206" y="12569"/>
                  </a:cubicBezTo>
                  <a:cubicBezTo>
                    <a:pt x="20193" y="12596"/>
                    <a:pt x="20180" y="12596"/>
                    <a:pt x="20166" y="12596"/>
                  </a:cubicBezTo>
                  <a:cubicBezTo>
                    <a:pt x="19898" y="12596"/>
                    <a:pt x="19898" y="12596"/>
                    <a:pt x="19898" y="12596"/>
                  </a:cubicBezTo>
                  <a:cubicBezTo>
                    <a:pt x="19885" y="12596"/>
                    <a:pt x="19885" y="12596"/>
                    <a:pt x="19871" y="12596"/>
                  </a:cubicBezTo>
                  <a:cubicBezTo>
                    <a:pt x="14391" y="6780"/>
                    <a:pt x="14391" y="6780"/>
                    <a:pt x="14391" y="6780"/>
                  </a:cubicBezTo>
                  <a:cubicBezTo>
                    <a:pt x="14378" y="6780"/>
                    <a:pt x="14351" y="6780"/>
                    <a:pt x="14337" y="6780"/>
                  </a:cubicBezTo>
                  <a:cubicBezTo>
                    <a:pt x="13118" y="7584"/>
                    <a:pt x="13132" y="12649"/>
                    <a:pt x="12716" y="11926"/>
                  </a:cubicBezTo>
                  <a:cubicBezTo>
                    <a:pt x="12716" y="11899"/>
                    <a:pt x="12716" y="11899"/>
                    <a:pt x="12716" y="11899"/>
                  </a:cubicBezTo>
                  <a:cubicBezTo>
                    <a:pt x="12542" y="10988"/>
                    <a:pt x="12488" y="9487"/>
                    <a:pt x="12488" y="8442"/>
                  </a:cubicBezTo>
                  <a:cubicBezTo>
                    <a:pt x="12488" y="3779"/>
                    <a:pt x="14297" y="0"/>
                    <a:pt x="16642" y="0"/>
                  </a:cubicBezTo>
                  <a:cubicBezTo>
                    <a:pt x="19000" y="0"/>
                    <a:pt x="20809" y="3779"/>
                    <a:pt x="20809" y="8442"/>
                  </a:cubicBezTo>
                  <a:cubicBezTo>
                    <a:pt x="20809" y="9460"/>
                    <a:pt x="20823" y="10425"/>
                    <a:pt x="20662" y="11309"/>
                  </a:cubicBezTo>
                  <a:close/>
                  <a:moveTo>
                    <a:pt x="8294" y="8495"/>
                  </a:moveTo>
                  <a:cubicBezTo>
                    <a:pt x="8294" y="3805"/>
                    <a:pt x="6499" y="0"/>
                    <a:pt x="4154" y="0"/>
                  </a:cubicBezTo>
                  <a:cubicBezTo>
                    <a:pt x="1796" y="0"/>
                    <a:pt x="0" y="3805"/>
                    <a:pt x="0" y="8495"/>
                  </a:cubicBezTo>
                  <a:cubicBezTo>
                    <a:pt x="0" y="9540"/>
                    <a:pt x="0" y="10532"/>
                    <a:pt x="161" y="11443"/>
                  </a:cubicBezTo>
                  <a:cubicBezTo>
                    <a:pt x="161" y="11470"/>
                    <a:pt x="161" y="11470"/>
                    <a:pt x="161" y="11470"/>
                  </a:cubicBezTo>
                  <a:cubicBezTo>
                    <a:pt x="576" y="12220"/>
                    <a:pt x="576" y="12515"/>
                    <a:pt x="576" y="12515"/>
                  </a:cubicBezTo>
                  <a:cubicBezTo>
                    <a:pt x="858" y="12569"/>
                    <a:pt x="858" y="12569"/>
                    <a:pt x="858" y="12569"/>
                  </a:cubicBezTo>
                  <a:cubicBezTo>
                    <a:pt x="858" y="12569"/>
                    <a:pt x="630" y="7584"/>
                    <a:pt x="1876" y="6807"/>
                  </a:cubicBezTo>
                  <a:cubicBezTo>
                    <a:pt x="1876" y="6807"/>
                    <a:pt x="6861" y="11202"/>
                    <a:pt x="7330" y="6432"/>
                  </a:cubicBezTo>
                  <a:cubicBezTo>
                    <a:pt x="7370" y="12381"/>
                    <a:pt x="7370" y="12676"/>
                    <a:pt x="7370" y="12676"/>
                  </a:cubicBezTo>
                  <a:cubicBezTo>
                    <a:pt x="7678" y="12676"/>
                    <a:pt x="7678" y="12676"/>
                    <a:pt x="7678" y="12676"/>
                  </a:cubicBezTo>
                  <a:cubicBezTo>
                    <a:pt x="8067" y="11792"/>
                    <a:pt x="8133" y="11363"/>
                    <a:pt x="8147" y="11363"/>
                  </a:cubicBezTo>
                  <a:cubicBezTo>
                    <a:pt x="8147" y="11363"/>
                    <a:pt x="8147" y="11363"/>
                    <a:pt x="8147" y="11363"/>
                  </a:cubicBezTo>
                  <a:cubicBezTo>
                    <a:pt x="8308" y="10478"/>
                    <a:pt x="8294" y="9514"/>
                    <a:pt x="8294" y="8495"/>
                  </a:cubicBezTo>
                  <a:close/>
                  <a:moveTo>
                    <a:pt x="13842" y="20903"/>
                  </a:moveTo>
                  <a:cubicBezTo>
                    <a:pt x="13547" y="20233"/>
                    <a:pt x="13158" y="18733"/>
                    <a:pt x="12676" y="16401"/>
                  </a:cubicBezTo>
                  <a:cubicBezTo>
                    <a:pt x="12636" y="17982"/>
                    <a:pt x="12502" y="20099"/>
                    <a:pt x="11684" y="20260"/>
                  </a:cubicBezTo>
                  <a:cubicBezTo>
                    <a:pt x="12046" y="20984"/>
                    <a:pt x="12395" y="21386"/>
                    <a:pt x="12716" y="21600"/>
                  </a:cubicBezTo>
                  <a:cubicBezTo>
                    <a:pt x="13185" y="21493"/>
                    <a:pt x="13600" y="21439"/>
                    <a:pt x="13842" y="21412"/>
                  </a:cubicBezTo>
                  <a:lnTo>
                    <a:pt x="13842" y="20903"/>
                  </a:lnTo>
                  <a:close/>
                  <a:moveTo>
                    <a:pt x="20608" y="16428"/>
                  </a:moveTo>
                  <a:cubicBezTo>
                    <a:pt x="20126" y="18733"/>
                    <a:pt x="19737" y="20233"/>
                    <a:pt x="19443" y="20930"/>
                  </a:cubicBezTo>
                  <a:cubicBezTo>
                    <a:pt x="19443" y="21412"/>
                    <a:pt x="19443" y="21412"/>
                    <a:pt x="19443" y="21412"/>
                  </a:cubicBezTo>
                  <a:cubicBezTo>
                    <a:pt x="19684" y="21439"/>
                    <a:pt x="20113" y="21493"/>
                    <a:pt x="20582" y="21600"/>
                  </a:cubicBezTo>
                  <a:cubicBezTo>
                    <a:pt x="20903" y="21386"/>
                    <a:pt x="21252" y="20984"/>
                    <a:pt x="21600" y="20260"/>
                  </a:cubicBezTo>
                  <a:cubicBezTo>
                    <a:pt x="20796" y="20099"/>
                    <a:pt x="20662" y="18009"/>
                    <a:pt x="20608" y="16428"/>
                  </a:cubicBezTo>
                  <a:close/>
                </a:path>
              </a:pathLst>
            </a:custGeom>
            <a:solidFill>
              <a:srgbClr val="4C4A4B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20"/>
          <p:cNvGrpSpPr/>
          <p:nvPr/>
        </p:nvGrpSpPr>
        <p:grpSpPr>
          <a:xfrm>
            <a:off x="2460117" y="3555793"/>
            <a:ext cx="449033" cy="489254"/>
            <a:chOff x="-1" y="0"/>
            <a:chExt cx="598708" cy="652337"/>
          </a:xfrm>
        </p:grpSpPr>
        <p:sp>
          <p:nvSpPr>
            <p:cNvPr id="114" name="Google Shape;114;p20"/>
            <p:cNvSpPr/>
            <p:nvPr/>
          </p:nvSpPr>
          <p:spPr>
            <a:xfrm>
              <a:off x="141029" y="31743"/>
              <a:ext cx="316647" cy="123009"/>
            </a:xfrm>
            <a:custGeom>
              <a:rect b="b" l="l" r="r" t="t"/>
              <a:pathLst>
                <a:path extrusionOk="0" h="21600" w="21600">
                  <a:moveTo>
                    <a:pt x="12559" y="0"/>
                  </a:moveTo>
                  <a:cubicBezTo>
                    <a:pt x="12559" y="0"/>
                    <a:pt x="12559" y="0"/>
                    <a:pt x="20308" y="0"/>
                  </a:cubicBezTo>
                  <a:cubicBezTo>
                    <a:pt x="20308" y="0"/>
                    <a:pt x="20308" y="0"/>
                    <a:pt x="20308" y="63"/>
                  </a:cubicBezTo>
                  <a:cubicBezTo>
                    <a:pt x="20284" y="315"/>
                    <a:pt x="20260" y="630"/>
                    <a:pt x="20260" y="882"/>
                  </a:cubicBezTo>
                  <a:cubicBezTo>
                    <a:pt x="20260" y="2267"/>
                    <a:pt x="20698" y="3464"/>
                    <a:pt x="21234" y="3464"/>
                  </a:cubicBezTo>
                  <a:cubicBezTo>
                    <a:pt x="21332" y="3464"/>
                    <a:pt x="21454" y="3338"/>
                    <a:pt x="21551" y="3275"/>
                  </a:cubicBezTo>
                  <a:cubicBezTo>
                    <a:pt x="21576" y="3275"/>
                    <a:pt x="21600" y="3275"/>
                    <a:pt x="21600" y="3338"/>
                  </a:cubicBezTo>
                  <a:cubicBezTo>
                    <a:pt x="21600" y="3338"/>
                    <a:pt x="21600" y="3338"/>
                    <a:pt x="21600" y="18388"/>
                  </a:cubicBezTo>
                  <a:cubicBezTo>
                    <a:pt x="21600" y="18451"/>
                    <a:pt x="21576" y="18514"/>
                    <a:pt x="21551" y="18514"/>
                  </a:cubicBezTo>
                  <a:cubicBezTo>
                    <a:pt x="21454" y="18388"/>
                    <a:pt x="21332" y="18325"/>
                    <a:pt x="21234" y="18325"/>
                  </a:cubicBezTo>
                  <a:cubicBezTo>
                    <a:pt x="20698" y="18325"/>
                    <a:pt x="20260" y="19459"/>
                    <a:pt x="20260" y="20844"/>
                  </a:cubicBezTo>
                  <a:cubicBezTo>
                    <a:pt x="20260" y="21096"/>
                    <a:pt x="20260" y="21285"/>
                    <a:pt x="20284" y="21537"/>
                  </a:cubicBezTo>
                  <a:cubicBezTo>
                    <a:pt x="20284" y="21537"/>
                    <a:pt x="20284" y="21537"/>
                    <a:pt x="20284" y="21600"/>
                  </a:cubicBezTo>
                  <a:cubicBezTo>
                    <a:pt x="20284" y="21600"/>
                    <a:pt x="20284" y="21600"/>
                    <a:pt x="12559" y="21600"/>
                  </a:cubicBezTo>
                  <a:cubicBezTo>
                    <a:pt x="12559" y="21537"/>
                    <a:pt x="12559" y="21537"/>
                    <a:pt x="12584" y="21474"/>
                  </a:cubicBezTo>
                  <a:cubicBezTo>
                    <a:pt x="13583" y="19648"/>
                    <a:pt x="14533" y="15492"/>
                    <a:pt x="14533" y="10832"/>
                  </a:cubicBezTo>
                  <a:cubicBezTo>
                    <a:pt x="14533" y="6108"/>
                    <a:pt x="13583" y="2015"/>
                    <a:pt x="12584" y="126"/>
                  </a:cubicBezTo>
                  <a:cubicBezTo>
                    <a:pt x="12559" y="63"/>
                    <a:pt x="12559" y="63"/>
                    <a:pt x="12559" y="0"/>
                  </a:cubicBezTo>
                  <a:close/>
                  <a:moveTo>
                    <a:pt x="1317" y="0"/>
                  </a:moveTo>
                  <a:cubicBezTo>
                    <a:pt x="1317" y="0"/>
                    <a:pt x="1317" y="0"/>
                    <a:pt x="9070" y="0"/>
                  </a:cubicBezTo>
                  <a:cubicBezTo>
                    <a:pt x="9095" y="63"/>
                    <a:pt x="9070" y="63"/>
                    <a:pt x="9046" y="126"/>
                  </a:cubicBezTo>
                  <a:cubicBezTo>
                    <a:pt x="8071" y="2015"/>
                    <a:pt x="7095" y="6108"/>
                    <a:pt x="7095" y="10832"/>
                  </a:cubicBezTo>
                  <a:cubicBezTo>
                    <a:pt x="7095" y="15492"/>
                    <a:pt x="8071" y="19648"/>
                    <a:pt x="9046" y="21474"/>
                  </a:cubicBezTo>
                  <a:cubicBezTo>
                    <a:pt x="9070" y="21537"/>
                    <a:pt x="9095" y="21537"/>
                    <a:pt x="9070" y="21600"/>
                  </a:cubicBezTo>
                  <a:cubicBezTo>
                    <a:pt x="9070" y="21600"/>
                    <a:pt x="9070" y="21600"/>
                    <a:pt x="1317" y="21600"/>
                  </a:cubicBezTo>
                  <a:cubicBezTo>
                    <a:pt x="1317" y="21600"/>
                    <a:pt x="1317" y="21600"/>
                    <a:pt x="1317" y="21537"/>
                  </a:cubicBezTo>
                  <a:cubicBezTo>
                    <a:pt x="1341" y="21285"/>
                    <a:pt x="1365" y="21096"/>
                    <a:pt x="1365" y="20844"/>
                  </a:cubicBezTo>
                  <a:cubicBezTo>
                    <a:pt x="1365" y="19459"/>
                    <a:pt x="902" y="18325"/>
                    <a:pt x="366" y="18325"/>
                  </a:cubicBezTo>
                  <a:cubicBezTo>
                    <a:pt x="268" y="18325"/>
                    <a:pt x="146" y="18388"/>
                    <a:pt x="73" y="18451"/>
                  </a:cubicBezTo>
                  <a:cubicBezTo>
                    <a:pt x="24" y="18514"/>
                    <a:pt x="0" y="18451"/>
                    <a:pt x="0" y="18388"/>
                  </a:cubicBezTo>
                  <a:cubicBezTo>
                    <a:pt x="0" y="18388"/>
                    <a:pt x="0" y="18388"/>
                    <a:pt x="0" y="3401"/>
                  </a:cubicBezTo>
                  <a:cubicBezTo>
                    <a:pt x="0" y="3275"/>
                    <a:pt x="24" y="3275"/>
                    <a:pt x="73" y="3275"/>
                  </a:cubicBezTo>
                  <a:cubicBezTo>
                    <a:pt x="146" y="3338"/>
                    <a:pt x="268" y="3464"/>
                    <a:pt x="366" y="3464"/>
                  </a:cubicBezTo>
                  <a:cubicBezTo>
                    <a:pt x="902" y="3464"/>
                    <a:pt x="1365" y="2267"/>
                    <a:pt x="1365" y="882"/>
                  </a:cubicBezTo>
                  <a:cubicBezTo>
                    <a:pt x="1365" y="630"/>
                    <a:pt x="1341" y="315"/>
                    <a:pt x="1317" y="63"/>
                  </a:cubicBezTo>
                  <a:cubicBezTo>
                    <a:pt x="1317" y="63"/>
                    <a:pt x="1317" y="63"/>
                    <a:pt x="1317" y="0"/>
                  </a:cubicBezTo>
                  <a:close/>
                </a:path>
              </a:pathLst>
            </a:custGeom>
            <a:solidFill>
              <a:srgbClr val="4C4A4B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-1" y="0"/>
              <a:ext cx="598708" cy="652337"/>
            </a:xfrm>
            <a:custGeom>
              <a:rect b="b" l="l" r="r" t="t"/>
              <a:pathLst>
                <a:path extrusionOk="0" h="21600" w="21301">
                  <a:moveTo>
                    <a:pt x="19168" y="5229"/>
                  </a:moveTo>
                  <a:cubicBezTo>
                    <a:pt x="19105" y="5229"/>
                    <a:pt x="19029" y="5241"/>
                    <a:pt x="18965" y="5265"/>
                  </a:cubicBezTo>
                  <a:cubicBezTo>
                    <a:pt x="18787" y="5324"/>
                    <a:pt x="18647" y="5430"/>
                    <a:pt x="18570" y="5584"/>
                  </a:cubicBezTo>
                  <a:cubicBezTo>
                    <a:pt x="18481" y="5738"/>
                    <a:pt x="18481" y="5903"/>
                    <a:pt x="18532" y="6069"/>
                  </a:cubicBezTo>
                  <a:cubicBezTo>
                    <a:pt x="18532" y="6069"/>
                    <a:pt x="18532" y="6069"/>
                    <a:pt x="18952" y="7192"/>
                  </a:cubicBezTo>
                  <a:cubicBezTo>
                    <a:pt x="19308" y="8174"/>
                    <a:pt x="19359" y="9214"/>
                    <a:pt x="19105" y="10219"/>
                  </a:cubicBezTo>
                  <a:cubicBezTo>
                    <a:pt x="19105" y="10219"/>
                    <a:pt x="19105" y="10219"/>
                    <a:pt x="19067" y="10326"/>
                  </a:cubicBezTo>
                  <a:cubicBezTo>
                    <a:pt x="18787" y="11402"/>
                    <a:pt x="18125" y="12360"/>
                    <a:pt x="17196" y="13057"/>
                  </a:cubicBezTo>
                  <a:cubicBezTo>
                    <a:pt x="17196" y="13057"/>
                    <a:pt x="17196" y="13057"/>
                    <a:pt x="16827" y="13329"/>
                  </a:cubicBezTo>
                  <a:cubicBezTo>
                    <a:pt x="16687" y="13436"/>
                    <a:pt x="16534" y="13483"/>
                    <a:pt x="16369" y="13483"/>
                  </a:cubicBezTo>
                  <a:cubicBezTo>
                    <a:pt x="16115" y="13483"/>
                    <a:pt x="15886" y="13365"/>
                    <a:pt x="15746" y="13175"/>
                  </a:cubicBezTo>
                  <a:cubicBezTo>
                    <a:pt x="15618" y="12974"/>
                    <a:pt x="15593" y="12738"/>
                    <a:pt x="15695" y="12525"/>
                  </a:cubicBezTo>
                  <a:cubicBezTo>
                    <a:pt x="15695" y="12525"/>
                    <a:pt x="15695" y="12525"/>
                    <a:pt x="16560" y="10704"/>
                  </a:cubicBezTo>
                  <a:cubicBezTo>
                    <a:pt x="16674" y="10456"/>
                    <a:pt x="16573" y="10160"/>
                    <a:pt x="16318" y="10018"/>
                  </a:cubicBezTo>
                  <a:cubicBezTo>
                    <a:pt x="16229" y="9971"/>
                    <a:pt x="16127" y="9947"/>
                    <a:pt x="16038" y="9947"/>
                  </a:cubicBezTo>
                  <a:cubicBezTo>
                    <a:pt x="15835" y="9947"/>
                    <a:pt x="15656" y="10042"/>
                    <a:pt x="15542" y="10207"/>
                  </a:cubicBezTo>
                  <a:cubicBezTo>
                    <a:pt x="15542" y="10207"/>
                    <a:pt x="15542" y="10207"/>
                    <a:pt x="12641" y="14488"/>
                  </a:cubicBezTo>
                  <a:cubicBezTo>
                    <a:pt x="12386" y="14855"/>
                    <a:pt x="12246" y="15292"/>
                    <a:pt x="12246" y="15730"/>
                  </a:cubicBezTo>
                  <a:cubicBezTo>
                    <a:pt x="12246" y="15730"/>
                    <a:pt x="12246" y="15730"/>
                    <a:pt x="12272" y="21074"/>
                  </a:cubicBezTo>
                  <a:cubicBezTo>
                    <a:pt x="12272" y="21074"/>
                    <a:pt x="12272" y="21074"/>
                    <a:pt x="17018" y="21074"/>
                  </a:cubicBezTo>
                  <a:cubicBezTo>
                    <a:pt x="17018" y="21074"/>
                    <a:pt x="17018" y="21074"/>
                    <a:pt x="17018" y="18142"/>
                  </a:cubicBezTo>
                  <a:cubicBezTo>
                    <a:pt x="17018" y="18118"/>
                    <a:pt x="17018" y="18095"/>
                    <a:pt x="17018" y="18071"/>
                  </a:cubicBezTo>
                  <a:cubicBezTo>
                    <a:pt x="17107" y="17503"/>
                    <a:pt x="17336" y="16959"/>
                    <a:pt x="17667" y="16486"/>
                  </a:cubicBezTo>
                  <a:cubicBezTo>
                    <a:pt x="17667" y="16486"/>
                    <a:pt x="17667" y="16486"/>
                    <a:pt x="18850" y="14843"/>
                  </a:cubicBezTo>
                  <a:cubicBezTo>
                    <a:pt x="19652" y="13708"/>
                    <a:pt x="20212" y="12466"/>
                    <a:pt x="20517" y="11130"/>
                  </a:cubicBezTo>
                  <a:cubicBezTo>
                    <a:pt x="20517" y="11130"/>
                    <a:pt x="20517" y="11130"/>
                    <a:pt x="20568" y="10917"/>
                  </a:cubicBezTo>
                  <a:cubicBezTo>
                    <a:pt x="20886" y="9533"/>
                    <a:pt x="20785" y="8091"/>
                    <a:pt x="20250" y="6755"/>
                  </a:cubicBezTo>
                  <a:cubicBezTo>
                    <a:pt x="20250" y="6755"/>
                    <a:pt x="20250" y="6755"/>
                    <a:pt x="19805" y="5643"/>
                  </a:cubicBezTo>
                  <a:cubicBezTo>
                    <a:pt x="19703" y="5395"/>
                    <a:pt x="19448" y="5229"/>
                    <a:pt x="19168" y="5229"/>
                  </a:cubicBezTo>
                  <a:close/>
                  <a:moveTo>
                    <a:pt x="2105" y="5229"/>
                  </a:moveTo>
                  <a:cubicBezTo>
                    <a:pt x="1825" y="5229"/>
                    <a:pt x="1571" y="5395"/>
                    <a:pt x="1469" y="5643"/>
                  </a:cubicBezTo>
                  <a:cubicBezTo>
                    <a:pt x="1469" y="5643"/>
                    <a:pt x="1469" y="5643"/>
                    <a:pt x="1024" y="6755"/>
                  </a:cubicBezTo>
                  <a:cubicBezTo>
                    <a:pt x="489" y="8091"/>
                    <a:pt x="387" y="9533"/>
                    <a:pt x="706" y="10917"/>
                  </a:cubicBezTo>
                  <a:cubicBezTo>
                    <a:pt x="706" y="10917"/>
                    <a:pt x="706" y="10917"/>
                    <a:pt x="757" y="11130"/>
                  </a:cubicBezTo>
                  <a:cubicBezTo>
                    <a:pt x="1062" y="12466"/>
                    <a:pt x="1622" y="13708"/>
                    <a:pt x="2423" y="14843"/>
                  </a:cubicBezTo>
                  <a:cubicBezTo>
                    <a:pt x="2423" y="14843"/>
                    <a:pt x="2423" y="14843"/>
                    <a:pt x="3607" y="16486"/>
                  </a:cubicBezTo>
                  <a:cubicBezTo>
                    <a:pt x="3938" y="16959"/>
                    <a:pt x="4167" y="17503"/>
                    <a:pt x="4256" y="18071"/>
                  </a:cubicBezTo>
                  <a:cubicBezTo>
                    <a:pt x="4256" y="18095"/>
                    <a:pt x="4256" y="18118"/>
                    <a:pt x="4256" y="18142"/>
                  </a:cubicBezTo>
                  <a:cubicBezTo>
                    <a:pt x="4256" y="18142"/>
                    <a:pt x="4256" y="18142"/>
                    <a:pt x="4256" y="21074"/>
                  </a:cubicBezTo>
                  <a:cubicBezTo>
                    <a:pt x="4256" y="21074"/>
                    <a:pt x="4256" y="21074"/>
                    <a:pt x="9002" y="21074"/>
                  </a:cubicBezTo>
                  <a:cubicBezTo>
                    <a:pt x="9002" y="21074"/>
                    <a:pt x="9002" y="21074"/>
                    <a:pt x="9027" y="15730"/>
                  </a:cubicBezTo>
                  <a:cubicBezTo>
                    <a:pt x="9027" y="15292"/>
                    <a:pt x="8888" y="14855"/>
                    <a:pt x="8633" y="14488"/>
                  </a:cubicBezTo>
                  <a:cubicBezTo>
                    <a:pt x="8633" y="14488"/>
                    <a:pt x="8633" y="14488"/>
                    <a:pt x="5732" y="10207"/>
                  </a:cubicBezTo>
                  <a:cubicBezTo>
                    <a:pt x="5617" y="10042"/>
                    <a:pt x="5439" y="9947"/>
                    <a:pt x="5236" y="9947"/>
                  </a:cubicBezTo>
                  <a:cubicBezTo>
                    <a:pt x="5146" y="9947"/>
                    <a:pt x="5045" y="9971"/>
                    <a:pt x="4956" y="10018"/>
                  </a:cubicBezTo>
                  <a:cubicBezTo>
                    <a:pt x="4701" y="10160"/>
                    <a:pt x="4599" y="10456"/>
                    <a:pt x="4714" y="10704"/>
                  </a:cubicBezTo>
                  <a:cubicBezTo>
                    <a:pt x="4714" y="10704"/>
                    <a:pt x="4714" y="10704"/>
                    <a:pt x="5579" y="12525"/>
                  </a:cubicBezTo>
                  <a:cubicBezTo>
                    <a:pt x="5681" y="12738"/>
                    <a:pt x="5655" y="12974"/>
                    <a:pt x="5528" y="13175"/>
                  </a:cubicBezTo>
                  <a:cubicBezTo>
                    <a:pt x="5388" y="13365"/>
                    <a:pt x="5159" y="13483"/>
                    <a:pt x="4905" y="13483"/>
                  </a:cubicBezTo>
                  <a:cubicBezTo>
                    <a:pt x="4739" y="13483"/>
                    <a:pt x="4587" y="13436"/>
                    <a:pt x="4447" y="13329"/>
                  </a:cubicBezTo>
                  <a:cubicBezTo>
                    <a:pt x="4447" y="13329"/>
                    <a:pt x="4447" y="13329"/>
                    <a:pt x="4078" y="13057"/>
                  </a:cubicBezTo>
                  <a:cubicBezTo>
                    <a:pt x="3149" y="12360"/>
                    <a:pt x="2487" y="11402"/>
                    <a:pt x="2207" y="10326"/>
                  </a:cubicBezTo>
                  <a:cubicBezTo>
                    <a:pt x="2207" y="10326"/>
                    <a:pt x="2207" y="10326"/>
                    <a:pt x="2169" y="10219"/>
                  </a:cubicBezTo>
                  <a:cubicBezTo>
                    <a:pt x="1914" y="9214"/>
                    <a:pt x="1965" y="8174"/>
                    <a:pt x="2322" y="7192"/>
                  </a:cubicBezTo>
                  <a:cubicBezTo>
                    <a:pt x="2322" y="7192"/>
                    <a:pt x="2322" y="7192"/>
                    <a:pt x="2742" y="6069"/>
                  </a:cubicBezTo>
                  <a:cubicBezTo>
                    <a:pt x="2805" y="5903"/>
                    <a:pt x="2792" y="5738"/>
                    <a:pt x="2703" y="5584"/>
                  </a:cubicBezTo>
                  <a:cubicBezTo>
                    <a:pt x="2627" y="5430"/>
                    <a:pt x="2487" y="5324"/>
                    <a:pt x="2309" y="5265"/>
                  </a:cubicBezTo>
                  <a:cubicBezTo>
                    <a:pt x="2245" y="5241"/>
                    <a:pt x="2169" y="5229"/>
                    <a:pt x="2105" y="5229"/>
                  </a:cubicBezTo>
                  <a:close/>
                  <a:moveTo>
                    <a:pt x="19178" y="4704"/>
                  </a:moveTo>
                  <a:cubicBezTo>
                    <a:pt x="19686" y="4704"/>
                    <a:pt x="20156" y="4999"/>
                    <a:pt x="20333" y="5461"/>
                  </a:cubicBezTo>
                  <a:cubicBezTo>
                    <a:pt x="20333" y="5461"/>
                    <a:pt x="20333" y="5461"/>
                    <a:pt x="20778" y="6561"/>
                  </a:cubicBezTo>
                  <a:cubicBezTo>
                    <a:pt x="21337" y="7993"/>
                    <a:pt x="21451" y="9543"/>
                    <a:pt x="21108" y="11022"/>
                  </a:cubicBezTo>
                  <a:cubicBezTo>
                    <a:pt x="21108" y="11022"/>
                    <a:pt x="21108" y="11022"/>
                    <a:pt x="21057" y="11247"/>
                  </a:cubicBezTo>
                  <a:cubicBezTo>
                    <a:pt x="20752" y="12631"/>
                    <a:pt x="20156" y="13945"/>
                    <a:pt x="19317" y="15128"/>
                  </a:cubicBezTo>
                  <a:cubicBezTo>
                    <a:pt x="19317" y="15128"/>
                    <a:pt x="19317" y="15128"/>
                    <a:pt x="18149" y="16772"/>
                  </a:cubicBezTo>
                  <a:cubicBezTo>
                    <a:pt x="17857" y="17187"/>
                    <a:pt x="17666" y="17660"/>
                    <a:pt x="17590" y="18145"/>
                  </a:cubicBezTo>
                  <a:cubicBezTo>
                    <a:pt x="17590" y="18145"/>
                    <a:pt x="17590" y="18145"/>
                    <a:pt x="17603" y="21340"/>
                  </a:cubicBezTo>
                  <a:cubicBezTo>
                    <a:pt x="17603" y="21482"/>
                    <a:pt x="17476" y="21600"/>
                    <a:pt x="17323" y="21600"/>
                  </a:cubicBezTo>
                  <a:cubicBezTo>
                    <a:pt x="17323" y="21600"/>
                    <a:pt x="17323" y="21600"/>
                    <a:pt x="11875" y="21600"/>
                  </a:cubicBezTo>
                  <a:cubicBezTo>
                    <a:pt x="11786" y="21553"/>
                    <a:pt x="11735" y="21458"/>
                    <a:pt x="11735" y="21375"/>
                  </a:cubicBezTo>
                  <a:cubicBezTo>
                    <a:pt x="11735" y="21375"/>
                    <a:pt x="11735" y="21375"/>
                    <a:pt x="11710" y="15731"/>
                  </a:cubicBezTo>
                  <a:cubicBezTo>
                    <a:pt x="11710" y="15187"/>
                    <a:pt x="11875" y="14666"/>
                    <a:pt x="12180" y="14205"/>
                  </a:cubicBezTo>
                  <a:cubicBezTo>
                    <a:pt x="12180" y="14205"/>
                    <a:pt x="12180" y="14205"/>
                    <a:pt x="15101" y="9922"/>
                  </a:cubicBezTo>
                  <a:cubicBezTo>
                    <a:pt x="15304" y="9602"/>
                    <a:pt x="15672" y="9425"/>
                    <a:pt x="16053" y="9425"/>
                  </a:cubicBezTo>
                  <a:cubicBezTo>
                    <a:pt x="16231" y="9425"/>
                    <a:pt x="16434" y="9472"/>
                    <a:pt x="16599" y="9567"/>
                  </a:cubicBezTo>
                  <a:cubicBezTo>
                    <a:pt x="17107" y="9839"/>
                    <a:pt x="17323" y="10419"/>
                    <a:pt x="17082" y="10916"/>
                  </a:cubicBezTo>
                  <a:cubicBezTo>
                    <a:pt x="17082" y="10916"/>
                    <a:pt x="17082" y="10916"/>
                    <a:pt x="16218" y="12738"/>
                  </a:cubicBezTo>
                  <a:cubicBezTo>
                    <a:pt x="16168" y="12856"/>
                    <a:pt x="16269" y="12963"/>
                    <a:pt x="16384" y="12963"/>
                  </a:cubicBezTo>
                  <a:cubicBezTo>
                    <a:pt x="16409" y="12963"/>
                    <a:pt x="16447" y="12951"/>
                    <a:pt x="16485" y="12927"/>
                  </a:cubicBezTo>
                  <a:cubicBezTo>
                    <a:pt x="16485" y="12927"/>
                    <a:pt x="16485" y="12927"/>
                    <a:pt x="16866" y="12643"/>
                  </a:cubicBezTo>
                  <a:cubicBezTo>
                    <a:pt x="17692" y="12028"/>
                    <a:pt x="18289" y="11164"/>
                    <a:pt x="18543" y="10206"/>
                  </a:cubicBezTo>
                  <a:cubicBezTo>
                    <a:pt x="18543" y="10206"/>
                    <a:pt x="18543" y="10206"/>
                    <a:pt x="18568" y="10087"/>
                  </a:cubicBezTo>
                  <a:cubicBezTo>
                    <a:pt x="18809" y="9188"/>
                    <a:pt x="18759" y="8241"/>
                    <a:pt x="18428" y="7366"/>
                  </a:cubicBezTo>
                  <a:cubicBezTo>
                    <a:pt x="18428" y="7366"/>
                    <a:pt x="18428" y="7366"/>
                    <a:pt x="18022" y="6230"/>
                  </a:cubicBezTo>
                  <a:cubicBezTo>
                    <a:pt x="17793" y="5627"/>
                    <a:pt x="18136" y="4964"/>
                    <a:pt x="18797" y="4763"/>
                  </a:cubicBezTo>
                  <a:cubicBezTo>
                    <a:pt x="18924" y="4727"/>
                    <a:pt x="19051" y="4704"/>
                    <a:pt x="19178" y="4704"/>
                  </a:cubicBezTo>
                  <a:close/>
                  <a:moveTo>
                    <a:pt x="2124" y="4704"/>
                  </a:moveTo>
                  <a:cubicBezTo>
                    <a:pt x="2251" y="4704"/>
                    <a:pt x="2378" y="4727"/>
                    <a:pt x="2505" y="4763"/>
                  </a:cubicBezTo>
                  <a:cubicBezTo>
                    <a:pt x="3166" y="4964"/>
                    <a:pt x="3509" y="5627"/>
                    <a:pt x="3280" y="6230"/>
                  </a:cubicBezTo>
                  <a:cubicBezTo>
                    <a:pt x="3280" y="6230"/>
                    <a:pt x="3280" y="6230"/>
                    <a:pt x="2874" y="7366"/>
                  </a:cubicBezTo>
                  <a:cubicBezTo>
                    <a:pt x="2543" y="8241"/>
                    <a:pt x="2493" y="9188"/>
                    <a:pt x="2734" y="10087"/>
                  </a:cubicBezTo>
                  <a:cubicBezTo>
                    <a:pt x="2734" y="10087"/>
                    <a:pt x="2734" y="10087"/>
                    <a:pt x="2759" y="10206"/>
                  </a:cubicBezTo>
                  <a:cubicBezTo>
                    <a:pt x="3013" y="11164"/>
                    <a:pt x="3610" y="12028"/>
                    <a:pt x="4436" y="12643"/>
                  </a:cubicBezTo>
                  <a:cubicBezTo>
                    <a:pt x="4436" y="12643"/>
                    <a:pt x="4436" y="12643"/>
                    <a:pt x="4817" y="12927"/>
                  </a:cubicBezTo>
                  <a:cubicBezTo>
                    <a:pt x="4855" y="12951"/>
                    <a:pt x="4893" y="12963"/>
                    <a:pt x="4918" y="12963"/>
                  </a:cubicBezTo>
                  <a:cubicBezTo>
                    <a:pt x="5033" y="12963"/>
                    <a:pt x="5134" y="12856"/>
                    <a:pt x="5084" y="12738"/>
                  </a:cubicBezTo>
                  <a:cubicBezTo>
                    <a:pt x="5084" y="12738"/>
                    <a:pt x="5084" y="12738"/>
                    <a:pt x="4220" y="10916"/>
                  </a:cubicBezTo>
                  <a:cubicBezTo>
                    <a:pt x="3979" y="10419"/>
                    <a:pt x="4195" y="9839"/>
                    <a:pt x="4703" y="9567"/>
                  </a:cubicBezTo>
                  <a:cubicBezTo>
                    <a:pt x="4868" y="9472"/>
                    <a:pt x="5071" y="9425"/>
                    <a:pt x="5249" y="9425"/>
                  </a:cubicBezTo>
                  <a:cubicBezTo>
                    <a:pt x="5630" y="9425"/>
                    <a:pt x="5998" y="9602"/>
                    <a:pt x="6201" y="9922"/>
                  </a:cubicBezTo>
                  <a:cubicBezTo>
                    <a:pt x="6201" y="9922"/>
                    <a:pt x="6201" y="9922"/>
                    <a:pt x="9122" y="14205"/>
                  </a:cubicBezTo>
                  <a:cubicBezTo>
                    <a:pt x="9427" y="14666"/>
                    <a:pt x="9592" y="15187"/>
                    <a:pt x="9592" y="15731"/>
                  </a:cubicBezTo>
                  <a:cubicBezTo>
                    <a:pt x="9592" y="15731"/>
                    <a:pt x="9592" y="15731"/>
                    <a:pt x="9567" y="21375"/>
                  </a:cubicBezTo>
                  <a:cubicBezTo>
                    <a:pt x="9567" y="21458"/>
                    <a:pt x="9516" y="21553"/>
                    <a:pt x="9427" y="21600"/>
                  </a:cubicBezTo>
                  <a:cubicBezTo>
                    <a:pt x="9427" y="21600"/>
                    <a:pt x="9427" y="21600"/>
                    <a:pt x="3991" y="21600"/>
                  </a:cubicBezTo>
                  <a:cubicBezTo>
                    <a:pt x="3979" y="21600"/>
                    <a:pt x="3979" y="21600"/>
                    <a:pt x="3979" y="21600"/>
                  </a:cubicBezTo>
                  <a:cubicBezTo>
                    <a:pt x="3826" y="21600"/>
                    <a:pt x="3699" y="21482"/>
                    <a:pt x="3699" y="21340"/>
                  </a:cubicBezTo>
                  <a:cubicBezTo>
                    <a:pt x="3699" y="21340"/>
                    <a:pt x="3699" y="21340"/>
                    <a:pt x="3712" y="18145"/>
                  </a:cubicBezTo>
                  <a:cubicBezTo>
                    <a:pt x="3636" y="17660"/>
                    <a:pt x="3445" y="17187"/>
                    <a:pt x="3153" y="16772"/>
                  </a:cubicBezTo>
                  <a:cubicBezTo>
                    <a:pt x="3153" y="16772"/>
                    <a:pt x="3153" y="16772"/>
                    <a:pt x="1985" y="15128"/>
                  </a:cubicBezTo>
                  <a:cubicBezTo>
                    <a:pt x="1146" y="13945"/>
                    <a:pt x="550" y="12631"/>
                    <a:pt x="245" y="11247"/>
                  </a:cubicBezTo>
                  <a:cubicBezTo>
                    <a:pt x="245" y="11247"/>
                    <a:pt x="245" y="11247"/>
                    <a:pt x="194" y="11022"/>
                  </a:cubicBezTo>
                  <a:cubicBezTo>
                    <a:pt x="-149" y="9543"/>
                    <a:pt x="-35" y="7993"/>
                    <a:pt x="524" y="6561"/>
                  </a:cubicBezTo>
                  <a:cubicBezTo>
                    <a:pt x="524" y="6561"/>
                    <a:pt x="524" y="6561"/>
                    <a:pt x="969" y="5461"/>
                  </a:cubicBezTo>
                  <a:cubicBezTo>
                    <a:pt x="1146" y="4999"/>
                    <a:pt x="1616" y="4704"/>
                    <a:pt x="2124" y="4704"/>
                  </a:cubicBezTo>
                  <a:close/>
                  <a:moveTo>
                    <a:pt x="10424" y="1393"/>
                  </a:moveTo>
                  <a:cubicBezTo>
                    <a:pt x="10881" y="1393"/>
                    <a:pt x="10881" y="1393"/>
                    <a:pt x="10881" y="1393"/>
                  </a:cubicBezTo>
                  <a:cubicBezTo>
                    <a:pt x="10881" y="1699"/>
                    <a:pt x="10881" y="1699"/>
                    <a:pt x="10881" y="1699"/>
                  </a:cubicBezTo>
                  <a:cubicBezTo>
                    <a:pt x="11109" y="1722"/>
                    <a:pt x="11312" y="1769"/>
                    <a:pt x="11414" y="1864"/>
                  </a:cubicBezTo>
                  <a:cubicBezTo>
                    <a:pt x="11274" y="2252"/>
                    <a:pt x="11274" y="2252"/>
                    <a:pt x="11274" y="2252"/>
                  </a:cubicBezTo>
                  <a:cubicBezTo>
                    <a:pt x="11084" y="2134"/>
                    <a:pt x="10881" y="2075"/>
                    <a:pt x="10678" y="2075"/>
                  </a:cubicBezTo>
                  <a:cubicBezTo>
                    <a:pt x="10564" y="2075"/>
                    <a:pt x="10475" y="2111"/>
                    <a:pt x="10411" y="2158"/>
                  </a:cubicBezTo>
                  <a:cubicBezTo>
                    <a:pt x="10335" y="2217"/>
                    <a:pt x="10310" y="2299"/>
                    <a:pt x="10310" y="2393"/>
                  </a:cubicBezTo>
                  <a:cubicBezTo>
                    <a:pt x="10310" y="2534"/>
                    <a:pt x="10488" y="2699"/>
                    <a:pt x="10868" y="2852"/>
                  </a:cubicBezTo>
                  <a:cubicBezTo>
                    <a:pt x="11058" y="2946"/>
                    <a:pt x="11211" y="3041"/>
                    <a:pt x="11299" y="3111"/>
                  </a:cubicBezTo>
                  <a:cubicBezTo>
                    <a:pt x="11375" y="3182"/>
                    <a:pt x="11426" y="3264"/>
                    <a:pt x="11477" y="3358"/>
                  </a:cubicBezTo>
                  <a:cubicBezTo>
                    <a:pt x="11515" y="3464"/>
                    <a:pt x="11540" y="3558"/>
                    <a:pt x="11540" y="3676"/>
                  </a:cubicBezTo>
                  <a:cubicBezTo>
                    <a:pt x="11540" y="3853"/>
                    <a:pt x="11490" y="3994"/>
                    <a:pt x="11363" y="4123"/>
                  </a:cubicBezTo>
                  <a:cubicBezTo>
                    <a:pt x="11261" y="4241"/>
                    <a:pt x="11084" y="4335"/>
                    <a:pt x="10881" y="4382"/>
                  </a:cubicBezTo>
                  <a:cubicBezTo>
                    <a:pt x="10881" y="4782"/>
                    <a:pt x="10881" y="4782"/>
                    <a:pt x="10881" y="4782"/>
                  </a:cubicBezTo>
                  <a:cubicBezTo>
                    <a:pt x="10424" y="4782"/>
                    <a:pt x="10424" y="4782"/>
                    <a:pt x="10424" y="4782"/>
                  </a:cubicBezTo>
                  <a:cubicBezTo>
                    <a:pt x="10424" y="4406"/>
                    <a:pt x="10424" y="4406"/>
                    <a:pt x="10424" y="4406"/>
                  </a:cubicBezTo>
                  <a:cubicBezTo>
                    <a:pt x="10196" y="4406"/>
                    <a:pt x="9993" y="4335"/>
                    <a:pt x="9790" y="4218"/>
                  </a:cubicBezTo>
                  <a:cubicBezTo>
                    <a:pt x="9993" y="3806"/>
                    <a:pt x="9993" y="3806"/>
                    <a:pt x="9993" y="3806"/>
                  </a:cubicBezTo>
                  <a:cubicBezTo>
                    <a:pt x="10183" y="3935"/>
                    <a:pt x="10386" y="3994"/>
                    <a:pt x="10576" y="3994"/>
                  </a:cubicBezTo>
                  <a:cubicBezTo>
                    <a:pt x="10881" y="3994"/>
                    <a:pt x="11033" y="3900"/>
                    <a:pt x="11033" y="3711"/>
                  </a:cubicBezTo>
                  <a:cubicBezTo>
                    <a:pt x="11033" y="3617"/>
                    <a:pt x="10995" y="3535"/>
                    <a:pt x="10919" y="3452"/>
                  </a:cubicBezTo>
                  <a:cubicBezTo>
                    <a:pt x="10843" y="3370"/>
                    <a:pt x="10690" y="3276"/>
                    <a:pt x="10475" y="3170"/>
                  </a:cubicBezTo>
                  <a:cubicBezTo>
                    <a:pt x="10259" y="3076"/>
                    <a:pt x="10132" y="2993"/>
                    <a:pt x="10044" y="2935"/>
                  </a:cubicBezTo>
                  <a:cubicBezTo>
                    <a:pt x="9967" y="2852"/>
                    <a:pt x="9917" y="2782"/>
                    <a:pt x="9853" y="2687"/>
                  </a:cubicBezTo>
                  <a:cubicBezTo>
                    <a:pt x="9815" y="2593"/>
                    <a:pt x="9802" y="2499"/>
                    <a:pt x="9802" y="2393"/>
                  </a:cubicBezTo>
                  <a:cubicBezTo>
                    <a:pt x="9802" y="2217"/>
                    <a:pt x="9853" y="2075"/>
                    <a:pt x="9980" y="1969"/>
                  </a:cubicBezTo>
                  <a:cubicBezTo>
                    <a:pt x="10094" y="1852"/>
                    <a:pt x="10234" y="1769"/>
                    <a:pt x="10424" y="1722"/>
                  </a:cubicBezTo>
                  <a:cubicBezTo>
                    <a:pt x="10424" y="1393"/>
                    <a:pt x="10424" y="1393"/>
                    <a:pt x="10424" y="1393"/>
                  </a:cubicBezTo>
                  <a:close/>
                  <a:moveTo>
                    <a:pt x="4425" y="526"/>
                  </a:moveTo>
                  <a:cubicBezTo>
                    <a:pt x="4425" y="526"/>
                    <a:pt x="4425" y="526"/>
                    <a:pt x="4425" y="5650"/>
                  </a:cubicBezTo>
                  <a:cubicBezTo>
                    <a:pt x="4425" y="5650"/>
                    <a:pt x="4425" y="5650"/>
                    <a:pt x="16849" y="5650"/>
                  </a:cubicBezTo>
                  <a:cubicBezTo>
                    <a:pt x="16849" y="5650"/>
                    <a:pt x="16849" y="5650"/>
                    <a:pt x="16849" y="526"/>
                  </a:cubicBezTo>
                  <a:cubicBezTo>
                    <a:pt x="16849" y="526"/>
                    <a:pt x="16849" y="526"/>
                    <a:pt x="4425" y="526"/>
                  </a:cubicBezTo>
                  <a:close/>
                  <a:moveTo>
                    <a:pt x="4026" y="0"/>
                  </a:moveTo>
                  <a:cubicBezTo>
                    <a:pt x="17248" y="0"/>
                    <a:pt x="17248" y="0"/>
                    <a:pt x="17248" y="0"/>
                  </a:cubicBezTo>
                  <a:cubicBezTo>
                    <a:pt x="17350" y="0"/>
                    <a:pt x="17413" y="59"/>
                    <a:pt x="17413" y="142"/>
                  </a:cubicBezTo>
                  <a:cubicBezTo>
                    <a:pt x="17413" y="6021"/>
                    <a:pt x="17413" y="6021"/>
                    <a:pt x="17413" y="6021"/>
                  </a:cubicBezTo>
                  <a:cubicBezTo>
                    <a:pt x="17413" y="6104"/>
                    <a:pt x="17350" y="6175"/>
                    <a:pt x="17248" y="6175"/>
                  </a:cubicBezTo>
                  <a:cubicBezTo>
                    <a:pt x="4026" y="6175"/>
                    <a:pt x="4026" y="6175"/>
                    <a:pt x="4026" y="6175"/>
                  </a:cubicBezTo>
                  <a:cubicBezTo>
                    <a:pt x="3937" y="6175"/>
                    <a:pt x="3860" y="6104"/>
                    <a:pt x="3860" y="6021"/>
                  </a:cubicBezTo>
                  <a:cubicBezTo>
                    <a:pt x="3860" y="142"/>
                    <a:pt x="3860" y="142"/>
                    <a:pt x="3860" y="142"/>
                  </a:cubicBezTo>
                  <a:cubicBezTo>
                    <a:pt x="3860" y="59"/>
                    <a:pt x="3937" y="0"/>
                    <a:pt x="4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0"/>
          <p:cNvSpPr txBox="1"/>
          <p:nvPr/>
        </p:nvSpPr>
        <p:spPr>
          <a:xfrm>
            <a:off x="946972" y="1778239"/>
            <a:ext cx="1002244" cy="262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endParaRPr sz="1100"/>
          </a:p>
        </p:txBody>
      </p:sp>
      <p:sp>
        <p:nvSpPr>
          <p:cNvPr id="117" name="Google Shape;117;p20"/>
          <p:cNvSpPr txBox="1"/>
          <p:nvPr/>
        </p:nvSpPr>
        <p:spPr>
          <a:xfrm>
            <a:off x="1113692" y="2771080"/>
            <a:ext cx="668804" cy="262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sz="1100"/>
          </a:p>
        </p:txBody>
      </p:sp>
      <p:sp>
        <p:nvSpPr>
          <p:cNvPr id="118" name="Google Shape;118;p20"/>
          <p:cNvSpPr txBox="1"/>
          <p:nvPr/>
        </p:nvSpPr>
        <p:spPr>
          <a:xfrm>
            <a:off x="915202" y="3682594"/>
            <a:ext cx="1065785" cy="262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INVESTORS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92917" y="374649"/>
            <a:ext cx="8291515" cy="12436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zh-CN" sz="1100"/>
              <a:t>West DeFi ecosystem is 10x larger</a:t>
            </a:r>
            <a:endParaRPr sz="1100"/>
          </a:p>
        </p:txBody>
      </p:sp>
      <p:sp>
        <p:nvSpPr>
          <p:cNvPr id="124" name="Google Shape;124;p21"/>
          <p:cNvSpPr txBox="1"/>
          <p:nvPr/>
        </p:nvSpPr>
        <p:spPr>
          <a:xfrm>
            <a:off x="492917" y="4861602"/>
            <a:ext cx="7743779" cy="101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b="0" i="0" lang="zh-C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Source: Defi Pulse (October 5</a:t>
            </a:r>
            <a:r>
              <a:rPr b="0" baseline="30000" i="0" lang="zh-C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zh-C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2019)</a:t>
            </a:r>
            <a:endParaRPr sz="1100"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391" y="2203391"/>
            <a:ext cx="5905128" cy="19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3403477" y="4108847"/>
            <a:ext cx="479674" cy="129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Synthetix</a:t>
            </a:r>
            <a:endParaRPr sz="1100"/>
          </a:p>
        </p:txBody>
      </p:sp>
      <p:sp>
        <p:nvSpPr>
          <p:cNvPr id="127" name="Google Shape;127;p21"/>
          <p:cNvSpPr txBox="1"/>
          <p:nvPr/>
        </p:nvSpPr>
        <p:spPr>
          <a:xfrm>
            <a:off x="6100297" y="4108847"/>
            <a:ext cx="308112" cy="47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Kyber</a:t>
            </a:r>
            <a:endParaRPr sz="1100"/>
          </a:p>
        </p:txBody>
      </p:sp>
      <p:sp>
        <p:nvSpPr>
          <p:cNvPr id="128" name="Google Shape;128;p21"/>
          <p:cNvSpPr txBox="1"/>
          <p:nvPr/>
        </p:nvSpPr>
        <p:spPr>
          <a:xfrm>
            <a:off x="2898744" y="4108847"/>
            <a:ext cx="327088" cy="129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Maker</a:t>
            </a:r>
            <a:endParaRPr sz="1100"/>
          </a:p>
        </p:txBody>
      </p:sp>
      <p:sp>
        <p:nvSpPr>
          <p:cNvPr id="129" name="Google Shape;129;p21"/>
          <p:cNvSpPr txBox="1"/>
          <p:nvPr/>
        </p:nvSpPr>
        <p:spPr>
          <a:xfrm>
            <a:off x="3069050" y="4108847"/>
            <a:ext cx="568691" cy="357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Compound</a:t>
            </a:r>
            <a:endParaRPr sz="1100"/>
          </a:p>
        </p:txBody>
      </p:sp>
      <p:sp>
        <p:nvSpPr>
          <p:cNvPr id="130" name="Google Shape;130;p21"/>
          <p:cNvSpPr txBox="1"/>
          <p:nvPr/>
        </p:nvSpPr>
        <p:spPr>
          <a:xfrm>
            <a:off x="3661609" y="4108847"/>
            <a:ext cx="543242" cy="47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InstaDApp</a:t>
            </a:r>
            <a:endParaRPr sz="1100"/>
          </a:p>
        </p:txBody>
      </p:sp>
      <p:sp>
        <p:nvSpPr>
          <p:cNvPr id="131" name="Google Shape;131;p21"/>
          <p:cNvSpPr txBox="1"/>
          <p:nvPr/>
        </p:nvSpPr>
        <p:spPr>
          <a:xfrm>
            <a:off x="4078579" y="4108847"/>
            <a:ext cx="289136" cy="129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dYdX</a:t>
            </a:r>
            <a:endParaRPr sz="1100"/>
          </a:p>
        </p:txBody>
      </p:sp>
      <p:sp>
        <p:nvSpPr>
          <p:cNvPr id="132" name="Google Shape;132;p21"/>
          <p:cNvSpPr txBox="1"/>
          <p:nvPr/>
        </p:nvSpPr>
        <p:spPr>
          <a:xfrm>
            <a:off x="4289729" y="4108847"/>
            <a:ext cx="447862" cy="357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Uniswap</a:t>
            </a:r>
            <a:endParaRPr sz="1100"/>
          </a:p>
        </p:txBody>
      </p:sp>
      <p:sp>
        <p:nvSpPr>
          <p:cNvPr id="133" name="Google Shape;133;p21"/>
          <p:cNvSpPr txBox="1"/>
          <p:nvPr/>
        </p:nvSpPr>
        <p:spPr>
          <a:xfrm>
            <a:off x="4591050" y="4108847"/>
            <a:ext cx="427435" cy="243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Nuo Network</a:t>
            </a:r>
            <a:endParaRPr sz="1100"/>
          </a:p>
        </p:txBody>
      </p:sp>
      <p:sp>
        <p:nvSpPr>
          <p:cNvPr id="134" name="Google Shape;134;p21"/>
          <p:cNvSpPr txBox="1"/>
          <p:nvPr/>
        </p:nvSpPr>
        <p:spPr>
          <a:xfrm>
            <a:off x="4858942" y="4108847"/>
            <a:ext cx="470298" cy="585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Lightning Network</a:t>
            </a:r>
            <a:endParaRPr sz="1100"/>
          </a:p>
        </p:txBody>
      </p:sp>
      <p:sp>
        <p:nvSpPr>
          <p:cNvPr id="135" name="Google Shape;135;p21"/>
          <p:cNvSpPr txBox="1"/>
          <p:nvPr/>
        </p:nvSpPr>
        <p:spPr>
          <a:xfrm>
            <a:off x="7025860" y="4108847"/>
            <a:ext cx="200063" cy="129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bZx</a:t>
            </a:r>
            <a:endParaRPr sz="1100"/>
          </a:p>
        </p:txBody>
      </p:sp>
      <p:sp>
        <p:nvSpPr>
          <p:cNvPr id="136" name="Google Shape;136;p21"/>
          <p:cNvSpPr txBox="1"/>
          <p:nvPr/>
        </p:nvSpPr>
        <p:spPr>
          <a:xfrm>
            <a:off x="5198762" y="4108847"/>
            <a:ext cx="371680" cy="129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Bancor</a:t>
            </a:r>
            <a:endParaRPr sz="1100"/>
          </a:p>
        </p:txBody>
      </p:sp>
      <p:sp>
        <p:nvSpPr>
          <p:cNvPr id="137" name="Google Shape;137;p21"/>
          <p:cNvSpPr txBox="1"/>
          <p:nvPr/>
        </p:nvSpPr>
        <p:spPr>
          <a:xfrm>
            <a:off x="5502111" y="4108847"/>
            <a:ext cx="346007" cy="357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WBTC</a:t>
            </a:r>
            <a:endParaRPr sz="1100"/>
          </a:p>
        </p:txBody>
      </p:sp>
      <p:sp>
        <p:nvSpPr>
          <p:cNvPr id="138" name="Google Shape;138;p21"/>
          <p:cNvSpPr txBox="1"/>
          <p:nvPr/>
        </p:nvSpPr>
        <p:spPr>
          <a:xfrm>
            <a:off x="5757006" y="4108847"/>
            <a:ext cx="416051" cy="129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Dharma</a:t>
            </a:r>
            <a:endParaRPr sz="1100"/>
          </a:p>
        </p:txBody>
      </p:sp>
      <p:sp>
        <p:nvSpPr>
          <p:cNvPr id="139" name="Google Shape;139;p21"/>
          <p:cNvSpPr txBox="1"/>
          <p:nvPr/>
        </p:nvSpPr>
        <p:spPr>
          <a:xfrm>
            <a:off x="6331744" y="4108847"/>
            <a:ext cx="427435" cy="243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Set Protocol</a:t>
            </a:r>
            <a:endParaRPr sz="1100"/>
          </a:p>
        </p:txBody>
      </p:sp>
      <p:sp>
        <p:nvSpPr>
          <p:cNvPr id="140" name="Google Shape;140;p21"/>
          <p:cNvSpPr txBox="1"/>
          <p:nvPr/>
        </p:nvSpPr>
        <p:spPr>
          <a:xfrm>
            <a:off x="6660356" y="4108847"/>
            <a:ext cx="351235" cy="47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Nexus Mutual</a:t>
            </a:r>
            <a:endParaRPr sz="1100"/>
          </a:p>
        </p:txBody>
      </p:sp>
      <p:sp>
        <p:nvSpPr>
          <p:cNvPr id="141" name="Google Shape;141;p21"/>
          <p:cNvSpPr txBox="1"/>
          <p:nvPr/>
        </p:nvSpPr>
        <p:spPr>
          <a:xfrm>
            <a:off x="7258543" y="4108847"/>
            <a:ext cx="314530" cy="47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Augur</a:t>
            </a:r>
            <a:endParaRPr sz="1100"/>
          </a:p>
        </p:txBody>
      </p:sp>
      <p:sp>
        <p:nvSpPr>
          <p:cNvPr id="142" name="Google Shape;142;p21"/>
          <p:cNvSpPr txBox="1"/>
          <p:nvPr/>
        </p:nvSpPr>
        <p:spPr>
          <a:xfrm>
            <a:off x="7545307" y="4108847"/>
            <a:ext cx="320836" cy="129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Melon</a:t>
            </a:r>
            <a:endParaRPr sz="1100"/>
          </a:p>
        </p:txBody>
      </p:sp>
      <p:sp>
        <p:nvSpPr>
          <p:cNvPr id="143" name="Google Shape;143;p21"/>
          <p:cNvSpPr txBox="1"/>
          <p:nvPr/>
        </p:nvSpPr>
        <p:spPr>
          <a:xfrm>
            <a:off x="7877743" y="4108847"/>
            <a:ext cx="238181" cy="357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xDai</a:t>
            </a:r>
            <a:endParaRPr sz="1100"/>
          </a:p>
        </p:txBody>
      </p:sp>
      <p:sp>
        <p:nvSpPr>
          <p:cNvPr id="144" name="Google Shape;144;p21"/>
          <p:cNvSpPr txBox="1"/>
          <p:nvPr/>
        </p:nvSpPr>
        <p:spPr>
          <a:xfrm>
            <a:off x="8189845" y="4108847"/>
            <a:ext cx="193813" cy="129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Veil</a:t>
            </a:r>
            <a:endParaRPr sz="1100"/>
          </a:p>
        </p:txBody>
      </p:sp>
      <p:sp>
        <p:nvSpPr>
          <p:cNvPr id="145" name="Google Shape;145;p21"/>
          <p:cNvSpPr txBox="1"/>
          <p:nvPr/>
        </p:nvSpPr>
        <p:spPr>
          <a:xfrm>
            <a:off x="8358448" y="4108847"/>
            <a:ext cx="435248" cy="47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Connext</a:t>
            </a:r>
            <a:endParaRPr sz="1100"/>
          </a:p>
        </p:txBody>
      </p:sp>
      <p:sp>
        <p:nvSpPr>
          <p:cNvPr id="146" name="Google Shape;146;p21"/>
          <p:cNvSpPr txBox="1"/>
          <p:nvPr/>
        </p:nvSpPr>
        <p:spPr>
          <a:xfrm>
            <a:off x="8189896" y="3903659"/>
            <a:ext cx="194900" cy="148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endParaRPr sz="1100"/>
          </a:p>
        </p:txBody>
      </p:sp>
      <p:sp>
        <p:nvSpPr>
          <p:cNvPr id="147" name="Google Shape;147;p21"/>
          <p:cNvSpPr txBox="1"/>
          <p:nvPr/>
        </p:nvSpPr>
        <p:spPr>
          <a:xfrm>
            <a:off x="7899383" y="3903659"/>
            <a:ext cx="194900" cy="148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endParaRPr sz="1100"/>
          </a:p>
        </p:txBody>
      </p:sp>
      <p:sp>
        <p:nvSpPr>
          <p:cNvPr id="148" name="Google Shape;148;p21"/>
          <p:cNvSpPr txBox="1"/>
          <p:nvPr/>
        </p:nvSpPr>
        <p:spPr>
          <a:xfrm>
            <a:off x="8479217" y="3903659"/>
            <a:ext cx="194900" cy="148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endParaRPr sz="1100"/>
          </a:p>
        </p:txBody>
      </p:sp>
      <p:sp>
        <p:nvSpPr>
          <p:cNvPr id="149" name="Google Shape;149;p21"/>
          <p:cNvSpPr txBox="1"/>
          <p:nvPr/>
        </p:nvSpPr>
        <p:spPr>
          <a:xfrm>
            <a:off x="7608871" y="3902468"/>
            <a:ext cx="194900" cy="148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endParaRPr sz="1100"/>
          </a:p>
        </p:txBody>
      </p:sp>
      <p:sp>
        <p:nvSpPr>
          <p:cNvPr id="150" name="Google Shape;150;p21"/>
          <p:cNvSpPr txBox="1"/>
          <p:nvPr/>
        </p:nvSpPr>
        <p:spPr>
          <a:xfrm>
            <a:off x="2826134" y="1788319"/>
            <a:ext cx="1691198" cy="2166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locked (USD, million)</a:t>
            </a:r>
            <a:endParaRPr sz="1100"/>
          </a:p>
        </p:txBody>
      </p:sp>
      <p:sp>
        <p:nvSpPr>
          <p:cNvPr id="151" name="Google Shape;151;p21"/>
          <p:cNvSpPr/>
          <p:nvPr/>
        </p:nvSpPr>
        <p:spPr>
          <a:xfrm>
            <a:off x="7502129" y="2370535"/>
            <a:ext cx="214313" cy="1607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7502129" y="2572940"/>
            <a:ext cx="214313" cy="160735"/>
          </a:xfrm>
          <a:prstGeom prst="rect">
            <a:avLst/>
          </a:prstGeom>
          <a:solidFill>
            <a:srgbClr val="6E6F7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7754539" y="2360526"/>
            <a:ext cx="314475" cy="16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East</a:t>
            </a:r>
            <a:endParaRPr sz="1100"/>
          </a:p>
        </p:txBody>
      </p:sp>
      <p:sp>
        <p:nvSpPr>
          <p:cNvPr id="154" name="Google Shape;154;p21"/>
          <p:cNvSpPr txBox="1"/>
          <p:nvPr/>
        </p:nvSpPr>
        <p:spPr>
          <a:xfrm>
            <a:off x="7754541" y="2562932"/>
            <a:ext cx="353914" cy="16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West</a:t>
            </a:r>
            <a:endParaRPr sz="1100"/>
          </a:p>
        </p:txBody>
      </p:sp>
      <p:grpSp>
        <p:nvGrpSpPr>
          <p:cNvPr id="155" name="Google Shape;155;p21"/>
          <p:cNvGrpSpPr/>
          <p:nvPr/>
        </p:nvGrpSpPr>
        <p:grpSpPr>
          <a:xfrm>
            <a:off x="3341715" y="4083844"/>
            <a:ext cx="5238493" cy="267892"/>
            <a:chOff x="-1" y="0"/>
            <a:chExt cx="6984656" cy="357189"/>
          </a:xfrm>
        </p:grpSpPr>
        <p:cxnSp>
          <p:nvCxnSpPr>
            <p:cNvPr id="156" name="Google Shape;156;p21"/>
            <p:cNvCxnSpPr/>
            <p:nvPr/>
          </p:nvCxnSpPr>
          <p:spPr>
            <a:xfrm flipH="1">
              <a:off x="-1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21"/>
            <p:cNvCxnSpPr/>
            <p:nvPr/>
          </p:nvCxnSpPr>
          <p:spPr>
            <a:xfrm flipH="1">
              <a:off x="776246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21"/>
            <p:cNvCxnSpPr/>
            <p:nvPr/>
          </p:nvCxnSpPr>
          <p:spPr>
            <a:xfrm>
              <a:off x="1552493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21"/>
            <p:cNvCxnSpPr/>
            <p:nvPr/>
          </p:nvCxnSpPr>
          <p:spPr>
            <a:xfrm>
              <a:off x="2328739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21"/>
            <p:cNvCxnSpPr/>
            <p:nvPr/>
          </p:nvCxnSpPr>
          <p:spPr>
            <a:xfrm>
              <a:off x="3104986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21"/>
            <p:cNvCxnSpPr/>
            <p:nvPr/>
          </p:nvCxnSpPr>
          <p:spPr>
            <a:xfrm>
              <a:off x="3881233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21"/>
            <p:cNvCxnSpPr/>
            <p:nvPr/>
          </p:nvCxnSpPr>
          <p:spPr>
            <a:xfrm>
              <a:off x="4657479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21"/>
            <p:cNvCxnSpPr/>
            <p:nvPr/>
          </p:nvCxnSpPr>
          <p:spPr>
            <a:xfrm>
              <a:off x="5433726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21"/>
            <p:cNvCxnSpPr/>
            <p:nvPr/>
          </p:nvCxnSpPr>
          <p:spPr>
            <a:xfrm>
              <a:off x="6208407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21"/>
            <p:cNvCxnSpPr/>
            <p:nvPr/>
          </p:nvCxnSpPr>
          <p:spPr>
            <a:xfrm>
              <a:off x="6984654" y="0"/>
              <a:ext cx="1" cy="3571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6" name="Google Shape;166;p21"/>
          <p:cNvSpPr txBox="1"/>
          <p:nvPr/>
        </p:nvSpPr>
        <p:spPr>
          <a:xfrm>
            <a:off x="617219" y="2088443"/>
            <a:ext cx="1204586" cy="15445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F73"/>
              </a:buClr>
              <a:buSzPts val="1500"/>
              <a:buFont typeface="Arial"/>
              <a:buNone/>
            </a:pPr>
            <a:r>
              <a:rPr b="0" i="0" lang="zh-CN" sz="1500" u="none" cap="none" strike="noStrike">
                <a:solidFill>
                  <a:srgbClr val="6E6F73"/>
                </a:solidFill>
                <a:latin typeface="Arial"/>
                <a:ea typeface="Arial"/>
                <a:cs typeface="Arial"/>
                <a:sym typeface="Arial"/>
              </a:rPr>
              <a:t>West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F73"/>
              </a:buClr>
              <a:buSzPts val="2400"/>
              <a:buFont typeface="Arial"/>
              <a:buNone/>
            </a:pPr>
            <a:r>
              <a:rPr b="1" i="0" lang="zh-CN" sz="2400" u="none" cap="none" strike="noStrike">
                <a:solidFill>
                  <a:srgbClr val="6E6F73"/>
                </a:solidFill>
                <a:latin typeface="Arial"/>
                <a:ea typeface="Arial"/>
                <a:cs typeface="Arial"/>
                <a:sym typeface="Arial"/>
              </a:rPr>
              <a:t>$500M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F73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6E6F73"/>
                </a:solidFill>
                <a:latin typeface="Arial"/>
                <a:ea typeface="Arial"/>
                <a:cs typeface="Arial"/>
                <a:sym typeface="Arial"/>
              </a:rPr>
              <a:t>(54% on Maker)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F7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b="0" i="0" lang="zh-CN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East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zh-C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$45M</a:t>
            </a:r>
            <a:endParaRPr sz="1100"/>
          </a:p>
        </p:txBody>
      </p:sp>
      <p:grpSp>
        <p:nvGrpSpPr>
          <p:cNvPr id="167" name="Google Shape;167;p21"/>
          <p:cNvGrpSpPr/>
          <p:nvPr/>
        </p:nvGrpSpPr>
        <p:grpSpPr>
          <a:xfrm>
            <a:off x="2256395" y="1871761"/>
            <a:ext cx="229631" cy="2468882"/>
            <a:chOff x="0" y="-1"/>
            <a:chExt cx="306173" cy="3291841"/>
          </a:xfrm>
        </p:grpSpPr>
        <p:cxnSp>
          <p:nvCxnSpPr>
            <p:cNvPr id="168" name="Google Shape;168;p21"/>
            <p:cNvCxnSpPr/>
            <p:nvPr/>
          </p:nvCxnSpPr>
          <p:spPr>
            <a:xfrm flipH="1">
              <a:off x="153086" y="-1"/>
              <a:ext cx="1" cy="3291841"/>
            </a:xfrm>
            <a:prstGeom prst="straightConnector1">
              <a:avLst/>
            </a:prstGeom>
            <a:noFill/>
            <a:ln cap="rnd" cmpd="sng" w="28575">
              <a:solidFill>
                <a:srgbClr val="9A9A9A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9" name="Google Shape;169;p21"/>
            <p:cNvGrpSpPr/>
            <p:nvPr/>
          </p:nvGrpSpPr>
          <p:grpSpPr>
            <a:xfrm>
              <a:off x="0" y="1488199"/>
              <a:ext cx="306173" cy="306940"/>
              <a:chOff x="0" y="0"/>
              <a:chExt cx="306172" cy="306939"/>
            </a:xfrm>
          </p:grpSpPr>
          <p:sp>
            <p:nvSpPr>
              <p:cNvPr id="170" name="Google Shape;170;p21"/>
              <p:cNvSpPr/>
              <p:nvPr/>
            </p:nvSpPr>
            <p:spPr>
              <a:xfrm>
                <a:off x="0" y="0"/>
                <a:ext cx="306172" cy="306939"/>
              </a:xfrm>
              <a:custGeom>
                <a:rect b="b" l="l" r="r" t="t"/>
                <a:pathLst>
                  <a:path extrusionOk="0" h="21600" w="21600">
                    <a:moveTo>
                      <a:pt x="0" y="10800"/>
                    </a:move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4846"/>
                      <a:pt x="4846" y="0"/>
                      <a:pt x="10800" y="0"/>
                    </a:cubicBezTo>
                    <a:cubicBezTo>
                      <a:pt x="16775" y="0"/>
                      <a:pt x="21600" y="4846"/>
                      <a:pt x="2160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16775"/>
                      <a:pt x="16775" y="21600"/>
                      <a:pt x="1080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4846" y="21600"/>
                      <a:pt x="0" y="16775"/>
                      <a:pt x="0" y="10800"/>
                    </a:cubicBezTo>
                    <a:close/>
                  </a:path>
                </a:pathLst>
              </a:custGeom>
              <a:solidFill>
                <a:srgbClr val="4C4A4B"/>
              </a:solidFill>
              <a:ln cap="flat" cmpd="sng" w="9525">
                <a:solidFill>
                  <a:srgbClr val="4C4A4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E6F73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1"/>
              <p:cNvSpPr/>
              <p:nvPr/>
            </p:nvSpPr>
            <p:spPr>
              <a:xfrm>
                <a:off x="116431" y="42263"/>
                <a:ext cx="120252" cy="224753"/>
              </a:xfrm>
              <a:custGeom>
                <a:rect b="b" l="l" r="r" t="t"/>
                <a:pathLst>
                  <a:path extrusionOk="0" h="21600" w="21600">
                    <a:moveTo>
                      <a:pt x="1461" y="21600"/>
                    </a:moveTo>
                    <a:lnTo>
                      <a:pt x="0" y="20818"/>
                    </a:lnTo>
                    <a:lnTo>
                      <a:pt x="18657" y="10800"/>
                    </a:lnTo>
                    <a:lnTo>
                      <a:pt x="0" y="782"/>
                    </a:lnTo>
                    <a:lnTo>
                      <a:pt x="1461" y="0"/>
                    </a:lnTo>
                    <a:lnTo>
                      <a:pt x="21600" y="10800"/>
                    </a:lnTo>
                    <a:lnTo>
                      <a:pt x="1461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E6F73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2" name="Google Shape;172;p21"/>
          <p:cNvSpPr txBox="1"/>
          <p:nvPr/>
        </p:nvSpPr>
        <p:spPr>
          <a:xfrm>
            <a:off x="492918" y="1281485"/>
            <a:ext cx="3233887" cy="2814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C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20 DeFi projects by region</a:t>
            </a:r>
            <a:endParaRPr sz="1100"/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636426" y="4810546"/>
            <a:ext cx="131079" cy="1702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zh-CN" sz="800">
                <a:solidFill>
                  <a:srgbClr val="000000"/>
                </a:solidFill>
              </a:rPr>
              <a:t>‹#›</a:t>
            </a:fld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-12486" y="0"/>
            <a:ext cx="321158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368229" y="1311005"/>
            <a:ext cx="2570629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zh-CN" sz="1100">
                <a:solidFill>
                  <a:srgbClr val="FFFFFF"/>
                </a:solidFill>
              </a:rPr>
              <a:t>West project ecosystem</a:t>
            </a:r>
            <a:endParaRPr sz="1100"/>
          </a:p>
        </p:txBody>
      </p:sp>
      <p:sp>
        <p:nvSpPr>
          <p:cNvPr id="180" name="Google Shape;180;p22"/>
          <p:cNvSpPr/>
          <p:nvPr/>
        </p:nvSpPr>
        <p:spPr>
          <a:xfrm>
            <a:off x="3710363" y="865247"/>
            <a:ext cx="2970001" cy="2970001"/>
          </a:xfrm>
          <a:prstGeom prst="ellipse">
            <a:avLst/>
          </a:prstGeom>
          <a:noFill/>
          <a:ln cap="flat" cmpd="sng" w="57150">
            <a:solidFill>
              <a:srgbClr val="9031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488195" y="858052"/>
            <a:ext cx="662851" cy="4064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Lending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$400M</a:t>
            </a:r>
            <a:endParaRPr sz="1100"/>
          </a:p>
        </p:txBody>
      </p:sp>
      <p:sp>
        <p:nvSpPr>
          <p:cNvPr id="182" name="Google Shape;182;p22"/>
          <p:cNvSpPr/>
          <p:nvPr/>
        </p:nvSpPr>
        <p:spPr>
          <a:xfrm>
            <a:off x="6779341" y="817276"/>
            <a:ext cx="1296001" cy="1296001"/>
          </a:xfrm>
          <a:prstGeom prst="ellipse">
            <a:avLst/>
          </a:prstGeom>
          <a:noFill/>
          <a:ln cap="flat" cmpd="sng" w="57150">
            <a:solidFill>
              <a:srgbClr val="9031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8114837" y="1206007"/>
            <a:ext cx="874188" cy="4064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Derivatives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$60M</a:t>
            </a:r>
            <a:endParaRPr sz="1100"/>
          </a:p>
        </p:txBody>
      </p:sp>
      <p:sp>
        <p:nvSpPr>
          <p:cNvPr id="184" name="Google Shape;184;p22"/>
          <p:cNvSpPr/>
          <p:nvPr/>
        </p:nvSpPr>
        <p:spPr>
          <a:xfrm>
            <a:off x="6178221" y="3576075"/>
            <a:ext cx="945001" cy="945001"/>
          </a:xfrm>
          <a:prstGeom prst="ellipse">
            <a:avLst/>
          </a:prstGeom>
          <a:noFill/>
          <a:ln cap="flat" cmpd="sng" w="57150">
            <a:solidFill>
              <a:srgbClr val="9031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8096324" y="2722151"/>
            <a:ext cx="459329" cy="4064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DEX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$26M</a:t>
            </a:r>
            <a:endParaRPr sz="1100"/>
          </a:p>
        </p:txBody>
      </p:sp>
      <p:sp>
        <p:nvSpPr>
          <p:cNvPr id="186" name="Google Shape;186;p22"/>
          <p:cNvSpPr txBox="1"/>
          <p:nvPr/>
        </p:nvSpPr>
        <p:spPr>
          <a:xfrm>
            <a:off x="492917" y="4861602"/>
            <a:ext cx="7743779" cy="101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zh-C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Source: Defi Pulse (October 5</a:t>
            </a:r>
            <a:r>
              <a:rPr b="0" baseline="30000" i="0" lang="zh-C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zh-C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2019)</a:t>
            </a:r>
            <a:endParaRPr sz="1100"/>
          </a:p>
        </p:txBody>
      </p:sp>
      <p:sp>
        <p:nvSpPr>
          <p:cNvPr id="187" name="Google Shape;187;p22"/>
          <p:cNvSpPr/>
          <p:nvPr/>
        </p:nvSpPr>
        <p:spPr>
          <a:xfrm>
            <a:off x="5042756" y="4017782"/>
            <a:ext cx="810001" cy="810000"/>
          </a:xfrm>
          <a:prstGeom prst="ellipse">
            <a:avLst/>
          </a:prstGeom>
          <a:noFill/>
          <a:ln cap="flat" cmpd="sng" w="57150">
            <a:solidFill>
              <a:srgbClr val="9031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897636" y="2380160"/>
            <a:ext cx="1134001" cy="1134001"/>
          </a:xfrm>
          <a:prstGeom prst="ellipse">
            <a:avLst/>
          </a:prstGeom>
          <a:noFill/>
          <a:ln cap="flat" cmpd="sng" w="57150">
            <a:solidFill>
              <a:srgbClr val="9031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5889022" y="4540701"/>
            <a:ext cx="798062" cy="406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$7M</a:t>
            </a:r>
            <a:endParaRPr sz="1100"/>
          </a:p>
        </p:txBody>
      </p:sp>
      <p:sp>
        <p:nvSpPr>
          <p:cNvPr id="190" name="Google Shape;190;p22"/>
          <p:cNvSpPr txBox="1"/>
          <p:nvPr/>
        </p:nvSpPr>
        <p:spPr>
          <a:xfrm>
            <a:off x="7159066" y="3787339"/>
            <a:ext cx="577795" cy="406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Assets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$8M</a:t>
            </a:r>
            <a:endParaRPr sz="1100"/>
          </a:p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636426" y="4810546"/>
            <a:ext cx="131079" cy="1702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zh-CN" sz="800">
                <a:solidFill>
                  <a:srgbClr val="000000"/>
                </a:solidFill>
              </a:rPr>
              <a:t>‹#›</a:t>
            </a:fld>
            <a:endParaRPr sz="1100"/>
          </a:p>
        </p:txBody>
      </p:sp>
      <p:sp>
        <p:nvSpPr>
          <p:cNvPr id="192" name="Google Shape;192;p22"/>
          <p:cNvSpPr txBox="1"/>
          <p:nvPr/>
        </p:nvSpPr>
        <p:spPr>
          <a:xfrm>
            <a:off x="368229" y="2624026"/>
            <a:ext cx="2411645" cy="463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80% value concentrated in the lending category</a:t>
            </a:r>
            <a:endParaRPr sz="1100"/>
          </a:p>
        </p:txBody>
      </p:sp>
      <p:pic>
        <p:nvPicPr>
          <p:cNvPr descr="Picture 22"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8972" y="1715627"/>
            <a:ext cx="1644645" cy="9429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94" name="Google Shape;19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4497" y="1263613"/>
            <a:ext cx="2877932" cy="809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95" name="Google Shape;19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08610" y="889211"/>
            <a:ext cx="1137049" cy="568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196" name="Google Shape;19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53898" y="2395453"/>
            <a:ext cx="966356" cy="5049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1" id="197" name="Google Shape;19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72351" y="2696174"/>
            <a:ext cx="830189" cy="189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3" id="198" name="Google Shape;198;p22"/>
          <p:cNvPicPr preferRelativeResize="0"/>
          <p:nvPr/>
        </p:nvPicPr>
        <p:blipFill rotWithShape="1">
          <a:blip r:embed="rId8">
            <a:alphaModFix/>
          </a:blip>
          <a:srcRect b="0" l="0" r="80937" t="5238"/>
          <a:stretch/>
        </p:blipFill>
        <p:spPr>
          <a:xfrm>
            <a:off x="5119320" y="4067353"/>
            <a:ext cx="343497" cy="459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360" id="199" name="Google Shape;199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06278" y="4462813"/>
            <a:ext cx="706151" cy="151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364" id="200" name="Google Shape;200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23733" y="2953899"/>
            <a:ext cx="849457" cy="2123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6" id="201" name="Google Shape;201;p22"/>
          <p:cNvPicPr preferRelativeResize="0"/>
          <p:nvPr/>
        </p:nvPicPr>
        <p:blipFill rotWithShape="1">
          <a:blip r:embed="rId11">
            <a:alphaModFix/>
          </a:blip>
          <a:srcRect b="14948" l="18485" r="22062" t="45947"/>
          <a:stretch/>
        </p:blipFill>
        <p:spPr>
          <a:xfrm>
            <a:off x="6329863" y="3710299"/>
            <a:ext cx="574685" cy="189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8" id="202" name="Google Shape;202;p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161266" y="2470438"/>
            <a:ext cx="1137704" cy="437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369" id="203" name="Google Shape;203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442031" y="4213543"/>
            <a:ext cx="383659" cy="1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3488195" y="342343"/>
            <a:ext cx="3233887" cy="281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zh-C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in global top 20</a:t>
            </a:r>
            <a:endParaRPr sz="1100"/>
          </a:p>
        </p:txBody>
      </p:sp>
      <p:pic>
        <p:nvPicPr>
          <p:cNvPr descr="Picture 43" id="205" name="Google Shape;205;p22"/>
          <p:cNvPicPr preferRelativeResize="0"/>
          <p:nvPr/>
        </p:nvPicPr>
        <p:blipFill rotWithShape="1">
          <a:blip r:embed="rId14">
            <a:alphaModFix/>
          </a:blip>
          <a:srcRect b="0" l="6020" r="41828" t="0"/>
          <a:stretch/>
        </p:blipFill>
        <p:spPr>
          <a:xfrm>
            <a:off x="7377152" y="1323080"/>
            <a:ext cx="634133" cy="380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5" id="206" name="Google Shape;206;p22"/>
          <p:cNvPicPr preferRelativeResize="0"/>
          <p:nvPr/>
        </p:nvPicPr>
        <p:blipFill rotWithShape="1">
          <a:blip r:embed="rId15">
            <a:alphaModFix/>
          </a:blip>
          <a:srcRect b="61519" l="36130" r="37231" t="9881"/>
          <a:stretch/>
        </p:blipFill>
        <p:spPr>
          <a:xfrm>
            <a:off x="5159654" y="2942113"/>
            <a:ext cx="744656" cy="399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7" id="207" name="Google Shape;207;p2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882942" y="1265456"/>
            <a:ext cx="510502" cy="510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9" id="208" name="Google Shape;208;p2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060643" y="3861565"/>
            <a:ext cx="1211676" cy="43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1" id="209" name="Google Shape;209;p2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00399" y="4177579"/>
            <a:ext cx="216001" cy="2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3" id="210" name="Google Shape;210;p2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226057" y="1839028"/>
            <a:ext cx="492919" cy="14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/>
          <p:nvPr/>
        </p:nvSpPr>
        <p:spPr>
          <a:xfrm>
            <a:off x="3199098" y="0"/>
            <a:ext cx="594490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 txBox="1"/>
          <p:nvPr>
            <p:ph type="title"/>
          </p:nvPr>
        </p:nvSpPr>
        <p:spPr>
          <a:xfrm>
            <a:off x="368229" y="1311005"/>
            <a:ext cx="2570629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CN" sz="1100">
                <a:solidFill>
                  <a:srgbClr val="000000"/>
                </a:solidFill>
              </a:rPr>
              <a:t>East project ecosystem</a:t>
            </a:r>
            <a:endParaRPr sz="1100"/>
          </a:p>
        </p:txBody>
      </p:sp>
      <p:sp>
        <p:nvSpPr>
          <p:cNvPr id="217" name="Google Shape;217;p23"/>
          <p:cNvSpPr txBox="1"/>
          <p:nvPr/>
        </p:nvSpPr>
        <p:spPr>
          <a:xfrm>
            <a:off x="492917" y="4829911"/>
            <a:ext cx="7743779" cy="1333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zh-C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Source：Coinmarketcap</a:t>
            </a:r>
            <a:endParaRPr sz="1100"/>
          </a:p>
        </p:txBody>
      </p:sp>
      <p:sp>
        <p:nvSpPr>
          <p:cNvPr id="218" name="Google Shape;218;p23"/>
          <p:cNvSpPr txBox="1"/>
          <p:nvPr>
            <p:ph idx="12" type="sldNum"/>
          </p:nvPr>
        </p:nvSpPr>
        <p:spPr>
          <a:xfrm>
            <a:off x="8636426" y="4810546"/>
            <a:ext cx="131079" cy="1702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zh-CN" sz="800">
                <a:solidFill>
                  <a:srgbClr val="000000"/>
                </a:solidFill>
              </a:rPr>
              <a:t>‹#›</a:t>
            </a:fld>
            <a:endParaRPr sz="1100"/>
          </a:p>
        </p:txBody>
      </p:sp>
      <p:sp>
        <p:nvSpPr>
          <p:cNvPr id="219" name="Google Shape;219;p23"/>
          <p:cNvSpPr txBox="1"/>
          <p:nvPr/>
        </p:nvSpPr>
        <p:spPr>
          <a:xfrm>
            <a:off x="368229" y="2624026"/>
            <a:ext cx="2570629" cy="6630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eastern DeFi projects have issued tokens.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Tokenless? No.</a:t>
            </a:r>
            <a:endParaRPr sz="1100"/>
          </a:p>
        </p:txBody>
      </p:sp>
      <p:sp>
        <p:nvSpPr>
          <p:cNvPr id="220" name="Google Shape;220;p23"/>
          <p:cNvSpPr txBox="1"/>
          <p:nvPr/>
        </p:nvSpPr>
        <p:spPr>
          <a:xfrm>
            <a:off x="3488195" y="342343"/>
            <a:ext cx="3905249" cy="281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zh-C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Most significant projects in the East</a:t>
            </a:r>
            <a:endParaRPr sz="1100"/>
          </a:p>
        </p:txBody>
      </p:sp>
      <p:graphicFrame>
        <p:nvGraphicFramePr>
          <p:cNvPr id="221" name="Google Shape;221;p23"/>
          <p:cNvGraphicFramePr/>
          <p:nvPr/>
        </p:nvGraphicFramePr>
        <p:xfrm>
          <a:off x="3551701" y="1038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{F5DCBF81-E87F-4C11-B764-31AC05B4E2FE}</a:tableStyleId>
              </a:tblPr>
              <a:tblGrid>
                <a:gridCol w="1746550"/>
                <a:gridCol w="1746550"/>
                <a:gridCol w="1746550"/>
              </a:tblGrid>
              <a:tr h="30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lang="zh-CN" sz="1400" u="none" cap="none" strike="noStrike">
                          <a:solidFill>
                            <a:srgbClr val="FFFFFF"/>
                          </a:solidFill>
                        </a:rPr>
                        <a:t>Project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lang="zh-CN" sz="1400" u="none" cap="none" strike="noStrike">
                          <a:solidFill>
                            <a:srgbClr val="FFFFFF"/>
                          </a:solidFill>
                        </a:rPr>
                        <a:t>Category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lang="zh-CN" sz="1400" u="none" cap="none" strike="noStrike">
                          <a:solidFill>
                            <a:srgbClr val="FFFFFF"/>
                          </a:solidFill>
                        </a:rPr>
                        <a:t>Market Cap/Valuation （$Mil）</a:t>
                      </a:r>
                      <a:endParaRPr sz="1100"/>
                    </a:p>
                  </a:txBody>
                  <a:tcPr marT="0" marB="0" marR="0" marL="0" anchor="ctr"/>
                </a:tc>
              </a:tr>
              <a:tr h="50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zh-CN" sz="1400" u="none" cap="none" strike="noStrike"/>
                        <a:t>Dark Pool</a:t>
                      </a:r>
                      <a:endParaRPr sz="1100"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zh-CN" sz="1400" u="none" cap="none" strike="noStrike"/>
                        <a:t>35</a:t>
                      </a:r>
                      <a:endParaRPr sz="1100"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</a:tr>
              <a:tr h="46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zh-CN" sz="1400" u="none" cap="none" strike="noStrike"/>
                        <a:t>DEX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zh-CN" sz="1400" u="none" cap="none" strike="noStrike"/>
                        <a:t>32</a:t>
                      </a:r>
                      <a:endParaRPr sz="1100"/>
                    </a:p>
                  </a:txBody>
                  <a:tcPr marT="0" marB="0" marR="0" marL="0" anchor="ctr"/>
                </a:tc>
              </a:tr>
              <a:tr h="44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0" marB="0" marR="0" marL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zh-CN" sz="1400" u="none" cap="none" strike="noStrike"/>
                        <a:t>Indexed Stablecoin</a:t>
                      </a:r>
                      <a:endParaRPr sz="1100"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zh-CN" sz="1400" u="none" cap="none" strike="noStrike"/>
                        <a:t>20</a:t>
                      </a:r>
                      <a:endParaRPr sz="1100"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</a:tr>
              <a:tr h="49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zh-CN" sz="1400" u="none" cap="none" strike="noStrike"/>
                        <a:t>Stablecoin &amp; Lending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zh-CN" sz="1400" u="none" cap="none" strike="noStrike"/>
                        <a:t>10</a:t>
                      </a:r>
                      <a:endParaRPr sz="1100"/>
                    </a:p>
                  </a:txBody>
                  <a:tcPr marT="0" marB="0" marR="0" marL="0" anchor="ctr"/>
                </a:tc>
              </a:tr>
              <a:tr h="52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0" marB="0" marR="0" marL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zh-CN" sz="1400" u="none" cap="none" strike="noStrike"/>
                        <a:t>DEX &amp; Lending</a:t>
                      </a:r>
                      <a:endParaRPr sz="1100"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zh-CN" sz="1400" u="none" cap="none" strike="noStrike"/>
                        <a:t>4</a:t>
                      </a:r>
                      <a:endParaRPr sz="1100"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zh-CN" sz="1400" u="none" cap="none" strike="noStrike"/>
                        <a:t>Oracle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zh-CN" sz="1400" u="none" cap="none" strike="noStrike"/>
                        <a:t>2</a:t>
                      </a:r>
                      <a:endParaRPr sz="1100"/>
                    </a:p>
                  </a:txBody>
                  <a:tcPr marT="0" marB="0" marR="0" marL="0" anchor="ctr"/>
                </a:tc>
              </a:tr>
              <a:tr h="44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0" marB="0" marR="0" marL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zh-CN" sz="1400" u="none" cap="none" strike="noStrike"/>
                        <a:t>Lending</a:t>
                      </a:r>
                      <a:endParaRPr sz="1100"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zh-CN" sz="1400" u="none" cap="none" strike="noStrike"/>
                        <a:t>1.25</a:t>
                      </a:r>
                      <a:endParaRPr sz="1100"/>
                    </a:p>
                  </a:txBody>
                  <a:tcPr marT="0" marB="0" marR="0" marL="0" anchor="ctr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descr="图像" id="222" name="Google Shape;2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313" y="2066995"/>
            <a:ext cx="1000339" cy="33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n.png" id="223" name="Google Shape;22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6875" y="1451209"/>
            <a:ext cx="1051092" cy="576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201570367647_.pic.jpg" id="224" name="Google Shape;22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3913" y="2545890"/>
            <a:ext cx="401788" cy="361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orce-color.png" id="225" name="Google Shape;22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89033" y="3055141"/>
            <a:ext cx="904901" cy="251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ydro - Pattern_02.pdf" id="226" name="Google Shape;226;p23"/>
          <p:cNvPicPr preferRelativeResize="0"/>
          <p:nvPr/>
        </p:nvPicPr>
        <p:blipFill rotWithShape="1">
          <a:blip r:embed="rId7">
            <a:alphaModFix amt="50000"/>
          </a:blip>
          <a:srcRect b="0" l="0" r="0" t="0"/>
          <a:stretch/>
        </p:blipFill>
        <p:spPr>
          <a:xfrm rot="-5400000">
            <a:off x="3808756" y="-4230388"/>
            <a:ext cx="10432317" cy="14394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ydro - Black.png" id="227" name="Google Shape;227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36482" y="3579392"/>
            <a:ext cx="810001" cy="217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1570368496_.pic.jpg" id="228" name="Google Shape;228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06624" y="3963108"/>
            <a:ext cx="1130753" cy="496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uo.png" id="229" name="Google Shape;229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94049" y="4496561"/>
            <a:ext cx="756996" cy="361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/>
          <p:nvPr/>
        </p:nvSpPr>
        <p:spPr>
          <a:xfrm>
            <a:off x="1541959" y="2733622"/>
            <a:ext cx="1566001" cy="775326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235" name="Google Shape;2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64" y="2860319"/>
            <a:ext cx="965571" cy="27156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 txBox="1"/>
          <p:nvPr>
            <p:ph type="title"/>
          </p:nvPr>
        </p:nvSpPr>
        <p:spPr>
          <a:xfrm>
            <a:off x="492917" y="374649"/>
            <a:ext cx="8292633" cy="12436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zh-CN" sz="1100"/>
              <a:t>Most key investors in Top 20 Global DeFi projects are based in western countries</a:t>
            </a:r>
            <a:endParaRPr sz="1100"/>
          </a:p>
        </p:txBody>
      </p:sp>
      <p:pic>
        <p:nvPicPr>
          <p:cNvPr descr="Picture 8" id="237" name="Google Shape;237;p24"/>
          <p:cNvPicPr preferRelativeResize="0"/>
          <p:nvPr/>
        </p:nvPicPr>
        <p:blipFill rotWithShape="1">
          <a:blip r:embed="rId4">
            <a:alphaModFix/>
          </a:blip>
          <a:srcRect b="32003" l="30551" r="32212" t="32099"/>
          <a:stretch/>
        </p:blipFill>
        <p:spPr>
          <a:xfrm>
            <a:off x="711262" y="1899208"/>
            <a:ext cx="713445" cy="381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238" name="Google Shape;23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953" y="2964901"/>
            <a:ext cx="825754" cy="374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2" id="239" name="Google Shape;23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8953" y="3909178"/>
            <a:ext cx="825754" cy="2246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4" id="240" name="Google Shape;240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08913" y="1737773"/>
            <a:ext cx="822399" cy="287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6" id="241" name="Google Shape;241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56409" y="2158835"/>
            <a:ext cx="810001" cy="8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0" id="242" name="Google Shape;242;p24"/>
          <p:cNvPicPr preferRelativeResize="0"/>
          <p:nvPr/>
        </p:nvPicPr>
        <p:blipFill rotWithShape="1">
          <a:blip r:embed="rId9">
            <a:alphaModFix/>
          </a:blip>
          <a:srcRect b="31630" l="11707" r="18048" t="31685"/>
          <a:stretch/>
        </p:blipFill>
        <p:spPr>
          <a:xfrm>
            <a:off x="6112254" y="3845994"/>
            <a:ext cx="1075459" cy="374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2" id="243" name="Google Shape;243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00094" y="3122037"/>
            <a:ext cx="1075460" cy="3414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4" id="244" name="Google Shape;244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88224" y="3758893"/>
            <a:ext cx="1078185" cy="5633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6" id="245" name="Google Shape;245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357270" y="1753747"/>
            <a:ext cx="779118" cy="27766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/>
        </p:nvSpPr>
        <p:spPr>
          <a:xfrm>
            <a:off x="6465349" y="2401619"/>
            <a:ext cx="671037" cy="4064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Naval </a:t>
            </a:r>
            <a:b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Ravikant</a:t>
            </a:r>
            <a:endParaRPr sz="1100"/>
          </a:p>
        </p:txBody>
      </p:sp>
      <p:pic>
        <p:nvPicPr>
          <p:cNvPr descr="Picture 34" id="247" name="Google Shape;247;p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363053" y="3111163"/>
            <a:ext cx="773335" cy="39778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 txBox="1"/>
          <p:nvPr/>
        </p:nvSpPr>
        <p:spPr>
          <a:xfrm>
            <a:off x="461581" y="4861602"/>
            <a:ext cx="7743779" cy="101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b="0" i="0" lang="zh-C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Source: Crunchbase, Craft.co</a:t>
            </a:r>
            <a:endParaRPr sz="1100"/>
          </a:p>
        </p:txBody>
      </p:sp>
      <p:sp>
        <p:nvSpPr>
          <p:cNvPr id="249" name="Google Shape;249;p24"/>
          <p:cNvSpPr/>
          <p:nvPr/>
        </p:nvSpPr>
        <p:spPr>
          <a:xfrm>
            <a:off x="1541959" y="1671310"/>
            <a:ext cx="1566001" cy="837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1541959" y="3837261"/>
            <a:ext cx="1566001" cy="405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4436345" y="1679192"/>
            <a:ext cx="1566001" cy="405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4436345" y="2364731"/>
            <a:ext cx="1566001" cy="405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4436345" y="3103947"/>
            <a:ext cx="1566001" cy="405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4436345" y="3848957"/>
            <a:ext cx="1566001" cy="405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7219549" y="3848957"/>
            <a:ext cx="1566001" cy="405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7199279" y="1679192"/>
            <a:ext cx="1566001" cy="405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7199279" y="2418410"/>
            <a:ext cx="1566001" cy="405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7199279" y="3159344"/>
            <a:ext cx="1566001" cy="40500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5" id="259" name="Google Shape;259;p2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337408" y="2771038"/>
            <a:ext cx="709903" cy="370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3" id="260" name="Google Shape;260;p24"/>
          <p:cNvPicPr preferRelativeResize="0"/>
          <p:nvPr/>
        </p:nvPicPr>
        <p:blipFill rotWithShape="1">
          <a:blip r:embed="rId15">
            <a:alphaModFix/>
          </a:blip>
          <a:srcRect b="0" l="0" r="80937" t="5238"/>
          <a:stretch/>
        </p:blipFill>
        <p:spPr>
          <a:xfrm>
            <a:off x="5600633" y="2320239"/>
            <a:ext cx="343497" cy="459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5" id="261" name="Google Shape;261;p2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734125" y="2233718"/>
            <a:ext cx="706151" cy="151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6" id="262" name="Google Shape;262;p2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331538" y="1728196"/>
            <a:ext cx="648001" cy="16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6" id="263" name="Google Shape;263;p24"/>
          <p:cNvPicPr preferRelativeResize="0"/>
          <p:nvPr/>
        </p:nvPicPr>
        <p:blipFill rotWithShape="1">
          <a:blip r:embed="rId18">
            <a:alphaModFix/>
          </a:blip>
          <a:srcRect b="14948" l="18485" r="22062" t="45947"/>
          <a:stretch/>
        </p:blipFill>
        <p:spPr>
          <a:xfrm>
            <a:off x="5033701" y="2464384"/>
            <a:ext cx="574685" cy="189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8" id="264" name="Google Shape;264;p2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668395" y="3217034"/>
            <a:ext cx="648001" cy="249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9" id="265" name="Google Shape;265;p2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061028" y="1773507"/>
            <a:ext cx="383659" cy="189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3" id="266" name="Google Shape;266;p24"/>
          <p:cNvPicPr preferRelativeResize="0"/>
          <p:nvPr/>
        </p:nvPicPr>
        <p:blipFill rotWithShape="1">
          <a:blip r:embed="rId21">
            <a:alphaModFix/>
          </a:blip>
          <a:srcRect b="0" l="6020" r="41828" t="0"/>
          <a:stretch/>
        </p:blipFill>
        <p:spPr>
          <a:xfrm>
            <a:off x="2444512" y="2082293"/>
            <a:ext cx="634133" cy="380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7" id="267" name="Google Shape;267;p2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627421" y="1696707"/>
            <a:ext cx="510502" cy="510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9" id="268" name="Google Shape;268;p2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941077" y="1851227"/>
            <a:ext cx="1211676" cy="43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69" name="Google Shape;2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815" y="3864923"/>
            <a:ext cx="810001" cy="227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270" name="Google Shape;270;p2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067407" y="3986812"/>
            <a:ext cx="540001" cy="282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8" id="271" name="Google Shape;271;p2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465482" y="1684696"/>
            <a:ext cx="675001" cy="2594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0" id="272" name="Google Shape;272;p24"/>
          <p:cNvPicPr preferRelativeResize="0"/>
          <p:nvPr/>
        </p:nvPicPr>
        <p:blipFill rotWithShape="1">
          <a:blip r:embed="rId24">
            <a:alphaModFix/>
          </a:blip>
          <a:srcRect b="31386" l="0" r="0" t="26683"/>
          <a:stretch/>
        </p:blipFill>
        <p:spPr>
          <a:xfrm>
            <a:off x="4874657" y="1849298"/>
            <a:ext cx="810001" cy="194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7" id="273" name="Google Shape;273;p2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653568" y="1730159"/>
            <a:ext cx="282010" cy="282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274" name="Google Shape;274;p2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43151" y="2401240"/>
            <a:ext cx="568394" cy="297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275" name="Google Shape;275;p2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04945" y="3141150"/>
            <a:ext cx="568394" cy="297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9" id="276" name="Google Shape;276;p2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589487" y="3847740"/>
            <a:ext cx="562313" cy="37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6" id="277" name="Google Shape;277;p2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243726" y="3961567"/>
            <a:ext cx="706151" cy="151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78" name="Google Shape;2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5605" y="3926946"/>
            <a:ext cx="960000" cy="270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279" name="Google Shape;279;p2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317296" y="3933164"/>
            <a:ext cx="568394" cy="297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280" name="Google Shape;280;p2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317296" y="1725232"/>
            <a:ext cx="568394" cy="297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7" id="281" name="Google Shape;281;p2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111853" y="2467939"/>
            <a:ext cx="282010" cy="282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282" name="Google Shape;282;p2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317296" y="2482058"/>
            <a:ext cx="568394" cy="297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2" id="283" name="Google Shape;283;p2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061028" y="3276786"/>
            <a:ext cx="383659" cy="189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284" name="Google Shape;284;p2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317296" y="3224195"/>
            <a:ext cx="568394" cy="297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4" id="285" name="Google Shape;285;p24"/>
          <p:cNvPicPr preferRelativeResize="0"/>
          <p:nvPr/>
        </p:nvPicPr>
        <p:blipFill rotWithShape="1">
          <a:blip r:embed="rId24">
            <a:alphaModFix/>
          </a:blip>
          <a:srcRect b="31386" l="0" r="0" t="26683"/>
          <a:stretch/>
        </p:blipFill>
        <p:spPr>
          <a:xfrm>
            <a:off x="2279721" y="3151146"/>
            <a:ext cx="810000" cy="194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5" id="286" name="Google Shape;286;p24"/>
          <p:cNvPicPr preferRelativeResize="0"/>
          <p:nvPr/>
        </p:nvPicPr>
        <p:blipFill rotWithShape="1">
          <a:blip r:embed="rId24">
            <a:alphaModFix/>
          </a:blip>
          <a:srcRect b="31386" l="0" r="0" t="26683"/>
          <a:stretch/>
        </p:blipFill>
        <p:spPr>
          <a:xfrm>
            <a:off x="2269710" y="3845158"/>
            <a:ext cx="810001" cy="194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6" id="287" name="Google Shape;287;p24"/>
          <p:cNvPicPr preferRelativeResize="0"/>
          <p:nvPr/>
        </p:nvPicPr>
        <p:blipFill rotWithShape="1">
          <a:blip r:embed="rId24">
            <a:alphaModFix/>
          </a:blip>
          <a:srcRect b="31386" l="0" r="0" t="26683"/>
          <a:stretch/>
        </p:blipFill>
        <p:spPr>
          <a:xfrm>
            <a:off x="5106697" y="3187502"/>
            <a:ext cx="810001" cy="1947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4"/>
          <p:cNvSpPr txBox="1"/>
          <p:nvPr>
            <p:ph idx="12" type="sldNum"/>
          </p:nvPr>
        </p:nvSpPr>
        <p:spPr>
          <a:xfrm>
            <a:off x="8636426" y="4810546"/>
            <a:ext cx="131079" cy="1702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zh-CN" sz="800">
                <a:solidFill>
                  <a:srgbClr val="000000"/>
                </a:solidFill>
              </a:rPr>
              <a:t>‹#›</a:t>
            </a:fld>
            <a:endParaRPr sz="1100"/>
          </a:p>
        </p:txBody>
      </p:sp>
      <p:sp>
        <p:nvSpPr>
          <p:cNvPr id="289" name="Google Shape;289;p24"/>
          <p:cNvSpPr/>
          <p:nvPr/>
        </p:nvSpPr>
        <p:spPr>
          <a:xfrm>
            <a:off x="7131517" y="3122037"/>
            <a:ext cx="162001" cy="16200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rgbClr val="7E0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4911338" y="4760926"/>
            <a:ext cx="162001" cy="16200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rgbClr val="7E0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5140482" y="4738052"/>
            <a:ext cx="1634774" cy="1981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 based in Eastern country</a:t>
            </a:r>
            <a:endParaRPr sz="1100"/>
          </a:p>
        </p:txBody>
      </p:sp>
      <p:sp>
        <p:nvSpPr>
          <p:cNvPr id="292" name="Google Shape;292;p24"/>
          <p:cNvSpPr/>
          <p:nvPr/>
        </p:nvSpPr>
        <p:spPr>
          <a:xfrm>
            <a:off x="4323106" y="3801204"/>
            <a:ext cx="162001" cy="16200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rgbClr val="7E0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/>
          <p:nvPr/>
        </p:nvSpPr>
        <p:spPr>
          <a:xfrm>
            <a:off x="1541959" y="2898482"/>
            <a:ext cx="1566001" cy="603420"/>
          </a:xfrm>
          <a:prstGeom prst="roundRect">
            <a:avLst>
              <a:gd fmla="val 2141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/>
          <p:cNvSpPr txBox="1"/>
          <p:nvPr>
            <p:ph type="title"/>
          </p:nvPr>
        </p:nvSpPr>
        <p:spPr>
          <a:xfrm>
            <a:off x="492917" y="374649"/>
            <a:ext cx="8292633" cy="12436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zh-CN" sz="1100"/>
              <a:t>Emerging DeFi investors in the East</a:t>
            </a:r>
            <a:endParaRPr sz="1100"/>
          </a:p>
        </p:txBody>
      </p:sp>
      <p:sp>
        <p:nvSpPr>
          <p:cNvPr id="299" name="Google Shape;299;p25"/>
          <p:cNvSpPr txBox="1"/>
          <p:nvPr/>
        </p:nvSpPr>
        <p:spPr>
          <a:xfrm>
            <a:off x="461581" y="4861602"/>
            <a:ext cx="7743779" cy="101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b="0" i="0" lang="zh-C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Source: Crunchbase, Craft.co</a:t>
            </a:r>
            <a:endParaRPr sz="1100"/>
          </a:p>
        </p:txBody>
      </p:sp>
      <p:sp>
        <p:nvSpPr>
          <p:cNvPr id="300" name="Google Shape;300;p25"/>
          <p:cNvSpPr/>
          <p:nvPr/>
        </p:nvSpPr>
        <p:spPr>
          <a:xfrm>
            <a:off x="1541959" y="1805480"/>
            <a:ext cx="1566001" cy="702830"/>
          </a:xfrm>
          <a:prstGeom prst="roundRect">
            <a:avLst>
              <a:gd fmla="val 19849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1541959" y="3796934"/>
            <a:ext cx="1566001" cy="603419"/>
          </a:xfrm>
          <a:prstGeom prst="roundRect">
            <a:avLst>
              <a:gd fmla="val 11186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4436345" y="1738658"/>
            <a:ext cx="1566001" cy="776069"/>
          </a:xfrm>
          <a:prstGeom prst="roundRect">
            <a:avLst>
              <a:gd fmla="val 869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4435283" y="2898482"/>
            <a:ext cx="1568125" cy="603420"/>
          </a:xfrm>
          <a:prstGeom prst="roundRect">
            <a:avLst>
              <a:gd fmla="val 11202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4436345" y="3753934"/>
            <a:ext cx="1566001" cy="617361"/>
          </a:xfrm>
          <a:prstGeom prst="roundRect">
            <a:avLst>
              <a:gd fmla="val 1093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7219549" y="3792865"/>
            <a:ext cx="1566001" cy="577597"/>
          </a:xfrm>
          <a:prstGeom prst="roundRect">
            <a:avLst>
              <a:gd fmla="val 1168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7199279" y="1679192"/>
            <a:ext cx="1566001" cy="776070"/>
          </a:xfrm>
          <a:prstGeom prst="roundRect">
            <a:avLst>
              <a:gd fmla="val 869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7199279" y="2912366"/>
            <a:ext cx="1566001" cy="651979"/>
          </a:xfrm>
          <a:prstGeom prst="roundRect">
            <a:avLst>
              <a:gd fmla="val 10353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308" name="Google Shape;3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5643" y="1874243"/>
            <a:ext cx="922499" cy="25945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5"/>
          <p:cNvSpPr txBox="1"/>
          <p:nvPr>
            <p:ph idx="12" type="sldNum"/>
          </p:nvPr>
        </p:nvSpPr>
        <p:spPr>
          <a:xfrm>
            <a:off x="8636426" y="4810546"/>
            <a:ext cx="131079" cy="1702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zh-CN" sz="800">
                <a:solidFill>
                  <a:srgbClr val="000000"/>
                </a:solidFill>
              </a:rPr>
              <a:t>‹#›</a:t>
            </a:fld>
            <a:endParaRPr sz="1100"/>
          </a:p>
        </p:txBody>
      </p:sp>
      <p:sp>
        <p:nvSpPr>
          <p:cNvPr id="310" name="Google Shape;310;p25"/>
          <p:cNvSpPr txBox="1"/>
          <p:nvPr/>
        </p:nvSpPr>
        <p:spPr>
          <a:xfrm>
            <a:off x="5140482" y="4738052"/>
            <a:ext cx="1634774" cy="1981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 based in Eastern country</a:t>
            </a:r>
            <a:endParaRPr sz="1100"/>
          </a:p>
        </p:txBody>
      </p:sp>
      <p:pic>
        <p:nvPicPr>
          <p:cNvPr descr="iosg.png" id="311" name="Google Shape;31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7181" y="3945032"/>
            <a:ext cx="959942" cy="289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hvc.png" id="312" name="Google Shape;312;p25"/>
          <p:cNvPicPr preferRelativeResize="0"/>
          <p:nvPr/>
        </p:nvPicPr>
        <p:blipFill rotWithShape="1">
          <a:blip r:embed="rId5">
            <a:alphaModFix/>
          </a:blip>
          <a:srcRect b="0" l="0" r="0" t="5664"/>
          <a:stretch/>
        </p:blipFill>
        <p:spPr>
          <a:xfrm>
            <a:off x="6134110" y="1623339"/>
            <a:ext cx="1008911" cy="9517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fbg.png" id="313" name="Google Shape;31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9836" y="1966075"/>
            <a:ext cx="1037812" cy="2594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mbi.png" id="314" name="Google Shape;31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0842" y="2984136"/>
            <a:ext cx="1053031" cy="4071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orce-color.png" id="315" name="Google Shape;315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72508" y="3079094"/>
            <a:ext cx="904901" cy="251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DEX - Black.png" id="316" name="Google Shape;316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77279" y="2154222"/>
            <a:ext cx="810001" cy="195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z.png" id="317" name="Google Shape;317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25468" y="3018297"/>
            <a:ext cx="550688" cy="297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.jpg" id="318" name="Google Shape;318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34545" y="3926946"/>
            <a:ext cx="343394" cy="34339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5"/>
          <p:cNvSpPr txBox="1"/>
          <p:nvPr/>
        </p:nvSpPr>
        <p:spPr>
          <a:xfrm>
            <a:off x="345919" y="3878416"/>
            <a:ext cx="722085" cy="4064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Sequoia </a:t>
            </a:r>
            <a:endParaRPr sz="11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</a:t>
            </a:r>
            <a:endParaRPr sz="1100"/>
          </a:p>
        </p:txBody>
      </p:sp>
      <p:pic>
        <p:nvPicPr>
          <p:cNvPr descr="spartan.png" id="320" name="Google Shape;320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84186" y="3713822"/>
            <a:ext cx="632020" cy="6853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像" id="321" name="Google Shape;321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27994" y="3972193"/>
            <a:ext cx="1226788" cy="180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6" id="322" name="Google Shape;322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330730" y="3268604"/>
            <a:ext cx="648001" cy="16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323" name="Google Shape;3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372" y="2953864"/>
            <a:ext cx="960000" cy="270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6" id="324" name="Google Shape;324;p25"/>
          <p:cNvPicPr preferRelativeResize="0"/>
          <p:nvPr/>
        </p:nvPicPr>
        <p:blipFill rotWithShape="1">
          <a:blip r:embed="rId15">
            <a:alphaModFix/>
          </a:blip>
          <a:srcRect b="31386" l="0" r="0" t="26683"/>
          <a:stretch/>
        </p:blipFill>
        <p:spPr>
          <a:xfrm>
            <a:off x="7482233" y="1814406"/>
            <a:ext cx="1079881" cy="25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DEX - Black.png" id="325" name="Google Shape;325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21892" y="2203838"/>
            <a:ext cx="810001" cy="195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像" id="326" name="Google Shape;326;p2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503399" y="3047364"/>
            <a:ext cx="846988" cy="280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gcc.png" id="327" name="Google Shape;327;p2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33403" y="2928899"/>
            <a:ext cx="987829" cy="401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lis (1).png" id="328" name="Google Shape;328;p2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205774" y="3007730"/>
            <a:ext cx="922499" cy="46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301570367827_.pic.jpg" id="329" name="Google Shape;329;p2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110133" y="3293084"/>
            <a:ext cx="468085" cy="137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301570367827_.pic.jpg" id="330" name="Google Shape;330;p2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768507" y="3982697"/>
            <a:ext cx="468086" cy="137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oq.png" id="331" name="Google Shape;331;p2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831045" y="2172471"/>
            <a:ext cx="987828" cy="236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301570367827_.pic.jpg" id="332" name="Google Shape;332;p2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090916" y="1946632"/>
            <a:ext cx="468086" cy="137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201570367647_.pic.jpg" id="333" name="Google Shape;333;p2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047389" y="3892073"/>
            <a:ext cx="555140" cy="500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201570367647_.pic.jpg" id="334" name="Google Shape;334;p2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389454" y="1899659"/>
            <a:ext cx="555140" cy="500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411570369556_.pic_hd.jpg" id="335" name="Google Shape;335;p2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6917" y="1947098"/>
            <a:ext cx="1100879" cy="34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/>
          <p:nvPr>
            <p:ph type="title"/>
          </p:nvPr>
        </p:nvSpPr>
        <p:spPr>
          <a:xfrm>
            <a:off x="492917" y="374649"/>
            <a:ext cx="8079582" cy="8257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zh-CN" sz="1100"/>
              <a:t>Clear potential for wider adoption in East</a:t>
            </a:r>
            <a:endParaRPr sz="1100"/>
          </a:p>
        </p:txBody>
      </p:sp>
      <p:sp>
        <p:nvSpPr>
          <p:cNvPr id="341" name="Google Shape;341;p26"/>
          <p:cNvSpPr txBox="1"/>
          <p:nvPr/>
        </p:nvSpPr>
        <p:spPr>
          <a:xfrm>
            <a:off x="492917" y="4861602"/>
            <a:ext cx="7743779" cy="101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Arial"/>
              <a:buNone/>
            </a:pPr>
            <a:r>
              <a:rPr b="0" i="0" lang="zh-C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Source: Intotheblock, SimilarWeb (October 5</a:t>
            </a:r>
            <a:r>
              <a:rPr b="0" baseline="30000" i="0" lang="zh-C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zh-C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2019)</a:t>
            </a:r>
            <a:endParaRPr sz="1100"/>
          </a:p>
        </p:txBody>
      </p:sp>
      <p:graphicFrame>
        <p:nvGraphicFramePr>
          <p:cNvPr id="342" name="Google Shape;342;p26"/>
          <p:cNvGraphicFramePr/>
          <p:nvPr/>
        </p:nvGraphicFramePr>
        <p:xfrm>
          <a:off x="492917" y="17615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{B9A374FE-FA0B-49D9-A614-2F852873D959}</a:tableStyleId>
              </a:tblPr>
              <a:tblGrid>
                <a:gridCol w="927175"/>
                <a:gridCol w="732050"/>
                <a:gridCol w="772125"/>
                <a:gridCol w="772125"/>
                <a:gridCol w="772125"/>
                <a:gridCol w="772125"/>
              </a:tblGrid>
              <a:tr h="25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zh-CN" sz="1200" u="none" cap="none" strike="noStrike"/>
                        <a:t>Project</a:t>
                      </a:r>
                      <a:endParaRPr sz="1100"/>
                    </a:p>
                  </a:txBody>
                  <a:tcPr marT="34300" marB="34300" marR="34300" marL="34300"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zh-CN" sz="1200" u="none" cap="none" strike="noStrike"/>
                        <a:t>HQ</a:t>
                      </a:r>
                      <a:endParaRPr sz="1100"/>
                    </a:p>
                  </a:txBody>
                  <a:tcPr marT="34300" marB="34300" marR="34300" marL="34300"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zh-CN" sz="1200" u="none" cap="none" strike="noStrike"/>
                        <a:t>Top 4 Geographies (by web visits)</a:t>
                      </a:r>
                      <a:endParaRPr sz="1100"/>
                    </a:p>
                  </a:txBody>
                  <a:tcPr marT="34300" marB="34300" marR="34300" marL="34300"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5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zh-CN" sz="1100" u="none" cap="none" strike="noStrike"/>
                        <a:t>Maker</a:t>
                      </a:r>
                      <a:endParaRPr sz="1100"/>
                    </a:p>
                  </a:txBody>
                  <a:tcPr marT="34300" marB="34300" marR="34300" marL="34300" anchor="ctr"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34300" marL="34300" anchor="ctr"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>
                          <a:solidFill>
                            <a:srgbClr val="FFFFFF"/>
                          </a:solidFill>
                        </a:rPr>
                        <a:t>20% CHN</a:t>
                      </a:r>
                      <a:endParaRPr sz="1100"/>
                    </a:p>
                  </a:txBody>
                  <a:tcPr marT="34300" marB="34300" marR="34300" marL="34300" anchor="ctr"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20% USA</a:t>
                      </a:r>
                      <a:endParaRPr sz="1100"/>
                    </a:p>
                  </a:txBody>
                  <a:tcPr marT="34300" marB="34300" marR="34300" marL="34300" anchor="ctr"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6% GBR</a:t>
                      </a:r>
                      <a:endParaRPr sz="1100"/>
                    </a:p>
                  </a:txBody>
                  <a:tcPr marT="34300" marB="34300" marR="34300" marL="34300" anchor="ctr"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4% DEU</a:t>
                      </a:r>
                      <a:endParaRPr sz="1100"/>
                    </a:p>
                  </a:txBody>
                  <a:tcPr marT="34300" marB="34300" marR="34300" marL="34300" anchor="ctr"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zh-CN" sz="1100" u="none" cap="none" strike="noStrike"/>
                        <a:t>Compound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21% USA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>
                          <a:solidFill>
                            <a:srgbClr val="FFFFFF"/>
                          </a:solidFill>
                        </a:rPr>
                        <a:t>15% CHN</a:t>
                      </a:r>
                      <a:endParaRPr sz="1100"/>
                    </a:p>
                  </a:txBody>
                  <a:tcPr marT="34300" marB="34300" marR="34300" marL="343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>
                          <a:solidFill>
                            <a:srgbClr val="FFFFFF"/>
                          </a:solidFill>
                        </a:rPr>
                        <a:t>12% TWN</a:t>
                      </a:r>
                      <a:endParaRPr sz="1100"/>
                    </a:p>
                  </a:txBody>
                  <a:tcPr marT="34300" marB="34300" marR="34300" marL="343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7% GBR</a:t>
                      </a:r>
                      <a:endParaRPr sz="1100"/>
                    </a:p>
                  </a:txBody>
                  <a:tcPr marT="34300" marB="34300" marR="34300" marL="34300" anchor="ctr"/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zh-CN" sz="1100" u="none" cap="none" strike="noStrike"/>
                        <a:t>Synthetix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18% USA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17% AUS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>
                          <a:solidFill>
                            <a:srgbClr val="FFFFFF"/>
                          </a:solidFill>
                        </a:rPr>
                        <a:t>6% CHN</a:t>
                      </a:r>
                      <a:endParaRPr sz="1100"/>
                    </a:p>
                  </a:txBody>
                  <a:tcPr marT="34300" marB="34300" marR="34300" marL="343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6% SVN</a:t>
                      </a:r>
                      <a:endParaRPr sz="1100"/>
                    </a:p>
                  </a:txBody>
                  <a:tcPr marT="34300" marB="34300" marR="34300" marL="34300" anchor="ctr"/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zh-CN" sz="1100" u="none" cap="none" strike="noStrike"/>
                        <a:t>InstaDapp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42% USA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>
                          <a:solidFill>
                            <a:srgbClr val="FFFFFF"/>
                          </a:solidFill>
                        </a:rPr>
                        <a:t>5% CHN</a:t>
                      </a:r>
                      <a:endParaRPr sz="1100"/>
                    </a:p>
                  </a:txBody>
                  <a:tcPr marT="34300" marB="34300" marR="34300" marL="343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5% IRL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4% CAN</a:t>
                      </a:r>
                      <a:endParaRPr sz="1100"/>
                    </a:p>
                  </a:txBody>
                  <a:tcPr marT="34300" marB="34300" marR="34300" marL="34300" anchor="ctr"/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zh-CN" sz="1100" u="none" cap="none" strike="noStrike"/>
                        <a:t>dYdX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30% USA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>
                          <a:solidFill>
                            <a:srgbClr val="FFFFFF"/>
                          </a:solidFill>
                        </a:rPr>
                        <a:t>25% CHN</a:t>
                      </a:r>
                      <a:endParaRPr sz="1100"/>
                    </a:p>
                  </a:txBody>
                  <a:tcPr marT="34300" marB="34300" marR="34300" marL="343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5% GBR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5% NLD</a:t>
                      </a:r>
                      <a:endParaRPr sz="1100"/>
                    </a:p>
                  </a:txBody>
                  <a:tcPr marT="34300" marB="34300" marR="34300" marL="34300" anchor="ctr"/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zh-CN" sz="1100" u="none" cap="none" strike="noStrike"/>
                        <a:t>Uniswap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27% USA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8% GBR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>
                          <a:solidFill>
                            <a:srgbClr val="FFFFFF"/>
                          </a:solidFill>
                        </a:rPr>
                        <a:t>7% CHN</a:t>
                      </a:r>
                      <a:endParaRPr sz="1100"/>
                    </a:p>
                  </a:txBody>
                  <a:tcPr marT="34300" marB="34300" marR="34300" marL="343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6% DEU</a:t>
                      </a:r>
                      <a:endParaRPr sz="1100"/>
                    </a:p>
                  </a:txBody>
                  <a:tcPr marT="34300" marB="34300" marR="34300" marL="34300" anchor="ctr"/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zh-CN" sz="1100" u="none" cap="none" strike="noStrike"/>
                        <a:t>Nuo Network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21% USA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9% NLD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>
                          <a:solidFill>
                            <a:srgbClr val="FFFFFF"/>
                          </a:solidFill>
                        </a:rPr>
                        <a:t>9% MYS</a:t>
                      </a:r>
                      <a:endParaRPr sz="1100"/>
                    </a:p>
                  </a:txBody>
                  <a:tcPr marT="34300" marB="34300" marR="34300" marL="343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9% GBR</a:t>
                      </a:r>
                      <a:endParaRPr sz="1100"/>
                    </a:p>
                  </a:txBody>
                  <a:tcPr marT="34300" marB="34300" marR="34300" marL="34300" anchor="ctr"/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zh-CN" sz="1100" u="none" cap="none" strike="noStrike"/>
                        <a:t>Lightning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19% USA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10% COL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>
                          <a:solidFill>
                            <a:srgbClr val="FFFFFF"/>
                          </a:solidFill>
                        </a:rPr>
                        <a:t>8% CHN</a:t>
                      </a:r>
                      <a:endParaRPr sz="1100"/>
                    </a:p>
                  </a:txBody>
                  <a:tcPr marT="34300" marB="34300" marR="34300" marL="343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6% SVK</a:t>
                      </a:r>
                      <a:endParaRPr sz="1100"/>
                    </a:p>
                  </a:txBody>
                  <a:tcPr marT="34300" marB="34300" marR="34300" marL="34300" anchor="ctr"/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zh-CN" sz="1100" u="none" cap="none" strike="noStrike"/>
                        <a:t>Bancor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12% USA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11% SVN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5% RUS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>
                          <a:solidFill>
                            <a:srgbClr val="FFFFFF"/>
                          </a:solidFill>
                        </a:rPr>
                        <a:t>5% IND</a:t>
                      </a:r>
                      <a:endParaRPr sz="1100"/>
                    </a:p>
                  </a:txBody>
                  <a:tcPr marT="34300" marB="34300" marR="34300" marL="34300" anchor="ctr">
                    <a:solidFill>
                      <a:schemeClr val="accent1"/>
                    </a:solidFill>
                  </a:tcPr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lang="zh-CN" sz="1100" u="none" cap="none" strike="noStrike"/>
                        <a:t>Dharma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38% USA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6% GBR</a:t>
                      </a:r>
                      <a:endParaRPr sz="1100"/>
                    </a:p>
                  </a:txBody>
                  <a:tcPr marT="34300" marB="34300" marR="34300" marL="3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>
                          <a:solidFill>
                            <a:srgbClr val="FFFFFF"/>
                          </a:solidFill>
                        </a:rPr>
                        <a:t>5% TWN</a:t>
                      </a:r>
                      <a:endParaRPr sz="1100"/>
                    </a:p>
                  </a:txBody>
                  <a:tcPr marT="34300" marB="34300" marR="34300" marL="343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None/>
                      </a:pPr>
                      <a:r>
                        <a:rPr lang="zh-CN" sz="900" u="none" cap="none" strike="noStrike"/>
                        <a:t>5% AUS</a:t>
                      </a:r>
                      <a:endParaRPr sz="1100"/>
                    </a:p>
                  </a:txBody>
                  <a:tcPr marT="34300" marB="34300" marR="34300" marL="34300" anchor="ctr"/>
                </a:tc>
              </a:tr>
            </a:tbl>
          </a:graphicData>
        </a:graphic>
      </p:graphicFrame>
      <p:pic>
        <p:nvPicPr>
          <p:cNvPr descr="flag_india" id="343" name="Google Shape;3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4967" y="3585296"/>
            <a:ext cx="270001" cy="179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switzerland" id="344" name="Google Shape;344;p26"/>
          <p:cNvPicPr preferRelativeResize="0"/>
          <p:nvPr/>
        </p:nvPicPr>
        <p:blipFill rotWithShape="1">
          <a:blip r:embed="rId4">
            <a:alphaModFix/>
          </a:blip>
          <a:srcRect b="0" l="2404" r="2367" t="0"/>
          <a:stretch/>
        </p:blipFill>
        <p:spPr>
          <a:xfrm>
            <a:off x="1634967" y="4094795"/>
            <a:ext cx="270001" cy="180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usa" id="345" name="Google Shape;345;p26"/>
          <p:cNvPicPr preferRelativeResize="0"/>
          <p:nvPr/>
        </p:nvPicPr>
        <p:blipFill rotWithShape="1">
          <a:blip r:embed="rId5">
            <a:alphaModFix/>
          </a:blip>
          <a:srcRect b="0" l="0" r="20911" t="0"/>
          <a:stretch/>
        </p:blipFill>
        <p:spPr>
          <a:xfrm>
            <a:off x="1634967" y="4349791"/>
            <a:ext cx="270001" cy="179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usa" id="346" name="Google Shape;346;p26"/>
          <p:cNvPicPr preferRelativeResize="0"/>
          <p:nvPr/>
        </p:nvPicPr>
        <p:blipFill rotWithShape="1">
          <a:blip r:embed="rId5">
            <a:alphaModFix/>
          </a:blip>
          <a:srcRect b="0" l="0" r="20911" t="0"/>
          <a:stretch/>
        </p:blipFill>
        <p:spPr>
          <a:xfrm>
            <a:off x="1634967" y="3840162"/>
            <a:ext cx="270001" cy="179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usa" id="347" name="Google Shape;347;p26"/>
          <p:cNvPicPr preferRelativeResize="0"/>
          <p:nvPr/>
        </p:nvPicPr>
        <p:blipFill rotWithShape="1">
          <a:blip r:embed="rId5">
            <a:alphaModFix/>
          </a:blip>
          <a:srcRect b="0" l="0" r="20911" t="0"/>
          <a:stretch/>
        </p:blipFill>
        <p:spPr>
          <a:xfrm>
            <a:off x="1634967" y="3330664"/>
            <a:ext cx="270001" cy="179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usa" id="348" name="Google Shape;348;p26"/>
          <p:cNvPicPr preferRelativeResize="0"/>
          <p:nvPr/>
        </p:nvPicPr>
        <p:blipFill rotWithShape="1">
          <a:blip r:embed="rId5">
            <a:alphaModFix/>
          </a:blip>
          <a:srcRect b="0" l="0" r="20911" t="0"/>
          <a:stretch/>
        </p:blipFill>
        <p:spPr>
          <a:xfrm>
            <a:off x="1634967" y="3076030"/>
            <a:ext cx="270001" cy="179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usa" id="349" name="Google Shape;349;p26"/>
          <p:cNvPicPr preferRelativeResize="0"/>
          <p:nvPr/>
        </p:nvPicPr>
        <p:blipFill rotWithShape="1">
          <a:blip r:embed="rId5">
            <a:alphaModFix/>
          </a:blip>
          <a:srcRect b="0" l="0" r="20911" t="0"/>
          <a:stretch/>
        </p:blipFill>
        <p:spPr>
          <a:xfrm>
            <a:off x="1634967" y="2311554"/>
            <a:ext cx="270001" cy="179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usa" id="350" name="Google Shape;350;p26"/>
          <p:cNvPicPr preferRelativeResize="0"/>
          <p:nvPr/>
        </p:nvPicPr>
        <p:blipFill rotWithShape="1">
          <a:blip r:embed="rId5">
            <a:alphaModFix/>
          </a:blip>
          <a:srcRect b="0" l="0" r="20911" t="0"/>
          <a:stretch/>
        </p:blipFill>
        <p:spPr>
          <a:xfrm>
            <a:off x="1634967" y="2056922"/>
            <a:ext cx="270001" cy="179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india" id="351" name="Google Shape;3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4967" y="2821165"/>
            <a:ext cx="270001" cy="179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_australia" id="352" name="Google Shape;352;p26"/>
          <p:cNvPicPr preferRelativeResize="0"/>
          <p:nvPr/>
        </p:nvPicPr>
        <p:blipFill rotWithShape="1">
          <a:blip r:embed="rId6">
            <a:alphaModFix/>
          </a:blip>
          <a:srcRect b="10936" l="0" r="19486" t="0"/>
          <a:stretch/>
        </p:blipFill>
        <p:spPr>
          <a:xfrm>
            <a:off x="1634967" y="2566187"/>
            <a:ext cx="270001" cy="18000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6"/>
          <p:cNvSpPr/>
          <p:nvPr/>
        </p:nvSpPr>
        <p:spPr>
          <a:xfrm>
            <a:off x="4499273" y="4797551"/>
            <a:ext cx="216001" cy="16939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393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3024804" y="4797551"/>
            <a:ext cx="216001" cy="169391"/>
          </a:xfrm>
          <a:prstGeom prst="rect">
            <a:avLst/>
          </a:prstGeom>
          <a:noFill/>
          <a:ln cap="flat" cmpd="sng" w="12700">
            <a:solidFill>
              <a:srgbClr val="9393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4754835" y="4778371"/>
            <a:ext cx="967558" cy="198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Eastern countries</a:t>
            </a:r>
            <a:endParaRPr sz="1100"/>
          </a:p>
        </p:txBody>
      </p:sp>
      <p:sp>
        <p:nvSpPr>
          <p:cNvPr id="356" name="Google Shape;356;p26"/>
          <p:cNvSpPr txBox="1"/>
          <p:nvPr/>
        </p:nvSpPr>
        <p:spPr>
          <a:xfrm>
            <a:off x="3238824" y="4778371"/>
            <a:ext cx="997138" cy="198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Western countries</a:t>
            </a:r>
            <a:endParaRPr sz="1100"/>
          </a:p>
        </p:txBody>
      </p:sp>
      <p:sp>
        <p:nvSpPr>
          <p:cNvPr id="357" name="Google Shape;357;p26"/>
          <p:cNvSpPr txBox="1"/>
          <p:nvPr/>
        </p:nvSpPr>
        <p:spPr>
          <a:xfrm>
            <a:off x="6113198" y="1304256"/>
            <a:ext cx="2537170" cy="500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zh-C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Plenty of room to increase DeFi adoption in the East</a:t>
            </a:r>
            <a:endParaRPr sz="1100"/>
          </a:p>
        </p:txBody>
      </p:sp>
      <p:sp>
        <p:nvSpPr>
          <p:cNvPr id="358" name="Google Shape;358;p26"/>
          <p:cNvSpPr txBox="1"/>
          <p:nvPr/>
        </p:nvSpPr>
        <p:spPr>
          <a:xfrm>
            <a:off x="493631" y="1311976"/>
            <a:ext cx="5215655" cy="2814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zh-C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share of users from Eastern countries</a:t>
            </a:r>
            <a:endParaRPr sz="1100"/>
          </a:p>
        </p:txBody>
      </p:sp>
      <p:sp>
        <p:nvSpPr>
          <p:cNvPr id="359" name="Google Shape;359;p26"/>
          <p:cNvSpPr txBox="1"/>
          <p:nvPr/>
        </p:nvSpPr>
        <p:spPr>
          <a:xfrm>
            <a:off x="6155055" y="2057400"/>
            <a:ext cx="1412126" cy="2166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ETH trading volume</a:t>
            </a:r>
            <a:endParaRPr sz="1100"/>
          </a:p>
        </p:txBody>
      </p:sp>
      <p:pic>
        <p:nvPicPr>
          <p:cNvPr id="360" name="Google Shape;360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84169" y="2665809"/>
            <a:ext cx="1765697" cy="1765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26"/>
          <p:cNvCxnSpPr/>
          <p:nvPr/>
        </p:nvCxnSpPr>
        <p:spPr>
          <a:xfrm flipH="1">
            <a:off x="7294960" y="3968353"/>
            <a:ext cx="135732" cy="42029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26"/>
          <p:cNvCxnSpPr/>
          <p:nvPr/>
        </p:nvCxnSpPr>
        <p:spPr>
          <a:xfrm flipH="1" rot="10800000">
            <a:off x="7567613" y="2664619"/>
            <a:ext cx="1" cy="441723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26"/>
          <p:cNvSpPr txBox="1"/>
          <p:nvPr/>
        </p:nvSpPr>
        <p:spPr>
          <a:xfrm>
            <a:off x="8483204" y="3620207"/>
            <a:ext cx="399157" cy="16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 East</a:t>
            </a:r>
            <a:endParaRPr sz="1100"/>
          </a:p>
        </p:txBody>
      </p:sp>
      <p:sp>
        <p:nvSpPr>
          <p:cNvPr id="364" name="Google Shape;364;p26"/>
          <p:cNvSpPr txBox="1"/>
          <p:nvPr/>
        </p:nvSpPr>
        <p:spPr>
          <a:xfrm>
            <a:off x="6169893" y="3310645"/>
            <a:ext cx="480939" cy="16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West   </a:t>
            </a:r>
            <a:endParaRPr sz="1100"/>
          </a:p>
        </p:txBody>
      </p:sp>
      <p:sp>
        <p:nvSpPr>
          <p:cNvPr id="365" name="Google Shape;365;p26"/>
          <p:cNvSpPr txBox="1"/>
          <p:nvPr/>
        </p:nvSpPr>
        <p:spPr>
          <a:xfrm>
            <a:off x="8026412" y="3570201"/>
            <a:ext cx="399232" cy="16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55 % </a:t>
            </a:r>
            <a:endParaRPr sz="1100"/>
          </a:p>
        </p:txBody>
      </p:sp>
      <p:sp>
        <p:nvSpPr>
          <p:cNvPr id="366" name="Google Shape;366;p26"/>
          <p:cNvSpPr txBox="1"/>
          <p:nvPr/>
        </p:nvSpPr>
        <p:spPr>
          <a:xfrm>
            <a:off x="6710771" y="3361841"/>
            <a:ext cx="399232" cy="16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45 %</a:t>
            </a:r>
            <a:endParaRPr sz="1100"/>
          </a:p>
        </p:txBody>
      </p:sp>
      <p:sp>
        <p:nvSpPr>
          <p:cNvPr id="367" name="Google Shape;367;p26"/>
          <p:cNvSpPr txBox="1"/>
          <p:nvPr>
            <p:ph idx="12" type="sldNum"/>
          </p:nvPr>
        </p:nvSpPr>
        <p:spPr>
          <a:xfrm>
            <a:off x="8636426" y="4810546"/>
            <a:ext cx="131079" cy="1702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zh-CN" sz="800">
                <a:solidFill>
                  <a:srgbClr val="000000"/>
                </a:solidFill>
              </a:rPr>
              <a:t>‹#›</a:t>
            </a:fld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DEDEE0"/>
      </a:lt1>
      <a:dk2>
        <a:srgbClr val="A7A7A7"/>
      </a:dk2>
      <a:lt2>
        <a:srgbClr val="535353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