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ec3f186a_2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2ec3f186a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ec3f186a_2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2ec3f186a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ec3f186a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2ec3f186a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ec3f186a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2ec3f186a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ec3f186a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2ec3f186a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ec3f186a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2ec3f186a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ec3f186a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2ec3f186a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ec3f186a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2ec3f186a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020689" y="2952516"/>
            <a:ext cx="3111500" cy="6563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34275">
            <a:noAutofit/>
          </a:bodyPr>
          <a:lstStyle>
            <a:lvl1pPr lvl="0" marR="0" rtl="0" algn="l">
              <a:lnSpc>
                <a:spcPct val="161569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E919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E91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3020689" y="2205300"/>
            <a:ext cx="3111500" cy="7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77928" y="425797"/>
            <a:ext cx="7673686" cy="5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77928" y="1234679"/>
            <a:ext cx="7673686" cy="34123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‒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‒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3020615" y="2944415"/>
            <a:ext cx="311229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620315" y="467915"/>
            <a:ext cx="8142684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0" y="7144"/>
            <a:ext cx="2411015" cy="4898231"/>
            <a:chOff x="1" y="9271"/>
            <a:chExt cx="3213979" cy="6531943"/>
          </a:xfrm>
        </p:grpSpPr>
        <p:sp>
          <p:nvSpPr>
            <p:cNvPr id="58" name="Google Shape;58;p15"/>
            <p:cNvSpPr txBox="1"/>
            <p:nvPr/>
          </p:nvSpPr>
          <p:spPr>
            <a:xfrm>
              <a:off x="1" y="9271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 txBox="1"/>
            <p:nvPr/>
          </p:nvSpPr>
          <p:spPr>
            <a:xfrm>
              <a:off x="1" y="191861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 txBox="1"/>
            <p:nvPr/>
          </p:nvSpPr>
          <p:spPr>
            <a:xfrm>
              <a:off x="1" y="372863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1" y="555452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1" y="736454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 txBox="1"/>
            <p:nvPr/>
          </p:nvSpPr>
          <p:spPr>
            <a:xfrm>
              <a:off x="1" y="919044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 txBox="1"/>
            <p:nvPr/>
          </p:nvSpPr>
          <p:spPr>
            <a:xfrm>
              <a:off x="1" y="1101633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1" y="1282635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1" y="1465225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5"/>
            <p:cNvSpPr txBox="1"/>
            <p:nvPr/>
          </p:nvSpPr>
          <p:spPr>
            <a:xfrm>
              <a:off x="1" y="1646227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1" y="1828816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1" y="2011406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1" y="2192408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1" y="2374997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1" y="2555998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" y="2738588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1" y="2921178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1" y="3102179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" y="3284769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" y="3465771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" y="3648360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" y="3830950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" y="4011952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" y="4194541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" y="4375543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" y="4558133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" y="4740722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" y="4921724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" y="5104314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1" y="5286903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1" y="5467905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1" y="5650495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1" y="5831497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" y="6014086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" y="6196676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" y="6377678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5953" y="7144"/>
            <a:ext cx="2409825" cy="4898231"/>
          </a:xfrm>
          <a:prstGeom prst="rect">
            <a:avLst/>
          </a:prstGeom>
          <a:gradFill>
            <a:gsLst>
              <a:gs pos="0">
                <a:srgbClr val="FFFFFF"/>
              </a:gs>
              <a:gs pos="42999">
                <a:srgbClr val="FFFFFF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0" y="4912519"/>
            <a:ext cx="9144000" cy="23098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8753475" y="4912519"/>
            <a:ext cx="390525" cy="230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190" y="425053"/>
            <a:ext cx="776287" cy="528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491538" y="4912519"/>
            <a:ext cx="219075" cy="230981"/>
          </a:xfrm>
          <a:prstGeom prst="rect">
            <a:avLst/>
          </a:prstGeom>
          <a:solidFill>
            <a:srgbClr val="00536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8714184" y="4912519"/>
            <a:ext cx="219075" cy="230981"/>
          </a:xfrm>
          <a:prstGeom prst="rect">
            <a:avLst/>
          </a:prstGeom>
          <a:solidFill>
            <a:srgbClr val="1189B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677275" y="4935140"/>
            <a:ext cx="296465" cy="1964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fld id="{00000000-1234-1234-1234-123412341234}" type="slidenum">
              <a:rPr b="0" i="0" lang="zh-CN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20315" y="467915"/>
            <a:ext cx="8142684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9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3020615" y="2952750"/>
            <a:ext cx="3112294" cy="65603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0" i="1" lang="zh-CN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Privileged and Confidential </a:t>
            </a:r>
            <a:br>
              <a:rPr b="0" i="1" lang="zh-CN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zh-CN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Attorney–Client Communication</a:t>
            </a:r>
            <a:endParaRPr sz="1100"/>
          </a:p>
          <a:p>
            <a:pPr indent="0" lvl="0" marL="0" rtl="0" algn="l">
              <a:lnSpc>
                <a:spcPct val="17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</a:pPr>
            <a:r>
              <a:t/>
            </a:r>
            <a:endParaRPr b="0" i="1" sz="12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3020615" y="2205038"/>
            <a:ext cx="3112294" cy="73461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br>
              <a:rPr b="1" i="0" lang="zh-CN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zh-CN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Fiduciary Duties of the </a:t>
            </a:r>
            <a:br>
              <a:rPr b="1" i="0" lang="zh-CN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zh-CN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Board of Directors of </a:t>
            </a:r>
            <a:br>
              <a:rPr b="1" i="0" lang="zh-CN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zh-CN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Remedy Analytics, Inc.</a:t>
            </a:r>
            <a:endParaRPr sz="110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" y="714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158728" y="1939528"/>
            <a:ext cx="2826544" cy="89654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1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Compliant Global Expansion</a:t>
            </a:r>
            <a:endParaRPr sz="1100"/>
          </a:p>
        </p:txBody>
      </p:sp>
      <p:cxnSp>
        <p:nvCxnSpPr>
          <p:cNvPr id="113" name="Google Shape;113;p17"/>
          <p:cNvCxnSpPr/>
          <p:nvPr/>
        </p:nvCxnSpPr>
        <p:spPr>
          <a:xfrm flipH="1" rot="10800000">
            <a:off x="3200400" y="2939653"/>
            <a:ext cx="2911078" cy="13096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3273028" y="2971800"/>
            <a:ext cx="2826544" cy="37147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i="0" lang="zh-C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7, 2019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77490" y="426244"/>
            <a:ext cx="7673578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600"/>
              <a:buFont typeface="Calibri"/>
              <a:buNone/>
            </a:pPr>
            <a:r>
              <a:rPr b="1" i="0" lang="zh-CN" sz="26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100"/>
          </a:p>
        </p:txBody>
      </p:sp>
      <p:sp>
        <p:nvSpPr>
          <p:cNvPr id="120" name="Google Shape;120;p18"/>
          <p:cNvSpPr/>
          <p:nvPr/>
        </p:nvSpPr>
        <p:spPr>
          <a:xfrm>
            <a:off x="1257300" y="1913334"/>
            <a:ext cx="377428" cy="377428"/>
          </a:xfrm>
          <a:prstGeom prst="ellipse">
            <a:avLst/>
          </a:prstGeom>
          <a:solidFill>
            <a:srgbClr val="0E6F93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575" lIns="20575" spcFirstLastPara="1" rIns="20575" wrap="square" tIns="20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i="0" lang="zh-CN" sz="15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121" name="Google Shape;121;p18"/>
          <p:cNvSpPr txBox="1"/>
          <p:nvPr/>
        </p:nvSpPr>
        <p:spPr>
          <a:xfrm>
            <a:off x="1725215" y="1928813"/>
            <a:ext cx="5801915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CN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Swaps/ Binary Contracts / Decentralized Exchanges</a:t>
            </a:r>
            <a:endParaRPr sz="1100"/>
          </a:p>
        </p:txBody>
      </p:sp>
      <p:sp>
        <p:nvSpPr>
          <p:cNvPr id="122" name="Google Shape;122;p18"/>
          <p:cNvSpPr/>
          <p:nvPr/>
        </p:nvSpPr>
        <p:spPr>
          <a:xfrm>
            <a:off x="1257300" y="2481263"/>
            <a:ext cx="377428" cy="376238"/>
          </a:xfrm>
          <a:prstGeom prst="ellipse">
            <a:avLst/>
          </a:prstGeom>
          <a:solidFill>
            <a:srgbClr val="0E6F93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575" lIns="20575" spcFirstLastPara="1" rIns="20575" wrap="square" tIns="20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i="0" lang="zh-CN" sz="15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123" name="Google Shape;123;p18"/>
          <p:cNvSpPr txBox="1"/>
          <p:nvPr/>
        </p:nvSpPr>
        <p:spPr>
          <a:xfrm>
            <a:off x="1727596" y="2496740"/>
            <a:ext cx="3857625" cy="345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CN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 Lending / Margin</a:t>
            </a:r>
            <a:endParaRPr sz="1100"/>
          </a:p>
        </p:txBody>
      </p:sp>
      <p:sp>
        <p:nvSpPr>
          <p:cNvPr id="124" name="Google Shape;124;p18"/>
          <p:cNvSpPr/>
          <p:nvPr/>
        </p:nvSpPr>
        <p:spPr>
          <a:xfrm>
            <a:off x="1257300" y="3033713"/>
            <a:ext cx="377428" cy="377428"/>
          </a:xfrm>
          <a:prstGeom prst="ellipse">
            <a:avLst/>
          </a:prstGeom>
          <a:solidFill>
            <a:srgbClr val="0E6F93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575" lIns="20575" spcFirstLastPara="1" rIns="20575" wrap="square" tIns="20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i="0" lang="zh-CN" sz="15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125" name="Google Shape;125;p18"/>
          <p:cNvSpPr txBox="1"/>
          <p:nvPr/>
        </p:nvSpPr>
        <p:spPr>
          <a:xfrm>
            <a:off x="1729978" y="3049190"/>
            <a:ext cx="525899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CN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 / Staking / Interest-Bearing Accounts</a:t>
            </a:r>
            <a:endParaRPr sz="1100"/>
          </a:p>
        </p:txBody>
      </p:sp>
      <p:sp>
        <p:nvSpPr>
          <p:cNvPr id="126" name="Google Shape;126;p18"/>
          <p:cNvSpPr/>
          <p:nvPr/>
        </p:nvSpPr>
        <p:spPr>
          <a:xfrm>
            <a:off x="1243013" y="1346596"/>
            <a:ext cx="377428" cy="376238"/>
          </a:xfrm>
          <a:prstGeom prst="ellipse">
            <a:avLst/>
          </a:prstGeom>
          <a:solidFill>
            <a:srgbClr val="0E6F93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575" lIns="20575" spcFirstLastPara="1" rIns="20575" wrap="square" tIns="20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i="0" lang="zh-CN" sz="15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127" name="Google Shape;127;p18"/>
          <p:cNvSpPr txBox="1"/>
          <p:nvPr/>
        </p:nvSpPr>
        <p:spPr>
          <a:xfrm>
            <a:off x="1722834" y="1362075"/>
            <a:ext cx="4906565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CN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Cryptocurrency / Distributed Ledger Technology</a:t>
            </a:r>
            <a:endParaRPr sz="1100"/>
          </a:p>
        </p:txBody>
      </p:sp>
      <p:sp>
        <p:nvSpPr>
          <p:cNvPr id="128" name="Google Shape;128;p18"/>
          <p:cNvSpPr/>
          <p:nvPr/>
        </p:nvSpPr>
        <p:spPr>
          <a:xfrm>
            <a:off x="1257300" y="3582590"/>
            <a:ext cx="377428" cy="377428"/>
          </a:xfrm>
          <a:prstGeom prst="ellipse">
            <a:avLst/>
          </a:prstGeom>
          <a:solidFill>
            <a:srgbClr val="0E6F93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575" lIns="20575" spcFirstLastPara="1" rIns="20575" wrap="square" tIns="20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i="0" lang="zh-CN" sz="15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  <p:sp>
        <p:nvSpPr>
          <p:cNvPr id="129" name="Google Shape;129;p18"/>
          <p:cNvSpPr txBox="1"/>
          <p:nvPr/>
        </p:nvSpPr>
        <p:spPr>
          <a:xfrm>
            <a:off x="1729978" y="3590925"/>
            <a:ext cx="3857625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zh-CN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Innovative Financial Instruments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77490" y="426244"/>
            <a:ext cx="7673578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100"/>
              <a:buFont typeface="Calibri"/>
              <a:buNone/>
            </a:pPr>
            <a:r>
              <a:rPr b="1" i="0" lang="zh-CN" sz="21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Cryptocurrency / Distributed Ledger Technology</a:t>
            </a:r>
            <a:endParaRPr sz="11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865" y="1318021"/>
            <a:ext cx="6561534" cy="1832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151334" y="3513534"/>
            <a:ext cx="7339013" cy="1039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Centralization: Is there an Administrator?</a:t>
            </a:r>
            <a:endParaRPr sz="1100"/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Regulated Activities: crypto-creator, custodian and exchanger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77490" y="426244"/>
            <a:ext cx="8331994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700"/>
              <a:buFont typeface="Calibri"/>
              <a:buNone/>
            </a:pPr>
            <a:r>
              <a:rPr b="1" i="0" lang="zh-CN" sz="27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Atomic Swaps / Binary Contracts / Decentralized Exchanges</a:t>
            </a:r>
            <a:endParaRPr sz="1100"/>
          </a:p>
        </p:txBody>
      </p:sp>
      <p:pic>
        <p:nvPicPr>
          <p:cNvPr descr="Image result for atomic swap"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133475"/>
            <a:ext cx="4180284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248965" y="3674269"/>
            <a:ext cx="7143750" cy="807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Peer-to-Peer Contracts Funded by Limited Collateral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Liquidity Problem with Decentralized Exchanges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77490" y="426244"/>
            <a:ext cx="7673578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600"/>
              <a:buFont typeface="Calibri"/>
              <a:buNone/>
            </a:pPr>
            <a:r>
              <a:rPr b="1" i="0" lang="zh-CN" sz="26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P2P Lending / Margin</a:t>
            </a:r>
            <a:endParaRPr sz="110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20158" l="3839" r="5713" t="28254"/>
          <a:stretch/>
        </p:blipFill>
        <p:spPr>
          <a:xfrm>
            <a:off x="996553" y="1229915"/>
            <a:ext cx="6498431" cy="20847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248965" y="3674269"/>
            <a:ext cx="7143750" cy="807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vs. Business Lending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Licensure Requirements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77490" y="426244"/>
            <a:ext cx="7673578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700"/>
              <a:buFont typeface="Calibri"/>
              <a:buNone/>
            </a:pPr>
            <a:r>
              <a:rPr b="1" i="0" lang="zh-CN" sz="27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Deposit / Staking / Interest-Bearing Accounts</a:t>
            </a:r>
            <a:endParaRPr sz="1100"/>
          </a:p>
        </p:txBody>
      </p:sp>
      <p:sp>
        <p:nvSpPr>
          <p:cNvPr id="156" name="Google Shape;156;p22"/>
          <p:cNvSpPr txBox="1"/>
          <p:nvPr/>
        </p:nvSpPr>
        <p:spPr>
          <a:xfrm>
            <a:off x="1265634" y="1183481"/>
            <a:ext cx="7143750" cy="2655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Deposits: Bank-License Traditionally Required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Transmission: Mandate Traditionally Required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Staking: Service or Lockup?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Interest-Bearing: Securities Exemptions?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77490" y="426244"/>
            <a:ext cx="7673578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700"/>
              <a:buFont typeface="Calibri"/>
              <a:buNone/>
            </a:pPr>
            <a:r>
              <a:rPr b="1" i="0" lang="zh-CN" sz="27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Innovative Financial Instruments</a:t>
            </a:r>
            <a:endParaRPr sz="1100"/>
          </a:p>
        </p:txBody>
      </p:sp>
      <p:sp>
        <p:nvSpPr>
          <p:cNvPr id="162" name="Google Shape;162;p23"/>
          <p:cNvSpPr txBox="1"/>
          <p:nvPr/>
        </p:nvSpPr>
        <p:spPr>
          <a:xfrm>
            <a:off x="1265634" y="1183481"/>
            <a:ext cx="7143750" cy="3393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Crypto: Ledger-entry Only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Stablecoins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Tokens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CN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 Instruments</a:t>
            </a:r>
            <a:endParaRPr sz="11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77490" y="426244"/>
            <a:ext cx="7673578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A62"/>
              </a:buClr>
              <a:buSzPts val="2600"/>
              <a:buFont typeface="Calibri"/>
              <a:buNone/>
            </a:pPr>
            <a:r>
              <a:rPr b="1" i="0" lang="zh-CN" sz="2600" u="non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1100"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453" y="863203"/>
            <a:ext cx="3417094" cy="341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01312018_ Fenwick Template Design">
  <a:themeElements>
    <a:clrScheme name="Fenwick Colors">
      <a:dk1>
        <a:srgbClr val="384150"/>
      </a:dk1>
      <a:lt1>
        <a:srgbClr val="FFFFFF"/>
      </a:lt1>
      <a:dk2>
        <a:srgbClr val="1394C4"/>
      </a:dk2>
      <a:lt2>
        <a:srgbClr val="FFFFFF"/>
      </a:lt2>
      <a:accent1>
        <a:srgbClr val="A3B2C3"/>
      </a:accent1>
      <a:accent2>
        <a:srgbClr val="00A6CF"/>
      </a:accent2>
      <a:accent3>
        <a:srgbClr val="15A432"/>
      </a:accent3>
      <a:accent4>
        <a:srgbClr val="71B304"/>
      </a:accent4>
      <a:accent5>
        <a:srgbClr val="B8D137"/>
      </a:accent5>
      <a:accent6>
        <a:srgbClr val="FD8C14"/>
      </a:accent6>
      <a:hlink>
        <a:srgbClr val="005367"/>
      </a:hlink>
      <a:folHlink>
        <a:srgbClr val="71B3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3_01312018_ Fenwick Template Design">
  <a:themeElements>
    <a:clrScheme name="Fenwick Colors">
      <a:dk1>
        <a:srgbClr val="384150"/>
      </a:dk1>
      <a:lt1>
        <a:srgbClr val="FFFFFF"/>
      </a:lt1>
      <a:dk2>
        <a:srgbClr val="1394C4"/>
      </a:dk2>
      <a:lt2>
        <a:srgbClr val="FFFFFF"/>
      </a:lt2>
      <a:accent1>
        <a:srgbClr val="A3B2C3"/>
      </a:accent1>
      <a:accent2>
        <a:srgbClr val="00A6CF"/>
      </a:accent2>
      <a:accent3>
        <a:srgbClr val="15A432"/>
      </a:accent3>
      <a:accent4>
        <a:srgbClr val="71B304"/>
      </a:accent4>
      <a:accent5>
        <a:srgbClr val="B8D137"/>
      </a:accent5>
      <a:accent6>
        <a:srgbClr val="FD8C14"/>
      </a:accent6>
      <a:hlink>
        <a:srgbClr val="005367"/>
      </a:hlink>
      <a:folHlink>
        <a:srgbClr val="71B3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