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Cambria Math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5DB68DA-9839-4B3B-A856-58B7A1B99FF2}">
  <a:tblStyle styleId="{95DB68DA-9839-4B3B-A856-58B7A1B99FF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11" Type="http://schemas.openxmlformats.org/officeDocument/2006/relationships/slide" Target="slides/slide6.xml"/><Relationship Id="rId22" Type="http://schemas.openxmlformats.org/officeDocument/2006/relationships/font" Target="fonts/PlayfairDisplay-boldItalic.fntdata"/><Relationship Id="rId10" Type="http://schemas.openxmlformats.org/officeDocument/2006/relationships/slide" Target="slides/slide5.xml"/><Relationship Id="rId21" Type="http://schemas.openxmlformats.org/officeDocument/2006/relationships/font" Target="fonts/PlayfairDisplay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ambriaMath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>
                <a:latin typeface="Cambria Math"/>
                <a:ea typeface="Cambria Math"/>
                <a:cs typeface="Cambria Math"/>
                <a:sym typeface="Cambria Math"/>
              </a:rPr>
              <a:t>𝑞_𝑖𝑗=𝑞_𝑖 𝑝_𝑖𝑗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>
                <a:latin typeface="Cambria Math"/>
                <a:ea typeface="Cambria Math"/>
                <a:cs typeface="Cambria Math"/>
                <a:sym typeface="Cambria Math"/>
              </a:rPr>
              <a:t>𝑞_𝑖=−∑1_(𝑗=1 𝑗≠𝑖)^𝐾▒𝑞_𝑖𝑗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016650" y="4566850"/>
            <a:ext cx="31107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Alex Evans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@alexhevans</a:t>
            </a:r>
            <a:endParaRPr b="0" i="0" sz="12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713" y="2322552"/>
            <a:ext cx="3110576" cy="4984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1270000" y="1270000"/>
            <a:ext cx="63500" cy="762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3"/>
          <p:cNvSpPr/>
          <p:nvPr/>
        </p:nvSpPr>
        <p:spPr>
          <a:xfrm>
            <a:off x="1270000" y="1270000"/>
            <a:ext cx="63500" cy="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/>
          <p:nvPr/>
        </p:nvSpPr>
        <p:spPr>
          <a:xfrm>
            <a:off x="1138945" y="2047311"/>
            <a:ext cx="6866110" cy="10488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1902" l="0" r="0" t="-238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p23"/>
          <p:cNvGraphicFramePr/>
          <p:nvPr/>
        </p:nvGraphicFramePr>
        <p:xfrm>
          <a:off x="171023" y="238764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{95DB68DA-9839-4B3B-A856-58B7A1B99FF2}</a:tableStyleId>
              </a:tblPr>
              <a:tblGrid>
                <a:gridCol w="1759950"/>
                <a:gridCol w="1759950"/>
                <a:gridCol w="1759950"/>
                <a:gridCol w="1761075"/>
                <a:gridCol w="1761075"/>
              </a:tblGrid>
              <a:tr h="204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States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Baseline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Stability Fee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Coll 250-280%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Coll &lt;250%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889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Open-Open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-0.010679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(-0.010808,-0.010552)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569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Open-Wiped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0.008598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(0.008485, 0.008712)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72.39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(59.76, 87.69)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1.000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1.000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569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Open-Bitten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0.002081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(0.002023, 0.002141)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1.000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4.23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(4.022,4.448</a:t>
                      </a: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)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14.29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dk1"/>
                          </a:solidFill>
                        </a:rPr>
                        <a:t>(13.38, 15.26)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170" name="Google Shape;170;p23"/>
          <p:cNvSpPr/>
          <p:nvPr/>
        </p:nvSpPr>
        <p:spPr>
          <a:xfrm>
            <a:off x="3086816" y="870205"/>
            <a:ext cx="2826608" cy="4456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3086816" y="1442060"/>
            <a:ext cx="2912657" cy="4456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>
                <a:latin typeface="Playfair Display"/>
                <a:ea typeface="Playfair Display"/>
                <a:cs typeface="Playfair Display"/>
                <a:sym typeface="Playfair Display"/>
              </a:rPr>
              <a:t>Conditional Loss Distribution</a:t>
            </a:r>
            <a:endParaRPr i="1" sz="2000">
              <a:solidFill>
                <a:srgbClr val="66666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77" name="Google Shape;17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200" y="929054"/>
            <a:ext cx="8623599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/>
        </p:nvSpPr>
        <p:spPr>
          <a:xfrm>
            <a:off x="3016650" y="4566850"/>
            <a:ext cx="31107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Alex Evans, Researcher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@alexhevans</a:t>
            </a:r>
            <a:endParaRPr b="0" i="0" sz="1200" u="none" cap="none" strike="noStrik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6713" y="2322552"/>
            <a:ext cx="3110576" cy="49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A Ratings-Based Model for Credit Risk in Maker</a:t>
            </a:r>
            <a:endParaRPr i="1">
              <a:solidFill>
                <a:srgbClr val="66666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11700" y="789125"/>
            <a:ext cx="8520600" cy="3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1. Context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2. Model Overview</a:t>
            </a:r>
            <a:br>
              <a:rPr b="1" i="0" lang="en-US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</a:br>
            <a:endParaRPr b="0" i="0" sz="18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3. Model Estimation</a:t>
            </a:r>
            <a:br>
              <a:rPr b="1" i="0" lang="en-US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</a:br>
            <a:endParaRPr b="1" i="0" sz="18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4. Risk Management Example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529254" y="2285400"/>
            <a:ext cx="4085493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>
                <a:latin typeface="Playfair Display"/>
                <a:ea typeface="Playfair Display"/>
                <a:cs typeface="Playfair Display"/>
                <a:sym typeface="Playfair Display"/>
              </a:rPr>
              <a:t>Context &amp; Motivation</a:t>
            </a:r>
            <a:endParaRPr i="1" sz="3000">
              <a:solidFill>
                <a:srgbClr val="66666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1371712" y="2277149"/>
            <a:ext cx="1371600" cy="1371600"/>
          </a:xfrm>
          <a:prstGeom prst="ellipse">
            <a:avLst/>
          </a:prstGeom>
          <a:solidFill>
            <a:srgbClr val="1BAB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Safe</a:t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3886200" y="2277149"/>
            <a:ext cx="1371600" cy="1371600"/>
          </a:xfrm>
          <a:prstGeom prst="ellipse">
            <a:avLst/>
          </a:prstGeom>
          <a:solidFill>
            <a:srgbClr val="C251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Unsafe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6400688" y="1167932"/>
            <a:ext cx="1371600" cy="1371600"/>
          </a:xfrm>
          <a:prstGeom prst="ellipse">
            <a:avLst/>
          </a:prstGeom>
          <a:solidFill>
            <a:srgbClr val="1BAB9A">
              <a:alpha val="6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Wipe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6400688" y="3346611"/>
            <a:ext cx="1371600" cy="1371600"/>
          </a:xfrm>
          <a:prstGeom prst="ellipse">
            <a:avLst/>
          </a:prstGeom>
          <a:solidFill>
            <a:srgbClr val="C2514D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Bitten</a:t>
            </a:r>
            <a:endParaRPr/>
          </a:p>
        </p:txBody>
      </p:sp>
      <p:cxnSp>
        <p:nvCxnSpPr>
          <p:cNvPr id="77" name="Google Shape;77;p16"/>
          <p:cNvCxnSpPr>
            <a:stCxn id="73" idx="0"/>
            <a:endCxn id="74" idx="0"/>
          </p:cNvCxnSpPr>
          <p:nvPr/>
        </p:nvCxnSpPr>
        <p:spPr>
          <a:xfrm flipH="1" rot="-5400000">
            <a:off x="3314512" y="1020149"/>
            <a:ext cx="600" cy="2514600"/>
          </a:xfrm>
          <a:prstGeom prst="curvedConnector3">
            <a:avLst>
              <a:gd fmla="val -151341667" name="adj1"/>
            </a:avLst>
          </a:prstGeom>
          <a:noFill/>
          <a:ln cap="flat" cmpd="sng" w="38100">
            <a:solidFill>
              <a:srgbClr val="C2514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" name="Google Shape;78;p16"/>
          <p:cNvCxnSpPr>
            <a:stCxn id="74" idx="4"/>
            <a:endCxn id="73" idx="4"/>
          </p:cNvCxnSpPr>
          <p:nvPr/>
        </p:nvCxnSpPr>
        <p:spPr>
          <a:xfrm rot="5400000">
            <a:off x="3314400" y="2391749"/>
            <a:ext cx="600" cy="2514600"/>
          </a:xfrm>
          <a:prstGeom prst="curvedConnector3">
            <a:avLst>
              <a:gd fmla="val 154389667" name="adj1"/>
            </a:avLst>
          </a:prstGeom>
          <a:noFill/>
          <a:ln cap="flat" cmpd="sng" w="38100">
            <a:solidFill>
              <a:srgbClr val="1BAB9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" name="Google Shape;79;p16"/>
          <p:cNvCxnSpPr>
            <a:endCxn id="75" idx="0"/>
          </p:cNvCxnSpPr>
          <p:nvPr/>
        </p:nvCxnSpPr>
        <p:spPr>
          <a:xfrm flipH="1" rot="10800000">
            <a:off x="2063888" y="1167932"/>
            <a:ext cx="5022600" cy="1374300"/>
          </a:xfrm>
          <a:prstGeom prst="curvedConnector4">
            <a:avLst>
              <a:gd fmla="val 43173" name="adj1"/>
              <a:gd fmla="val 141513" name="adj2"/>
            </a:avLst>
          </a:prstGeom>
          <a:noFill/>
          <a:ln cap="flat" cmpd="sng" w="38100">
            <a:solidFill>
              <a:srgbClr val="1BAB9A">
                <a:alpha val="69803"/>
              </a:srgbClr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" name="Google Shape;80;p16"/>
          <p:cNvCxnSpPr>
            <a:stCxn id="74" idx="6"/>
            <a:endCxn id="75" idx="3"/>
          </p:cNvCxnSpPr>
          <p:nvPr/>
        </p:nvCxnSpPr>
        <p:spPr>
          <a:xfrm flipH="1" rot="10800000">
            <a:off x="5257800" y="2338649"/>
            <a:ext cx="1343700" cy="624300"/>
          </a:xfrm>
          <a:prstGeom prst="straightConnector1">
            <a:avLst/>
          </a:prstGeom>
          <a:noFill/>
          <a:ln cap="flat" cmpd="sng" w="38100">
            <a:solidFill>
              <a:srgbClr val="1BAB9A">
                <a:alpha val="69803"/>
              </a:srgbClr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" name="Google Shape;81;p16"/>
          <p:cNvCxnSpPr>
            <a:endCxn id="76" idx="1"/>
          </p:cNvCxnSpPr>
          <p:nvPr/>
        </p:nvCxnSpPr>
        <p:spPr>
          <a:xfrm>
            <a:off x="5251554" y="2954977"/>
            <a:ext cx="1350000" cy="592500"/>
          </a:xfrm>
          <a:prstGeom prst="straightConnector1">
            <a:avLst/>
          </a:prstGeom>
          <a:noFill/>
          <a:ln cap="flat" cmpd="sng" w="38100">
            <a:solidFill>
              <a:srgbClr val="C2514D">
                <a:alpha val="49803"/>
              </a:srgbClr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2" name="Google Shape;82;p16"/>
          <p:cNvSpPr txBox="1"/>
          <p:nvPr/>
        </p:nvSpPr>
        <p:spPr>
          <a:xfrm>
            <a:off x="2956338" y="791910"/>
            <a:ext cx="72953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C2514D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1" baseline="-25000" i="0" lang="en-US" sz="2800" u="none" cap="none" strike="noStrike">
                <a:solidFill>
                  <a:srgbClr val="C2514D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endParaRPr b="1" i="0" sz="2800" u="none" cap="none" strike="noStrike">
              <a:solidFill>
                <a:srgbClr val="C251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2956338" y="4493563"/>
            <a:ext cx="72953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1BAB9A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1" baseline="-25000" i="0" lang="en-US" sz="2800" u="none" cap="none" strike="noStrike">
                <a:solidFill>
                  <a:srgbClr val="1BAB9A"/>
                </a:solidFill>
                <a:latin typeface="Arial"/>
                <a:ea typeface="Arial"/>
                <a:cs typeface="Arial"/>
                <a:sym typeface="Arial"/>
              </a:rPr>
              <a:t>us</a:t>
            </a:r>
            <a:endParaRPr b="1" i="0" sz="2800" u="none" cap="none" strike="noStrike">
              <a:solidFill>
                <a:srgbClr val="1BAB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321407" y="43443"/>
            <a:ext cx="72953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1BAB9A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1" baseline="-25000" i="0" lang="en-US" sz="2800" u="none" cap="none" strike="noStrike">
                <a:solidFill>
                  <a:srgbClr val="1BAB9A"/>
                </a:solidFill>
                <a:latin typeface="Arial"/>
                <a:ea typeface="Arial"/>
                <a:cs typeface="Arial"/>
                <a:sym typeface="Arial"/>
              </a:rPr>
              <a:t>sw</a:t>
            </a:r>
            <a:endParaRPr b="1" i="0" sz="2800" u="none" cap="none" strike="noStrike">
              <a:solidFill>
                <a:srgbClr val="1BAB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5473269" y="2016268"/>
            <a:ext cx="72953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1BAB9A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1" baseline="-25000" i="0" lang="en-US" sz="2800" u="none" cap="none" strike="noStrike">
                <a:solidFill>
                  <a:srgbClr val="1BAB9A"/>
                </a:solidFill>
                <a:latin typeface="Arial"/>
                <a:ea typeface="Arial"/>
                <a:cs typeface="Arial"/>
                <a:sym typeface="Arial"/>
              </a:rPr>
              <a:t>uw</a:t>
            </a:r>
            <a:endParaRPr b="1" i="0" sz="2800" u="none" cap="none" strike="noStrike">
              <a:solidFill>
                <a:srgbClr val="1BAB9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5473269" y="3162951"/>
            <a:ext cx="72953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C2514D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1" baseline="-25000" i="0" lang="en-US" sz="2800" u="none" cap="none" strike="noStrike">
                <a:solidFill>
                  <a:srgbClr val="C2514D"/>
                </a:solidFill>
                <a:latin typeface="Arial"/>
                <a:ea typeface="Arial"/>
                <a:cs typeface="Arial"/>
                <a:sym typeface="Arial"/>
              </a:rPr>
              <a:t>ub</a:t>
            </a:r>
            <a:endParaRPr b="1" i="0" sz="2800" u="none" cap="none" strike="noStrike">
              <a:solidFill>
                <a:srgbClr val="C2514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156956" y="865325"/>
            <a:ext cx="8520600" cy="3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1980606" y="600313"/>
            <a:ext cx="5182787" cy="39428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5957" l="-4411" r="0" t="-4454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311700" y="865325"/>
            <a:ext cx="8520600" cy="3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1980607" y="2217807"/>
            <a:ext cx="518278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1BAB9A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1" baseline="-25000" i="0" lang="en-US" sz="4000" u="none" cap="none" strike="noStrike">
                <a:solidFill>
                  <a:srgbClr val="1BAB9A"/>
                </a:solidFill>
                <a:latin typeface="Arial"/>
                <a:ea typeface="Arial"/>
                <a:cs typeface="Arial"/>
                <a:sym typeface="Arial"/>
              </a:rPr>
              <a:t>sw</a:t>
            </a:r>
            <a:r>
              <a:rPr b="1" i="0" lang="en-US" sz="4000" u="none" cap="none" strike="noStrike">
                <a:solidFill>
                  <a:srgbClr val="1BAB9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4000" u="none" cap="none" strike="noStrike">
                <a:solidFill>
                  <a:srgbClr val="C2514D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1" baseline="-25000" i="0" lang="en-US" sz="4000" u="none" cap="none" strike="noStrike">
                <a:solidFill>
                  <a:srgbClr val="C2514D"/>
                </a:solidFill>
                <a:latin typeface="Arial"/>
                <a:ea typeface="Arial"/>
                <a:cs typeface="Arial"/>
                <a:sym typeface="Arial"/>
              </a:rPr>
              <a:t>sb </a:t>
            </a:r>
            <a:r>
              <a:rPr b="1" i="0" lang="en-US" sz="4000" u="none" cap="none" strike="noStrike">
                <a:solidFill>
                  <a:srgbClr val="C2514D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1" baseline="-25000" i="0" lang="en-US" sz="4000" u="none" cap="none" strike="noStrike">
                <a:solidFill>
                  <a:srgbClr val="C2514D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b="1" i="0" lang="en-US" sz="4000" u="none" cap="none" strike="noStrike">
                <a:solidFill>
                  <a:srgbClr val="1BAB9A"/>
                </a:solidFill>
                <a:latin typeface="Arial"/>
                <a:ea typeface="Arial"/>
                <a:cs typeface="Arial"/>
                <a:sym typeface="Arial"/>
              </a:rPr>
              <a:t> q</a:t>
            </a:r>
            <a:r>
              <a:rPr b="1" baseline="-25000" i="0" lang="en-US" sz="4000" u="none" cap="none" strike="noStrike">
                <a:solidFill>
                  <a:srgbClr val="1BAB9A"/>
                </a:solidFill>
                <a:latin typeface="Arial"/>
                <a:ea typeface="Arial"/>
                <a:cs typeface="Arial"/>
                <a:sym typeface="Arial"/>
              </a:rPr>
              <a:t>us </a:t>
            </a:r>
            <a:r>
              <a:rPr b="1" i="0" lang="en-US" sz="4000" u="none" cap="none" strike="noStrike">
                <a:solidFill>
                  <a:srgbClr val="1BAB9A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1" baseline="-25000" i="0" lang="en-US" sz="4000" u="none" cap="none" strike="noStrike">
                <a:solidFill>
                  <a:srgbClr val="1BAB9A"/>
                </a:solidFill>
                <a:latin typeface="Arial"/>
                <a:ea typeface="Arial"/>
                <a:cs typeface="Arial"/>
                <a:sym typeface="Arial"/>
              </a:rPr>
              <a:t>uw</a:t>
            </a:r>
            <a:r>
              <a:rPr b="1" i="0" lang="en-US" sz="4000" u="none" cap="none" strike="noStrike">
                <a:solidFill>
                  <a:srgbClr val="C2514D"/>
                </a:solidFill>
                <a:latin typeface="Arial"/>
                <a:ea typeface="Arial"/>
                <a:cs typeface="Arial"/>
                <a:sym typeface="Arial"/>
              </a:rPr>
              <a:t> q</a:t>
            </a:r>
            <a:r>
              <a:rPr b="1" baseline="-25000" i="0" lang="en-US" sz="4000" u="none" cap="none" strike="noStrike">
                <a:solidFill>
                  <a:srgbClr val="C2514D"/>
                </a:solidFill>
                <a:latin typeface="Arial"/>
                <a:ea typeface="Arial"/>
                <a:cs typeface="Arial"/>
                <a:sym typeface="Arial"/>
              </a:rPr>
              <a:t>ub</a:t>
            </a:r>
            <a:endParaRPr b="1" i="0" sz="4000" u="none" cap="none" strike="noStrike">
              <a:solidFill>
                <a:srgbClr val="1BAB9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>
            <a:off x="1314022" y="907198"/>
            <a:ext cx="203773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Mean Loan Lifespan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6187400" y="907198"/>
            <a:ext cx="181011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Probability Bitten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1512859" y="4099360"/>
            <a:ext cx="1640064" cy="5334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6484758" y="4106061"/>
            <a:ext cx="1215397" cy="52001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37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46891" y="1346294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20286" y="1346294"/>
            <a:ext cx="45720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>
            <a:off x="3864981" y="776718"/>
            <a:ext cx="1450879" cy="1464968"/>
          </a:xfrm>
          <a:prstGeom prst="ellipse">
            <a:avLst/>
          </a:prstGeom>
          <a:solidFill>
            <a:srgbClr val="1BAB9A"/>
          </a:solidFill>
          <a:ln cap="flat" cmpd="sng" w="25400">
            <a:solidFill>
              <a:srgbClr val="1BAB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1903991" y="3877047"/>
            <a:ext cx="340428" cy="334312"/>
          </a:xfrm>
          <a:prstGeom prst="ellipse">
            <a:avLst/>
          </a:prstGeom>
          <a:gradFill>
            <a:gsLst>
              <a:gs pos="0">
                <a:srgbClr val="8BE2CD"/>
              </a:gs>
              <a:gs pos="50000">
                <a:srgbClr val="B9EBDE"/>
              </a:gs>
              <a:gs pos="100000">
                <a:srgbClr val="DDF4ED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2364348" y="3434603"/>
            <a:ext cx="340428" cy="334312"/>
          </a:xfrm>
          <a:prstGeom prst="ellipse">
            <a:avLst/>
          </a:prstGeom>
          <a:solidFill>
            <a:srgbClr val="00B5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3141512" y="3490445"/>
            <a:ext cx="340428" cy="334312"/>
          </a:xfrm>
          <a:prstGeom prst="ellipse">
            <a:avLst/>
          </a:prstGeom>
          <a:solidFill>
            <a:srgbClr val="00B5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3560553" y="3932889"/>
            <a:ext cx="340428" cy="334312"/>
          </a:xfrm>
          <a:prstGeom prst="ellipse">
            <a:avLst/>
          </a:prstGeom>
          <a:gradFill>
            <a:gsLst>
              <a:gs pos="0">
                <a:srgbClr val="E89896"/>
              </a:gs>
              <a:gs pos="50000">
                <a:srgbClr val="EFC0BE"/>
              </a:gs>
              <a:gs pos="100000">
                <a:srgbClr val="F6DFDF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2000726" y="4400157"/>
            <a:ext cx="340428" cy="334312"/>
          </a:xfrm>
          <a:prstGeom prst="ellipse">
            <a:avLst/>
          </a:prstGeom>
          <a:solidFill>
            <a:srgbClr val="00B5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2936256" y="4236631"/>
            <a:ext cx="340428" cy="334312"/>
          </a:xfrm>
          <a:prstGeom prst="ellipse">
            <a:avLst/>
          </a:prstGeom>
          <a:solidFill>
            <a:srgbClr val="00B5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3953543" y="3471893"/>
            <a:ext cx="340428" cy="334312"/>
          </a:xfrm>
          <a:prstGeom prst="ellipse">
            <a:avLst/>
          </a:prstGeom>
          <a:solidFill>
            <a:srgbClr val="C251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2562058" y="3902319"/>
            <a:ext cx="340428" cy="334312"/>
          </a:xfrm>
          <a:prstGeom prst="ellipse">
            <a:avLst/>
          </a:prstGeom>
          <a:solidFill>
            <a:srgbClr val="C251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4155456" y="4403230"/>
            <a:ext cx="340428" cy="334312"/>
          </a:xfrm>
          <a:prstGeom prst="ellipse">
            <a:avLst/>
          </a:prstGeom>
          <a:solidFill>
            <a:srgbClr val="00B5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4823032" y="4100045"/>
            <a:ext cx="340428" cy="334312"/>
          </a:xfrm>
          <a:prstGeom prst="ellipse">
            <a:avLst/>
          </a:prstGeom>
          <a:gradFill>
            <a:gsLst>
              <a:gs pos="0">
                <a:srgbClr val="E89896"/>
              </a:gs>
              <a:gs pos="50000">
                <a:srgbClr val="EFC0BE"/>
              </a:gs>
              <a:gs pos="100000">
                <a:srgbClr val="F6DFDF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3613115" y="4446108"/>
            <a:ext cx="340428" cy="334312"/>
          </a:xfrm>
          <a:prstGeom prst="ellipse">
            <a:avLst/>
          </a:prstGeom>
          <a:gradFill>
            <a:gsLst>
              <a:gs pos="0">
                <a:srgbClr val="8BE2CD"/>
              </a:gs>
              <a:gs pos="50000">
                <a:srgbClr val="B9EBDE"/>
              </a:gs>
              <a:gs pos="100000">
                <a:srgbClr val="DDF4ED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4837512" y="3476659"/>
            <a:ext cx="340428" cy="334312"/>
          </a:xfrm>
          <a:prstGeom prst="ellipse">
            <a:avLst/>
          </a:prstGeom>
          <a:solidFill>
            <a:srgbClr val="00B5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734098" y="3447147"/>
            <a:ext cx="340428" cy="334312"/>
          </a:xfrm>
          <a:prstGeom prst="ellipse">
            <a:avLst/>
          </a:prstGeom>
          <a:solidFill>
            <a:srgbClr val="00B5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6208373" y="3852144"/>
            <a:ext cx="340428" cy="334312"/>
          </a:xfrm>
          <a:prstGeom prst="ellipse">
            <a:avLst/>
          </a:prstGeom>
          <a:solidFill>
            <a:srgbClr val="00B5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4325670" y="3884291"/>
            <a:ext cx="340428" cy="334312"/>
          </a:xfrm>
          <a:prstGeom prst="ellipse">
            <a:avLst/>
          </a:prstGeom>
          <a:solidFill>
            <a:srgbClr val="00B5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5315860" y="4391059"/>
            <a:ext cx="340428" cy="334312"/>
          </a:xfrm>
          <a:prstGeom prst="ellipse">
            <a:avLst/>
          </a:prstGeom>
          <a:solidFill>
            <a:srgbClr val="00B5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6720215" y="3539378"/>
            <a:ext cx="340428" cy="334312"/>
          </a:xfrm>
          <a:prstGeom prst="ellipse">
            <a:avLst/>
          </a:prstGeom>
          <a:gradFill>
            <a:gsLst>
              <a:gs pos="0">
                <a:srgbClr val="8BE2CD"/>
              </a:gs>
              <a:gs pos="50000">
                <a:srgbClr val="B9EBDE"/>
              </a:gs>
              <a:gs pos="100000">
                <a:srgbClr val="DDF4ED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5417935" y="3926877"/>
            <a:ext cx="340428" cy="334312"/>
          </a:xfrm>
          <a:prstGeom prst="ellipse">
            <a:avLst/>
          </a:prstGeom>
          <a:solidFill>
            <a:srgbClr val="C251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7004986" y="4370564"/>
            <a:ext cx="340428" cy="334312"/>
          </a:xfrm>
          <a:prstGeom prst="ellipse">
            <a:avLst/>
          </a:prstGeom>
          <a:solidFill>
            <a:srgbClr val="00B5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6563281" y="4191222"/>
            <a:ext cx="340428" cy="334312"/>
          </a:xfrm>
          <a:prstGeom prst="ellipse">
            <a:avLst/>
          </a:prstGeom>
          <a:gradFill>
            <a:gsLst>
              <a:gs pos="0">
                <a:srgbClr val="8BE2CD"/>
              </a:gs>
              <a:gs pos="50000">
                <a:srgbClr val="B9EBDE"/>
              </a:gs>
              <a:gs pos="100000">
                <a:srgbClr val="DDF4ED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5939570" y="4338142"/>
            <a:ext cx="340428" cy="334312"/>
          </a:xfrm>
          <a:prstGeom prst="ellipse">
            <a:avLst/>
          </a:prstGeom>
          <a:solidFill>
            <a:srgbClr val="00B5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6433" y="1112161"/>
            <a:ext cx="1147975" cy="76420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/>
          <p:nvPr/>
        </p:nvSpPr>
        <p:spPr>
          <a:xfrm>
            <a:off x="268551" y="3887295"/>
            <a:ext cx="340428" cy="334312"/>
          </a:xfrm>
          <a:prstGeom prst="ellipse">
            <a:avLst/>
          </a:prstGeom>
          <a:gradFill>
            <a:gsLst>
              <a:gs pos="0">
                <a:srgbClr val="8BE2CD"/>
              </a:gs>
              <a:gs pos="50000">
                <a:srgbClr val="B9EBDE"/>
              </a:gs>
              <a:gs pos="100000">
                <a:srgbClr val="DDF4ED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728908" y="3444851"/>
            <a:ext cx="340428" cy="334312"/>
          </a:xfrm>
          <a:prstGeom prst="ellipse">
            <a:avLst/>
          </a:prstGeom>
          <a:solidFill>
            <a:srgbClr val="00B5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1506072" y="3612007"/>
            <a:ext cx="340428" cy="334312"/>
          </a:xfrm>
          <a:prstGeom prst="ellipse">
            <a:avLst/>
          </a:prstGeom>
          <a:solidFill>
            <a:srgbClr val="00B5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145224" y="4348832"/>
            <a:ext cx="340428" cy="334312"/>
          </a:xfrm>
          <a:prstGeom prst="ellipse">
            <a:avLst/>
          </a:prstGeom>
          <a:solidFill>
            <a:srgbClr val="00B5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300816" y="4302536"/>
            <a:ext cx="340428" cy="334312"/>
          </a:xfrm>
          <a:prstGeom prst="ellipse">
            <a:avLst/>
          </a:prstGeom>
          <a:solidFill>
            <a:srgbClr val="00B5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926618" y="3968224"/>
            <a:ext cx="340428" cy="334312"/>
          </a:xfrm>
          <a:prstGeom prst="ellipse">
            <a:avLst/>
          </a:prstGeom>
          <a:solidFill>
            <a:srgbClr val="C251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7303507" y="3509528"/>
            <a:ext cx="340428" cy="334312"/>
          </a:xfrm>
          <a:prstGeom prst="ellipse">
            <a:avLst/>
          </a:prstGeom>
          <a:solidFill>
            <a:srgbClr val="00B5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7777782" y="3914525"/>
            <a:ext cx="340428" cy="334312"/>
          </a:xfrm>
          <a:prstGeom prst="ellipse">
            <a:avLst/>
          </a:prstGeom>
          <a:solidFill>
            <a:srgbClr val="00B5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8289624" y="3601759"/>
            <a:ext cx="340428" cy="334312"/>
          </a:xfrm>
          <a:prstGeom prst="ellipse">
            <a:avLst/>
          </a:prstGeom>
          <a:gradFill>
            <a:gsLst>
              <a:gs pos="0">
                <a:srgbClr val="8BE2CD"/>
              </a:gs>
              <a:gs pos="50000">
                <a:srgbClr val="B9EBDE"/>
              </a:gs>
              <a:gs pos="100000">
                <a:srgbClr val="DDF4ED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8630052" y="4329582"/>
            <a:ext cx="340428" cy="334312"/>
          </a:xfrm>
          <a:prstGeom prst="ellipse">
            <a:avLst/>
          </a:prstGeom>
          <a:solidFill>
            <a:srgbClr val="00B5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8132690" y="4253603"/>
            <a:ext cx="340428" cy="334312"/>
          </a:xfrm>
          <a:prstGeom prst="ellipse">
            <a:avLst/>
          </a:prstGeom>
          <a:gradFill>
            <a:gsLst>
              <a:gs pos="0">
                <a:srgbClr val="8BE2CD"/>
              </a:gs>
              <a:gs pos="50000">
                <a:srgbClr val="B9EBDE"/>
              </a:gs>
              <a:gs pos="100000">
                <a:srgbClr val="DDF4ED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7508979" y="4400523"/>
            <a:ext cx="340428" cy="334312"/>
          </a:xfrm>
          <a:prstGeom prst="ellipse">
            <a:avLst/>
          </a:prstGeom>
          <a:solidFill>
            <a:srgbClr val="00B5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7082446" y="3899049"/>
            <a:ext cx="340428" cy="334312"/>
          </a:xfrm>
          <a:prstGeom prst="ellipse">
            <a:avLst/>
          </a:prstGeom>
          <a:gradFill>
            <a:gsLst>
              <a:gs pos="0">
                <a:srgbClr val="E89896"/>
              </a:gs>
              <a:gs pos="50000">
                <a:srgbClr val="EFC0BE"/>
              </a:gs>
              <a:gs pos="100000">
                <a:srgbClr val="F6DFDF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 rot="-5400000">
            <a:off x="3890842" y="-1208935"/>
            <a:ext cx="1362317" cy="896112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1BAB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/>
          <p:nvPr/>
        </p:nvSpPr>
        <p:spPr>
          <a:xfrm>
            <a:off x="1265131" y="771275"/>
            <a:ext cx="28248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Expected Loans Outstanding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6179388" y="771275"/>
            <a:ext cx="193514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Total Stability Fees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1803580" y="3998746"/>
            <a:ext cx="1747914" cy="5014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5728496" y="3744061"/>
            <a:ext cx="2836930" cy="75610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51714" y="1255546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4518209" y="1255546"/>
            <a:ext cx="3000000" cy="300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